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58" r:id="rId6"/>
    <p:sldId id="273" r:id="rId7"/>
    <p:sldId id="297" r:id="rId8"/>
    <p:sldId id="274" r:id="rId9"/>
    <p:sldId id="262" r:id="rId10"/>
    <p:sldId id="259" r:id="rId11"/>
    <p:sldId id="290" r:id="rId12"/>
    <p:sldId id="291" r:id="rId13"/>
    <p:sldId id="292" r:id="rId14"/>
    <p:sldId id="293" r:id="rId15"/>
    <p:sldId id="294" r:id="rId16"/>
    <p:sldId id="295" r:id="rId17"/>
    <p:sldId id="275" r:id="rId18"/>
    <p:sldId id="286" r:id="rId19"/>
    <p:sldId id="296" r:id="rId20"/>
    <p:sldId id="277" r:id="rId21"/>
    <p:sldId id="298" r:id="rId22"/>
    <p:sldId id="27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80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80" y="-96"/>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7"/>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l-GR" smtClean="0"/>
              <a:t>Kλικ για επεξεργασία του τίτλου</a:t>
            </a:r>
            <a:endParaRPr lang="el-G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l-G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A92FBCFA-70E6-4A81-B436-69E4E5C18DA6}" type="datetimeFigureOut">
              <a:rPr lang="el-GR"/>
              <a:pPr>
                <a:defRPr/>
              </a:pPr>
              <a:t>23/3/2012</a:t>
            </a:fld>
            <a:endParaRPr lang="el-G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l-G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3B2B23B-ABD1-4501-AF8E-B0420B975E42}"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13"/>
          <p:cNvSpPr>
            <a:spLocks noGrp="1"/>
          </p:cNvSpPr>
          <p:nvPr>
            <p:ph type="dt" sz="half" idx="10"/>
          </p:nvPr>
        </p:nvSpPr>
        <p:spPr/>
        <p:txBody>
          <a:bodyPr/>
          <a:lstStyle>
            <a:lvl1pPr>
              <a:defRPr/>
            </a:lvl1pPr>
          </a:lstStyle>
          <a:p>
            <a:pPr>
              <a:defRPr/>
            </a:pPr>
            <a:fld id="{06CBD958-EA64-4DEF-8005-F913D9158D9D}" type="datetimeFigureOut">
              <a:rPr lang="el-GR"/>
              <a:pPr>
                <a:defRPr/>
              </a:pPr>
              <a:t>23/3/2012</a:t>
            </a:fld>
            <a:endParaRPr lang="el-GR"/>
          </a:p>
        </p:txBody>
      </p:sp>
      <p:sp>
        <p:nvSpPr>
          <p:cNvPr id="5" name="Footer Placeholder 2"/>
          <p:cNvSpPr>
            <a:spLocks noGrp="1"/>
          </p:cNvSpPr>
          <p:nvPr>
            <p:ph type="ftr" sz="quarter" idx="11"/>
          </p:nvPr>
        </p:nvSpPr>
        <p:spPr/>
        <p:txBody>
          <a:bodyPr/>
          <a:lstStyle>
            <a:lvl1pPr>
              <a:defRPr/>
            </a:lvl1pPr>
          </a:lstStyle>
          <a:p>
            <a:pPr>
              <a:defRPr/>
            </a:pPr>
            <a:endParaRPr lang="el-GR"/>
          </a:p>
        </p:txBody>
      </p:sp>
      <p:sp>
        <p:nvSpPr>
          <p:cNvPr id="6" name="Slide Number Placeholder 22"/>
          <p:cNvSpPr>
            <a:spLocks noGrp="1"/>
          </p:cNvSpPr>
          <p:nvPr>
            <p:ph type="sldNum" sz="quarter" idx="12"/>
          </p:nvPr>
        </p:nvSpPr>
        <p:spPr/>
        <p:txBody>
          <a:bodyPr/>
          <a:lstStyle>
            <a:lvl1pPr>
              <a:defRPr/>
            </a:lvl1pPr>
          </a:lstStyle>
          <a:p>
            <a:pPr>
              <a:defRPr/>
            </a:pPr>
            <a:fld id="{F263B7A1-197C-47AD-A7EC-649B1917966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13"/>
          <p:cNvSpPr>
            <a:spLocks noGrp="1"/>
          </p:cNvSpPr>
          <p:nvPr>
            <p:ph type="dt" sz="half" idx="10"/>
          </p:nvPr>
        </p:nvSpPr>
        <p:spPr/>
        <p:txBody>
          <a:bodyPr/>
          <a:lstStyle>
            <a:lvl1pPr>
              <a:defRPr/>
            </a:lvl1pPr>
          </a:lstStyle>
          <a:p>
            <a:pPr>
              <a:defRPr/>
            </a:pPr>
            <a:fld id="{B3D05DC4-703A-47AE-B2E6-7C629042DED9}" type="datetimeFigureOut">
              <a:rPr lang="el-GR"/>
              <a:pPr>
                <a:defRPr/>
              </a:pPr>
              <a:t>23/3/2012</a:t>
            </a:fld>
            <a:endParaRPr lang="el-GR"/>
          </a:p>
        </p:txBody>
      </p:sp>
      <p:sp>
        <p:nvSpPr>
          <p:cNvPr id="5" name="Footer Placeholder 2"/>
          <p:cNvSpPr>
            <a:spLocks noGrp="1"/>
          </p:cNvSpPr>
          <p:nvPr>
            <p:ph type="ftr" sz="quarter" idx="11"/>
          </p:nvPr>
        </p:nvSpPr>
        <p:spPr/>
        <p:txBody>
          <a:bodyPr/>
          <a:lstStyle>
            <a:lvl1pPr>
              <a:defRPr/>
            </a:lvl1pPr>
          </a:lstStyle>
          <a:p>
            <a:pPr>
              <a:defRPr/>
            </a:pPr>
            <a:endParaRPr lang="el-GR"/>
          </a:p>
        </p:txBody>
      </p:sp>
      <p:sp>
        <p:nvSpPr>
          <p:cNvPr id="6" name="Slide Number Placeholder 22"/>
          <p:cNvSpPr>
            <a:spLocks noGrp="1"/>
          </p:cNvSpPr>
          <p:nvPr>
            <p:ph type="sldNum" sz="quarter" idx="12"/>
          </p:nvPr>
        </p:nvSpPr>
        <p:spPr/>
        <p:txBody>
          <a:bodyPr/>
          <a:lstStyle>
            <a:lvl1pPr>
              <a:defRPr/>
            </a:lvl1pPr>
          </a:lstStyle>
          <a:p>
            <a:pPr>
              <a:defRPr/>
            </a:pPr>
            <a:fld id="{7B029745-D4DA-488F-AA14-A251390FD1CC}"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8" name="Content Placeholder 7"/>
          <p:cNvSpPr>
            <a:spLocks noGrp="1"/>
          </p:cNvSpPr>
          <p:nvPr>
            <p:ph sz="quarter" idx="1"/>
          </p:nvPr>
        </p:nvSpPr>
        <p:spPr>
          <a:xfrm>
            <a:off x="457200" y="1600200"/>
            <a:ext cx="7467600" cy="487375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6"/>
          <p:cNvSpPr>
            <a:spLocks noGrp="1"/>
          </p:cNvSpPr>
          <p:nvPr>
            <p:ph type="dt" sz="half" idx="10"/>
          </p:nvPr>
        </p:nvSpPr>
        <p:spPr/>
        <p:txBody>
          <a:bodyPr rtlCol="0"/>
          <a:lstStyle>
            <a:lvl1pPr>
              <a:defRPr/>
            </a:lvl1pPr>
          </a:lstStyle>
          <a:p>
            <a:pPr>
              <a:defRPr/>
            </a:pPr>
            <a:fld id="{E7C03618-E4A5-4AC9-9C63-12333EB0804C}" type="datetimeFigureOut">
              <a:rPr lang="el-GR"/>
              <a:pPr>
                <a:defRPr/>
              </a:pPr>
              <a:t>23/3/2012</a:t>
            </a:fld>
            <a:endParaRPr lang="el-GR"/>
          </a:p>
        </p:txBody>
      </p:sp>
      <p:sp>
        <p:nvSpPr>
          <p:cNvPr id="5" name="Slide Number Placeholder 8"/>
          <p:cNvSpPr>
            <a:spLocks noGrp="1"/>
          </p:cNvSpPr>
          <p:nvPr>
            <p:ph type="sldNum" sz="quarter" idx="11"/>
          </p:nvPr>
        </p:nvSpPr>
        <p:spPr/>
        <p:txBody>
          <a:bodyPr rtlCol="0"/>
          <a:lstStyle>
            <a:lvl1pPr>
              <a:defRPr/>
            </a:lvl1pPr>
          </a:lstStyle>
          <a:p>
            <a:pPr>
              <a:defRPr/>
            </a:pPr>
            <a:fld id="{914A0413-A818-4BFD-B43C-BF27F41D84D8}" type="slidenum">
              <a:rPr lang="el-GR"/>
              <a:pPr>
                <a:defRPr/>
              </a:pPr>
              <a:t>‹#›</a:t>
            </a:fld>
            <a:endParaRPr lang="el-GR"/>
          </a:p>
        </p:txBody>
      </p:sp>
      <p:sp>
        <p:nvSpPr>
          <p:cNvPr id="6" name="Footer Placeholder 9"/>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1577CE1E-19EE-458C-9B10-F6AD193763E9}" type="datetimeFigureOut">
              <a:rPr lang="el-GR"/>
              <a:pPr>
                <a:defRPr/>
              </a:pPr>
              <a:t>23/3/2012</a:t>
            </a:fld>
            <a:endParaRPr lang="el-G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l-G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A30CB13D-592C-49D5-92A0-83A60E7E54EC}"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9" name="Content Placeholder 8"/>
          <p:cNvSpPr>
            <a:spLocks noGrp="1"/>
          </p:cNvSpPr>
          <p:nvPr>
            <p:ph sz="quarter" idx="1"/>
          </p:nvPr>
        </p:nvSpPr>
        <p:spPr>
          <a:xfrm>
            <a:off x="457200" y="1600200"/>
            <a:ext cx="3657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1" name="Content Placeholder 10"/>
          <p:cNvSpPr>
            <a:spLocks noGrp="1"/>
          </p:cNvSpPr>
          <p:nvPr>
            <p:ph sz="quarter" idx="2"/>
          </p:nvPr>
        </p:nvSpPr>
        <p:spPr>
          <a:xfrm>
            <a:off x="4270248" y="1600200"/>
            <a:ext cx="3657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Date Placeholder 13"/>
          <p:cNvSpPr>
            <a:spLocks noGrp="1"/>
          </p:cNvSpPr>
          <p:nvPr>
            <p:ph type="dt" sz="half" idx="10"/>
          </p:nvPr>
        </p:nvSpPr>
        <p:spPr/>
        <p:txBody>
          <a:bodyPr/>
          <a:lstStyle>
            <a:lvl1pPr>
              <a:defRPr/>
            </a:lvl1pPr>
          </a:lstStyle>
          <a:p>
            <a:pPr>
              <a:defRPr/>
            </a:pPr>
            <a:fld id="{562ABCDE-1EC6-465F-B12A-D4F72D2EBBB6}" type="datetimeFigureOut">
              <a:rPr lang="el-GR"/>
              <a:pPr>
                <a:defRPr/>
              </a:pPr>
              <a:t>23/3/2012</a:t>
            </a:fld>
            <a:endParaRPr lang="el-GR"/>
          </a:p>
        </p:txBody>
      </p:sp>
      <p:sp>
        <p:nvSpPr>
          <p:cNvPr id="6" name="Footer Placeholder 2"/>
          <p:cNvSpPr>
            <a:spLocks noGrp="1"/>
          </p:cNvSpPr>
          <p:nvPr>
            <p:ph type="ftr" sz="quarter" idx="11"/>
          </p:nvPr>
        </p:nvSpPr>
        <p:spPr/>
        <p:txBody>
          <a:bodyPr/>
          <a:lstStyle>
            <a:lvl1pPr>
              <a:defRPr/>
            </a:lvl1pPr>
          </a:lstStyle>
          <a:p>
            <a:pPr>
              <a:defRPr/>
            </a:pPr>
            <a:endParaRPr lang="el-GR"/>
          </a:p>
        </p:txBody>
      </p:sp>
      <p:sp>
        <p:nvSpPr>
          <p:cNvPr id="7" name="Slide Number Placeholder 22"/>
          <p:cNvSpPr>
            <a:spLocks noGrp="1"/>
          </p:cNvSpPr>
          <p:nvPr>
            <p:ph type="sldNum" sz="quarter" idx="12"/>
          </p:nvPr>
        </p:nvSpPr>
        <p:spPr/>
        <p:txBody>
          <a:bodyPr/>
          <a:lstStyle>
            <a:lvl1pPr>
              <a:defRPr/>
            </a:lvl1pPr>
          </a:lstStyle>
          <a:p>
            <a:pPr>
              <a:defRPr/>
            </a:pPr>
            <a:fld id="{E3DEA946-6612-4509-B474-2866769684F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l-GR" smtClean="0"/>
              <a:t>Kλικ για επεξεργασία του τίτλου</a:t>
            </a:r>
            <a:endParaRPr lang="el-GR"/>
          </a:p>
        </p:txBody>
      </p:sp>
      <p:sp>
        <p:nvSpPr>
          <p:cNvPr id="11" name="Content Placeholder 10"/>
          <p:cNvSpPr>
            <a:spLocks noGrp="1"/>
          </p:cNvSpPr>
          <p:nvPr>
            <p:ph sz="quarter" idx="2"/>
          </p:nvPr>
        </p:nvSpPr>
        <p:spPr>
          <a:xfrm>
            <a:off x="457200" y="2362200"/>
            <a:ext cx="36576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3" name="Content Placeholder 12"/>
          <p:cNvSpPr>
            <a:spLocks noGrp="1"/>
          </p:cNvSpPr>
          <p:nvPr>
            <p:ph sz="quarter" idx="4"/>
          </p:nvPr>
        </p:nvSpPr>
        <p:spPr>
          <a:xfrm>
            <a:off x="4371975" y="2362200"/>
            <a:ext cx="36576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7" name="Date Placeholder 13"/>
          <p:cNvSpPr>
            <a:spLocks noGrp="1"/>
          </p:cNvSpPr>
          <p:nvPr>
            <p:ph type="dt" sz="half" idx="10"/>
          </p:nvPr>
        </p:nvSpPr>
        <p:spPr/>
        <p:txBody>
          <a:bodyPr/>
          <a:lstStyle>
            <a:lvl1pPr>
              <a:defRPr/>
            </a:lvl1pPr>
          </a:lstStyle>
          <a:p>
            <a:pPr>
              <a:defRPr/>
            </a:pPr>
            <a:fld id="{8A5F36C5-6859-4D56-990B-47954F3D71DB}" type="datetimeFigureOut">
              <a:rPr lang="el-GR"/>
              <a:pPr>
                <a:defRPr/>
              </a:pPr>
              <a:t>23/3/2012</a:t>
            </a:fld>
            <a:endParaRPr lang="el-GR"/>
          </a:p>
        </p:txBody>
      </p:sp>
      <p:sp>
        <p:nvSpPr>
          <p:cNvPr id="8" name="Footer Placeholder 2"/>
          <p:cNvSpPr>
            <a:spLocks noGrp="1"/>
          </p:cNvSpPr>
          <p:nvPr>
            <p:ph type="ftr" sz="quarter" idx="11"/>
          </p:nvPr>
        </p:nvSpPr>
        <p:spPr/>
        <p:txBody>
          <a:bodyPr/>
          <a:lstStyle>
            <a:lvl1pPr>
              <a:defRPr/>
            </a:lvl1pPr>
          </a:lstStyle>
          <a:p>
            <a:pPr>
              <a:defRPr/>
            </a:pPr>
            <a:endParaRPr lang="el-GR"/>
          </a:p>
        </p:txBody>
      </p:sp>
      <p:sp>
        <p:nvSpPr>
          <p:cNvPr id="9" name="Slide Number Placeholder 22"/>
          <p:cNvSpPr>
            <a:spLocks noGrp="1"/>
          </p:cNvSpPr>
          <p:nvPr>
            <p:ph type="sldNum" sz="quarter" idx="12"/>
          </p:nvPr>
        </p:nvSpPr>
        <p:spPr/>
        <p:txBody>
          <a:bodyPr/>
          <a:lstStyle>
            <a:lvl1pPr>
              <a:defRPr/>
            </a:lvl1pPr>
          </a:lstStyle>
          <a:p>
            <a:pPr>
              <a:defRPr/>
            </a:pPr>
            <a:fld id="{333EDAF8-69A7-434D-9208-2FD72F97873C}"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Date Placeholder 5"/>
          <p:cNvSpPr>
            <a:spLocks noGrp="1"/>
          </p:cNvSpPr>
          <p:nvPr>
            <p:ph type="dt" sz="half" idx="10"/>
          </p:nvPr>
        </p:nvSpPr>
        <p:spPr/>
        <p:txBody>
          <a:bodyPr rtlCol="0"/>
          <a:lstStyle>
            <a:lvl1pPr>
              <a:defRPr/>
            </a:lvl1pPr>
          </a:lstStyle>
          <a:p>
            <a:pPr>
              <a:defRPr/>
            </a:pPr>
            <a:fld id="{6DCEC505-6AB9-4664-916A-8329DC2473D7}" type="datetimeFigureOut">
              <a:rPr lang="el-GR"/>
              <a:pPr>
                <a:defRPr/>
              </a:pPr>
              <a:t>23/3/2012</a:t>
            </a:fld>
            <a:endParaRPr lang="el-GR"/>
          </a:p>
        </p:txBody>
      </p:sp>
      <p:sp>
        <p:nvSpPr>
          <p:cNvPr id="4" name="Slide Number Placeholder 6"/>
          <p:cNvSpPr>
            <a:spLocks noGrp="1"/>
          </p:cNvSpPr>
          <p:nvPr>
            <p:ph type="sldNum" sz="quarter" idx="11"/>
          </p:nvPr>
        </p:nvSpPr>
        <p:spPr/>
        <p:txBody>
          <a:bodyPr rtlCol="0"/>
          <a:lstStyle>
            <a:lvl1pPr>
              <a:defRPr/>
            </a:lvl1pPr>
          </a:lstStyle>
          <a:p>
            <a:pPr>
              <a:defRPr/>
            </a:pPr>
            <a:fld id="{680BC663-A265-44D7-9E2D-3B7BE39E9A19}" type="slidenum">
              <a:rPr lang="el-GR"/>
              <a:pPr>
                <a:defRPr/>
              </a:pPr>
              <a:t>‹#›</a:t>
            </a:fld>
            <a:endParaRPr lang="el-GR"/>
          </a:p>
        </p:txBody>
      </p:sp>
      <p:sp>
        <p:nvSpPr>
          <p:cNvPr id="5" name="Footer Placeholder 7"/>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840FEB7-D7E5-4F0A-BC7A-59EA2B3BF0B2}" type="datetimeFigureOut">
              <a:rPr lang="el-GR"/>
              <a:pPr>
                <a:defRPr/>
              </a:pPr>
              <a:t>23/3/2012</a:t>
            </a:fld>
            <a:endParaRPr lang="el-GR"/>
          </a:p>
        </p:txBody>
      </p:sp>
      <p:sp>
        <p:nvSpPr>
          <p:cNvPr id="3" name="Footer Placeholder 2"/>
          <p:cNvSpPr>
            <a:spLocks noGrp="1"/>
          </p:cNvSpPr>
          <p:nvPr>
            <p:ph type="ftr" sz="quarter" idx="11"/>
          </p:nvPr>
        </p:nvSpPr>
        <p:spPr/>
        <p:txBody>
          <a:bodyPr/>
          <a:lstStyle>
            <a:lvl1pPr>
              <a:defRPr/>
            </a:lvl1pPr>
          </a:lstStyle>
          <a:p>
            <a:pPr>
              <a:defRPr/>
            </a:pPr>
            <a:endParaRPr lang="el-GR"/>
          </a:p>
        </p:txBody>
      </p:sp>
      <p:sp>
        <p:nvSpPr>
          <p:cNvPr id="4" name="Slide Number Placeholder 22"/>
          <p:cNvSpPr>
            <a:spLocks noGrp="1"/>
          </p:cNvSpPr>
          <p:nvPr>
            <p:ph type="sldNum" sz="quarter" idx="12"/>
          </p:nvPr>
        </p:nvSpPr>
        <p:spPr/>
        <p:txBody>
          <a:bodyPr/>
          <a:lstStyle>
            <a:lvl1pPr>
              <a:defRPr/>
            </a:lvl1pPr>
          </a:lstStyle>
          <a:p>
            <a:pPr>
              <a:defRPr/>
            </a:pPr>
            <a:fld id="{3AB2141E-37BB-47F6-8090-C29D71EAD2E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l-GR" smtClean="0"/>
              <a:t>Kλικ για επεξεργασία του τίτλου</a:t>
            </a:r>
            <a:endParaRPr lang="el-G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8" name="Content Placeholder 17"/>
          <p:cNvSpPr>
            <a:spLocks noGrp="1"/>
          </p:cNvSpPr>
          <p:nvPr>
            <p:ph sz="quarter" idx="1"/>
          </p:nvPr>
        </p:nvSpPr>
        <p:spPr>
          <a:xfrm>
            <a:off x="304800" y="274320"/>
            <a:ext cx="5638800" cy="632764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2" name="Date Placeholder 20"/>
          <p:cNvSpPr>
            <a:spLocks noGrp="1"/>
          </p:cNvSpPr>
          <p:nvPr>
            <p:ph type="dt" sz="half" idx="10"/>
          </p:nvPr>
        </p:nvSpPr>
        <p:spPr/>
        <p:txBody>
          <a:bodyPr rtlCol="0"/>
          <a:lstStyle>
            <a:lvl1pPr>
              <a:defRPr/>
            </a:lvl1pPr>
          </a:lstStyle>
          <a:p>
            <a:pPr>
              <a:defRPr/>
            </a:pPr>
            <a:fld id="{04243601-F8CD-4CFF-B664-D4FC9EFB816B}" type="datetimeFigureOut">
              <a:rPr lang="el-GR"/>
              <a:pPr>
                <a:defRPr/>
              </a:pPr>
              <a:t>23/3/2012</a:t>
            </a:fld>
            <a:endParaRPr lang="el-GR"/>
          </a:p>
        </p:txBody>
      </p:sp>
      <p:sp>
        <p:nvSpPr>
          <p:cNvPr id="13" name="Slide Number Placeholder 21"/>
          <p:cNvSpPr>
            <a:spLocks noGrp="1"/>
          </p:cNvSpPr>
          <p:nvPr>
            <p:ph type="sldNum" sz="quarter" idx="11"/>
          </p:nvPr>
        </p:nvSpPr>
        <p:spPr/>
        <p:txBody>
          <a:bodyPr rtlCol="0"/>
          <a:lstStyle>
            <a:lvl1pPr>
              <a:defRPr/>
            </a:lvl1pPr>
          </a:lstStyle>
          <a:p>
            <a:pPr>
              <a:defRPr/>
            </a:pPr>
            <a:fld id="{9E6C3866-62B4-4BB2-8A0F-9188D49A5C76}" type="slidenum">
              <a:rPr lang="el-GR"/>
              <a:pPr>
                <a:defRPr/>
              </a:pPr>
              <a:t>‹#›</a:t>
            </a:fld>
            <a:endParaRPr lang="el-GR"/>
          </a:p>
        </p:txBody>
      </p:sp>
      <p:sp>
        <p:nvSpPr>
          <p:cNvPr id="14" name="Footer Placeholder 22"/>
          <p:cNvSpPr>
            <a:spLocks noGrp="1"/>
          </p:cNvSpPr>
          <p:nvPr>
            <p:ph type="ftr" sz="quarter" idx="12"/>
          </p:nvPr>
        </p:nvSpPr>
        <p:spPr/>
        <p:txBody>
          <a:bodyPr rtlCol="0"/>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12" name="Date Placeholder 16"/>
          <p:cNvSpPr>
            <a:spLocks noGrp="1"/>
          </p:cNvSpPr>
          <p:nvPr>
            <p:ph type="dt" sz="half" idx="10"/>
          </p:nvPr>
        </p:nvSpPr>
        <p:spPr/>
        <p:txBody>
          <a:bodyPr rtlCol="0"/>
          <a:lstStyle>
            <a:lvl1pPr>
              <a:defRPr/>
            </a:lvl1pPr>
          </a:lstStyle>
          <a:p>
            <a:pPr>
              <a:defRPr/>
            </a:pPr>
            <a:fld id="{DC4E0D20-B9D1-4D35-AB1D-41556127845A}" type="datetimeFigureOut">
              <a:rPr lang="el-GR"/>
              <a:pPr>
                <a:defRPr/>
              </a:pPr>
              <a:t>23/3/2012</a:t>
            </a:fld>
            <a:endParaRPr lang="el-GR"/>
          </a:p>
        </p:txBody>
      </p:sp>
      <p:sp>
        <p:nvSpPr>
          <p:cNvPr id="13" name="Slide Number Placeholder 17"/>
          <p:cNvSpPr>
            <a:spLocks noGrp="1"/>
          </p:cNvSpPr>
          <p:nvPr>
            <p:ph type="sldNum" sz="quarter" idx="11"/>
          </p:nvPr>
        </p:nvSpPr>
        <p:spPr/>
        <p:txBody>
          <a:bodyPr rtlCol="0"/>
          <a:lstStyle>
            <a:lvl1pPr>
              <a:defRPr/>
            </a:lvl1pPr>
          </a:lstStyle>
          <a:p>
            <a:pPr>
              <a:defRPr/>
            </a:pPr>
            <a:fld id="{AF10A975-0DFD-4C56-8215-50960667F975}" type="slidenum">
              <a:rPr lang="el-GR"/>
              <a:pPr>
                <a:defRPr/>
              </a:pPr>
              <a:t>‹#›</a:t>
            </a:fld>
            <a:endParaRPr lang="el-GR"/>
          </a:p>
        </p:txBody>
      </p:sp>
      <p:sp>
        <p:nvSpPr>
          <p:cNvPr id="14" name="Footer Placeholder 20"/>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l-GR" smtClean="0"/>
              <a:t>Kλικ για επεξεργασία του τίτλου</a:t>
            </a:r>
            <a:endParaRPr lang="el-GR"/>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7FEC95EB-0F91-40AE-ADC2-9E0ED6DB9AB6}" type="datetimeFigureOut">
              <a:rPr lang="el-GR"/>
              <a:pPr>
                <a:defRPr/>
              </a:pPr>
              <a:t>23/3/2012</a:t>
            </a:fld>
            <a:endParaRPr lang="el-G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l-G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5C4D1E0F-E4E9-43E0-8B25-1D64A4F3A79E}"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29" r:id="rId4"/>
    <p:sldLayoutId id="2147483730" r:id="rId5"/>
    <p:sldLayoutId id="2147483737" r:id="rId6"/>
    <p:sldLayoutId id="2147483731" r:id="rId7"/>
    <p:sldLayoutId id="2147483738" r:id="rId8"/>
    <p:sldLayoutId id="2147483739" r:id="rId9"/>
    <p:sldLayoutId id="2147483732" r:id="rId10"/>
    <p:sldLayoutId id="2147483733" r:id="rId11"/>
    <p:sldLayoutId id="2147483741" r:id="rId12"/>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989B9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D3D4D7"/>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CCB1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cid:001301c50be1$377a8290$c3a19144@userhc1fw499cx"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2286000" y="2276872"/>
            <a:ext cx="6172200" cy="1893888"/>
          </a:xfrm>
        </p:spPr>
        <p:txBody>
          <a:bodyPr wrap="square" lIns="91440" tIns="45720" rIns="91440" bIns="45720" numCol="1" anchorCtr="0" compatLnSpc="1">
            <a:prstTxWarp prst="textNoShape">
              <a:avLst/>
            </a:prstTxWarp>
          </a:bodyPr>
          <a:lstStyle/>
          <a:p>
            <a:pPr eaLnBrk="1" hangingPunct="1"/>
            <a:r>
              <a:rPr lang="el-GR" altLang="zh-CN" sz="3600" cap="none" dirty="0" smtClean="0">
                <a:latin typeface="Comic Sans MS" pitchFamily="66" charset="0"/>
                <a:cs typeface="华文楷体"/>
              </a:rPr>
              <a:t>ΑΠΟΠΛΟΥΣ</a:t>
            </a:r>
            <a:r>
              <a:rPr lang="en-GB" altLang="zh-CN" sz="3600" cap="none" dirty="0" smtClean="0">
                <a:latin typeface="Comic Sans MS" pitchFamily="66" charset="0"/>
                <a:ea typeface="SimSun" pitchFamily="2" charset="-122"/>
              </a:rPr>
              <a:t> </a:t>
            </a:r>
            <a:endParaRPr lang="en-GB" sz="3600" cap="none" dirty="0" smtClean="0">
              <a:latin typeface="Comic Sans MS" pitchFamily="66" charset="0"/>
            </a:endParaRPr>
          </a:p>
        </p:txBody>
      </p:sp>
      <p:sp>
        <p:nvSpPr>
          <p:cNvPr id="8195" name="Subtitle 2"/>
          <p:cNvSpPr>
            <a:spLocks noGrp="1"/>
          </p:cNvSpPr>
          <p:nvPr>
            <p:ph type="subTitle" idx="1"/>
          </p:nvPr>
        </p:nvSpPr>
        <p:spPr>
          <a:xfrm>
            <a:off x="2286000" y="4149080"/>
            <a:ext cx="6172200" cy="1371600"/>
          </a:xfrm>
        </p:spPr>
        <p:txBody>
          <a:bodyPr/>
          <a:lstStyle/>
          <a:p>
            <a:pPr eaLnBrk="1" hangingPunct="1"/>
            <a:r>
              <a:rPr lang="el-GR" dirty="0" smtClean="0"/>
              <a:t>Τριαντάφυλλος Κατσαρέλης</a:t>
            </a:r>
          </a:p>
          <a:p>
            <a:pPr eaLnBrk="1" hangingPunct="1"/>
            <a:r>
              <a:rPr lang="el-GR" sz="1400" i="1" dirty="0" smtClean="0"/>
              <a:t>Υπεύθυνος Επιτροπής Τυποποίησης, Πιστοποίησης και Διαχείρισης Ποιότητας Καμπάνιας ΜΚΟ</a:t>
            </a:r>
          </a:p>
          <a:p>
            <a:pPr eaLnBrk="1" hangingPunct="1"/>
            <a:endParaRPr lang="en-GB" dirty="0" smtClean="0"/>
          </a:p>
        </p:txBody>
      </p:sp>
      <p:pic>
        <p:nvPicPr>
          <p:cNvPr id="8197" name="Picture 6"/>
          <p:cNvPicPr>
            <a:picLocks noChangeAspect="1" noChangeArrowheads="1"/>
          </p:cNvPicPr>
          <p:nvPr/>
        </p:nvPicPr>
        <p:blipFill>
          <a:blip r:embed="rId2" cstate="print"/>
          <a:srcRect/>
          <a:stretch>
            <a:fillRect/>
          </a:stretch>
        </p:blipFill>
        <p:spPr bwMode="auto">
          <a:xfrm>
            <a:off x="6552220" y="584684"/>
            <a:ext cx="2084338" cy="206687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7730174" y="5837024"/>
            <a:ext cx="1198310" cy="868340"/>
          </a:xfrm>
          <a:prstGeom prst="rect">
            <a:avLst/>
          </a:prstGeom>
          <a:noFill/>
          <a:ln w="9525">
            <a:noFill/>
            <a:miter lim="800000"/>
            <a:headEnd/>
            <a:tailEnd/>
          </a:ln>
        </p:spPr>
      </p:pic>
      <p:sp>
        <p:nvSpPr>
          <p:cNvPr id="7" name="TextBox 6"/>
          <p:cNvSpPr txBox="1"/>
          <p:nvPr/>
        </p:nvSpPr>
        <p:spPr>
          <a:xfrm>
            <a:off x="1511660" y="5661248"/>
            <a:ext cx="6120680" cy="954107"/>
          </a:xfrm>
          <a:prstGeom prst="rect">
            <a:avLst/>
          </a:prstGeom>
          <a:noFill/>
        </p:spPr>
        <p:txBody>
          <a:bodyPr wrap="square" rtlCol="0">
            <a:spAutoFit/>
          </a:bodyPr>
          <a:lstStyle/>
          <a:p>
            <a:pPr algn="r"/>
            <a:endParaRPr lang="el-GR" sz="1400" dirty="0" smtClean="0">
              <a:solidFill>
                <a:schemeClr val="tx2"/>
              </a:solidFill>
              <a:latin typeface="+mn-lt"/>
            </a:endParaRPr>
          </a:p>
          <a:p>
            <a:pPr algn="r"/>
            <a:r>
              <a:rPr lang="el-GR" sz="1400" dirty="0" smtClean="0">
                <a:solidFill>
                  <a:schemeClr val="tx2"/>
                </a:solidFill>
                <a:latin typeface="+mn-lt"/>
              </a:rPr>
              <a:t> H Πολιτική Ατζέντα για τον Εθελοντισμό στην Ευρώπη </a:t>
            </a:r>
          </a:p>
          <a:p>
            <a:pPr algn="r"/>
            <a:r>
              <a:rPr lang="el-GR" sz="1400" dirty="0" smtClean="0">
                <a:solidFill>
                  <a:schemeClr val="tx2"/>
                </a:solidFill>
                <a:latin typeface="+mn-lt"/>
              </a:rPr>
              <a:t>Επόμενα βήματα στην Ελλάδα </a:t>
            </a:r>
          </a:p>
          <a:p>
            <a:pPr algn="r"/>
            <a:r>
              <a:rPr lang="el-GR" sz="1400" dirty="0" smtClean="0">
                <a:solidFill>
                  <a:schemeClr val="tx2"/>
                </a:solidFill>
                <a:latin typeface="+mn-lt"/>
              </a:rPr>
              <a:t>Μάρτιος 2012</a:t>
            </a:r>
            <a:endParaRPr lang="el-GR" sz="1400" dirty="0">
              <a:solidFill>
                <a:schemeClr val="tx2"/>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l-GR" cap="none" dirty="0" smtClean="0"/>
              <a:t>Αρχές</a:t>
            </a:r>
            <a:endParaRPr lang="en-GB" cap="none" dirty="0" smtClean="0"/>
          </a:p>
        </p:txBody>
      </p:sp>
      <p:pic>
        <p:nvPicPr>
          <p:cNvPr id="15364" name="Picture 14" descr="SY00542_"/>
          <p:cNvPicPr>
            <a:picLocks noChangeAspect="1" noChangeArrowheads="1"/>
          </p:cNvPicPr>
          <p:nvPr/>
        </p:nvPicPr>
        <p:blipFill>
          <a:blip r:embed="rId2" cstate="print"/>
          <a:srcRect/>
          <a:stretch>
            <a:fillRect/>
          </a:stretch>
        </p:blipFill>
        <p:spPr bwMode="auto">
          <a:xfrm>
            <a:off x="3167063" y="2219325"/>
            <a:ext cx="2193925" cy="2190750"/>
          </a:xfrm>
          <a:prstGeom prst="rect">
            <a:avLst/>
          </a:prstGeom>
          <a:noFill/>
          <a:ln w="9525">
            <a:noFill/>
            <a:miter lim="800000"/>
            <a:headEnd/>
            <a:tailEnd/>
          </a:ln>
        </p:spPr>
      </p:pic>
      <p:grpSp>
        <p:nvGrpSpPr>
          <p:cNvPr id="10" name="9 - Ομάδα"/>
          <p:cNvGrpSpPr/>
          <p:nvPr/>
        </p:nvGrpSpPr>
        <p:grpSpPr>
          <a:xfrm>
            <a:off x="467544" y="1665288"/>
            <a:ext cx="7812868" cy="3452812"/>
            <a:chOff x="467544" y="1665288"/>
            <a:chExt cx="7812868" cy="3452812"/>
          </a:xfrm>
        </p:grpSpPr>
        <p:sp>
          <p:nvSpPr>
            <p:cNvPr id="15363" name="Text Box 13"/>
            <p:cNvSpPr txBox="1">
              <a:spLocks noChangeArrowheads="1"/>
            </p:cNvSpPr>
            <p:nvPr/>
          </p:nvSpPr>
          <p:spPr bwMode="auto">
            <a:xfrm>
              <a:off x="4356100" y="4257675"/>
              <a:ext cx="3924312" cy="860425"/>
            </a:xfrm>
            <a:prstGeom prst="rect">
              <a:avLst/>
            </a:prstGeom>
            <a:noFill/>
            <a:ln w="9525">
              <a:noFill/>
              <a:miter lim="800000"/>
              <a:headEnd/>
              <a:tailEnd/>
            </a:ln>
          </p:spPr>
          <p:txBody>
            <a:bodyPr/>
            <a:lstStyle/>
            <a:p>
              <a:pPr algn="ctr"/>
              <a:r>
                <a:rPr lang="en-US" sz="2000" b="1" dirty="0">
                  <a:latin typeface="Century Schoolbook" pitchFamily="18" charset="0"/>
                </a:rPr>
                <a:t>ΠΡΟΣΗΛΩΣΗ </a:t>
              </a:r>
            </a:p>
            <a:p>
              <a:pPr algn="ctr"/>
              <a:r>
                <a:rPr lang="en-US" sz="2000" dirty="0">
                  <a:latin typeface="Century Schoolbook" pitchFamily="18" charset="0"/>
                </a:rPr>
                <a:t>στην</a:t>
              </a:r>
            </a:p>
            <a:p>
              <a:pPr algn="ctr"/>
              <a:r>
                <a:rPr lang="en-US" sz="2000" b="1" dirty="0">
                  <a:latin typeface="Century Schoolbook" pitchFamily="18" charset="0"/>
                </a:rPr>
                <a:t>ΑΠΟΤΕΛΕΣΜΑΤΙΚΟΤΗΤΑ</a:t>
              </a:r>
              <a:endParaRPr lang="en-US" sz="2000" dirty="0">
                <a:latin typeface="Century Schoolbook" pitchFamily="18" charset="0"/>
              </a:endParaRPr>
            </a:p>
          </p:txBody>
        </p:sp>
        <p:sp>
          <p:nvSpPr>
            <p:cNvPr id="15365" name="Text Box 15"/>
            <p:cNvSpPr txBox="1">
              <a:spLocks noChangeArrowheads="1"/>
            </p:cNvSpPr>
            <p:nvPr/>
          </p:nvSpPr>
          <p:spPr bwMode="auto">
            <a:xfrm>
              <a:off x="5491163" y="2914650"/>
              <a:ext cx="2681237" cy="835025"/>
            </a:xfrm>
            <a:prstGeom prst="rect">
              <a:avLst/>
            </a:prstGeom>
            <a:noFill/>
            <a:ln w="9525">
              <a:noFill/>
              <a:miter lim="800000"/>
              <a:headEnd/>
              <a:tailEnd/>
            </a:ln>
          </p:spPr>
          <p:txBody>
            <a:bodyPr/>
            <a:lstStyle/>
            <a:p>
              <a:pPr algn="ctr"/>
              <a:r>
                <a:rPr lang="en-US" sz="2000" b="1" dirty="0">
                  <a:latin typeface="Century Schoolbook" pitchFamily="18" charset="0"/>
                </a:rPr>
                <a:t>ΥΠΕΥΘΥΝΗ ΟΡΓΑΝΩΣΗ</a:t>
              </a:r>
            </a:p>
            <a:p>
              <a:pPr algn="ctr"/>
              <a:r>
                <a:rPr lang="en-US" sz="2000" dirty="0">
                  <a:latin typeface="Century Schoolbook" pitchFamily="18" charset="0"/>
                </a:rPr>
                <a:t>&amp;</a:t>
              </a:r>
              <a:r>
                <a:rPr lang="en-US" sz="2000" b="1" dirty="0">
                  <a:latin typeface="Century Schoolbook" pitchFamily="18" charset="0"/>
                </a:rPr>
                <a:t> ΛΕΙΤΟΥΡΓΙΑ</a:t>
              </a:r>
              <a:endParaRPr lang="en-US" sz="2000" dirty="0">
                <a:latin typeface="Century Schoolbook" pitchFamily="18" charset="0"/>
              </a:endParaRPr>
            </a:p>
          </p:txBody>
        </p:sp>
        <p:sp>
          <p:nvSpPr>
            <p:cNvPr id="15366" name="Text Box 16"/>
            <p:cNvSpPr txBox="1">
              <a:spLocks noChangeArrowheads="1"/>
            </p:cNvSpPr>
            <p:nvPr/>
          </p:nvSpPr>
          <p:spPr bwMode="auto">
            <a:xfrm>
              <a:off x="1115616" y="4257675"/>
              <a:ext cx="2730897" cy="831850"/>
            </a:xfrm>
            <a:prstGeom prst="rect">
              <a:avLst/>
            </a:prstGeom>
            <a:noFill/>
            <a:ln w="9525">
              <a:noFill/>
              <a:miter lim="800000"/>
              <a:headEnd/>
              <a:tailEnd/>
            </a:ln>
          </p:spPr>
          <p:txBody>
            <a:bodyPr/>
            <a:lstStyle/>
            <a:p>
              <a:pPr algn="ctr"/>
              <a:r>
                <a:rPr lang="en-US" sz="2000" b="1" dirty="0">
                  <a:latin typeface="Century Schoolbook" pitchFamily="18" charset="0"/>
                </a:rPr>
                <a:t>ΣΥΝΕΧΗΣ  ΒΕΛΤΙΩΣΗ </a:t>
              </a:r>
            </a:p>
            <a:p>
              <a:pPr algn="ctr"/>
              <a:r>
                <a:rPr lang="en-US" sz="2000" dirty="0">
                  <a:latin typeface="Century Schoolbook" pitchFamily="18" charset="0"/>
                </a:rPr>
                <a:t>&amp;</a:t>
              </a:r>
              <a:r>
                <a:rPr lang="en-US" sz="2000" b="1" dirty="0">
                  <a:latin typeface="Century Schoolbook" pitchFamily="18" charset="0"/>
                </a:rPr>
                <a:t> ΚΑΙΝΟΤΟΜΙΑ </a:t>
              </a:r>
              <a:endParaRPr lang="en-US" sz="2000" dirty="0">
                <a:latin typeface="Century Schoolbook" pitchFamily="18" charset="0"/>
              </a:endParaRPr>
            </a:p>
          </p:txBody>
        </p:sp>
        <p:sp>
          <p:nvSpPr>
            <p:cNvPr id="15367" name="Text Box 17"/>
            <p:cNvSpPr txBox="1">
              <a:spLocks noChangeArrowheads="1"/>
            </p:cNvSpPr>
            <p:nvPr/>
          </p:nvSpPr>
          <p:spPr bwMode="auto">
            <a:xfrm>
              <a:off x="467544" y="2960688"/>
              <a:ext cx="2601094" cy="576262"/>
            </a:xfrm>
            <a:prstGeom prst="rect">
              <a:avLst/>
            </a:prstGeom>
            <a:noFill/>
            <a:ln w="9525">
              <a:noFill/>
              <a:miter lim="800000"/>
              <a:headEnd/>
              <a:tailEnd/>
            </a:ln>
          </p:spPr>
          <p:txBody>
            <a:bodyPr/>
            <a:lstStyle/>
            <a:p>
              <a:pPr algn="ctr"/>
              <a:r>
                <a:rPr lang="en-US" sz="2000" b="1" dirty="0">
                  <a:latin typeface="Century Schoolbook" pitchFamily="18" charset="0"/>
                </a:rPr>
                <a:t>ΑΝΑΠΤΥΞΗ ΣΥΝΕΡΓΑΣΙΩΝ</a:t>
              </a:r>
              <a:r>
                <a:rPr lang="el-GR" sz="2000" b="1" dirty="0">
                  <a:latin typeface="Century Schoolbook" pitchFamily="18" charset="0"/>
                </a:rPr>
                <a:t> &amp; ΔΙΚΤΥΩΣΗ</a:t>
              </a:r>
              <a:endParaRPr lang="en-US" sz="2000" dirty="0">
                <a:latin typeface="Century Schoolbook" pitchFamily="18" charset="0"/>
              </a:endParaRPr>
            </a:p>
          </p:txBody>
        </p:sp>
        <p:sp>
          <p:nvSpPr>
            <p:cNvPr id="15368" name="Text Box 18"/>
            <p:cNvSpPr txBox="1">
              <a:spLocks noChangeArrowheads="1"/>
            </p:cNvSpPr>
            <p:nvPr/>
          </p:nvSpPr>
          <p:spPr bwMode="auto">
            <a:xfrm>
              <a:off x="1692275" y="1736724"/>
              <a:ext cx="1906588" cy="648159"/>
            </a:xfrm>
            <a:prstGeom prst="rect">
              <a:avLst/>
            </a:prstGeom>
            <a:noFill/>
            <a:ln w="9525">
              <a:noFill/>
              <a:miter lim="800000"/>
              <a:headEnd/>
              <a:tailEnd/>
            </a:ln>
          </p:spPr>
          <p:txBody>
            <a:bodyPr/>
            <a:lstStyle/>
            <a:p>
              <a:pPr algn="ctr"/>
              <a:r>
                <a:rPr lang="en-US" sz="2000" b="1" dirty="0">
                  <a:latin typeface="Century Schoolbook" pitchFamily="18" charset="0"/>
                </a:rPr>
                <a:t>ΟΡΑΜΑ </a:t>
              </a:r>
              <a:r>
                <a:rPr lang="en-US" sz="2000" dirty="0">
                  <a:latin typeface="Century Schoolbook" pitchFamily="18" charset="0"/>
                </a:rPr>
                <a:t>&amp; </a:t>
              </a:r>
              <a:r>
                <a:rPr lang="en-US" sz="2000" b="1" dirty="0">
                  <a:latin typeface="Century Schoolbook" pitchFamily="18" charset="0"/>
                </a:rPr>
                <a:t>ΑΠΟΣΤΟΛΗ</a:t>
              </a:r>
              <a:endParaRPr lang="en-US" sz="2000" dirty="0">
                <a:latin typeface="Century Schoolbook" pitchFamily="18" charset="0"/>
              </a:endParaRPr>
            </a:p>
          </p:txBody>
        </p:sp>
        <p:sp>
          <p:nvSpPr>
            <p:cNvPr id="15369" name="Text Box 19"/>
            <p:cNvSpPr txBox="1">
              <a:spLocks noChangeArrowheads="1"/>
            </p:cNvSpPr>
            <p:nvPr/>
          </p:nvSpPr>
          <p:spPr bwMode="auto">
            <a:xfrm>
              <a:off x="5256213" y="1665288"/>
              <a:ext cx="2628155" cy="828675"/>
            </a:xfrm>
            <a:prstGeom prst="rect">
              <a:avLst/>
            </a:prstGeom>
            <a:noFill/>
            <a:ln w="9525">
              <a:noFill/>
              <a:miter lim="800000"/>
              <a:headEnd/>
              <a:tailEnd/>
            </a:ln>
          </p:spPr>
          <p:txBody>
            <a:bodyPr/>
            <a:lstStyle/>
            <a:p>
              <a:pPr algn="ctr"/>
              <a:r>
                <a:rPr lang="en-US" sz="2000" b="1" dirty="0">
                  <a:latin typeface="Century Schoolbook" pitchFamily="18" charset="0"/>
                </a:rPr>
                <a:t>ΑΝΕΞΑΡΤΗΣΙΑ</a:t>
              </a:r>
              <a:r>
                <a:rPr lang="el-GR" sz="2000" b="1" dirty="0">
                  <a:latin typeface="Century Schoolbook" pitchFamily="18" charset="0"/>
                </a:rPr>
                <a:t>, Δ</a:t>
              </a:r>
              <a:r>
                <a:rPr lang="en-US" sz="2000" b="1" dirty="0">
                  <a:latin typeface="Century Schoolbook" pitchFamily="18" charset="0"/>
                </a:rPr>
                <a:t>ΙΑΦΑΝΕΙΑ </a:t>
              </a:r>
            </a:p>
            <a:p>
              <a:pPr algn="ctr"/>
              <a:r>
                <a:rPr lang="en-US" sz="2000" dirty="0">
                  <a:latin typeface="Century Schoolbook" pitchFamily="18" charset="0"/>
                </a:rPr>
                <a:t>&amp; </a:t>
              </a:r>
              <a:r>
                <a:rPr lang="en-US" sz="2000" b="1" dirty="0">
                  <a:latin typeface="Century Schoolbook" pitchFamily="18" charset="0"/>
                </a:rPr>
                <a:t>ΛΟΓΟΔΟΣΙΑ</a:t>
              </a:r>
              <a:endParaRPr lang="en-US" sz="2000" dirty="0">
                <a:latin typeface="Century Schoolbook"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wheel(4)">
                                      <p:cBhvr>
                                        <p:cTn id="11" dur="1000"/>
                                        <p:tgtEl>
                                          <p:spTgt spid="15364"/>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 Ομάδα"/>
          <p:cNvGrpSpPr/>
          <p:nvPr/>
        </p:nvGrpSpPr>
        <p:grpSpPr>
          <a:xfrm>
            <a:off x="720724" y="1592796"/>
            <a:ext cx="7451675" cy="4303713"/>
            <a:chOff x="720724" y="1592796"/>
            <a:chExt cx="7451675" cy="4303713"/>
          </a:xfrm>
        </p:grpSpPr>
        <p:grpSp>
          <p:nvGrpSpPr>
            <p:cNvPr id="2" name="Gruppieren 1"/>
            <p:cNvGrpSpPr>
              <a:grpSpLocks/>
            </p:cNvGrpSpPr>
            <p:nvPr/>
          </p:nvGrpSpPr>
          <p:grpSpPr bwMode="auto">
            <a:xfrm>
              <a:off x="720724" y="1620000"/>
              <a:ext cx="7451675" cy="4260850"/>
              <a:chOff x="26390423" y="-7624476"/>
              <a:chExt cx="7704856" cy="5616624"/>
            </a:xfrm>
          </p:grpSpPr>
          <p:sp>
            <p:nvSpPr>
              <p:cNvPr id="3" name="Abgerundetes Rechteck 2"/>
              <p:cNvSpPr/>
              <p:nvPr/>
            </p:nvSpPr>
            <p:spPr bwMode="auto">
              <a:xfrm>
                <a:off x="26390424" y="-6688205"/>
                <a:ext cx="3888432" cy="935277"/>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6"/>
              </a:lnRef>
              <a:fillRef idx="3">
                <a:schemeClr val="accent6"/>
              </a:fillRef>
              <a:effectRef idx="3">
                <a:schemeClr val="accent6"/>
              </a:effectRef>
              <a:fontRef idx="minor">
                <a:schemeClr val="lt1"/>
              </a:fontRef>
            </p:style>
            <p:txBody>
              <a:bodyPr/>
              <a:lstStyle/>
              <a:p>
                <a:pPr algn="ctr"/>
                <a:endParaRPr lang="nb-NO">
                  <a:solidFill>
                    <a:srgbClr val="FFFFFF"/>
                  </a:solidFill>
                </a:endParaRPr>
              </a:p>
            </p:txBody>
          </p:sp>
          <p:sp>
            <p:nvSpPr>
              <p:cNvPr id="4" name="Abgerundetes Rechteck 3"/>
              <p:cNvSpPr/>
              <p:nvPr/>
            </p:nvSpPr>
            <p:spPr bwMode="auto">
              <a:xfrm>
                <a:off x="26390424" y="-5751938"/>
                <a:ext cx="3888432" cy="935277"/>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6"/>
              </a:lnRef>
              <a:fillRef idx="3">
                <a:schemeClr val="accent6"/>
              </a:fillRef>
              <a:effectRef idx="3">
                <a:schemeClr val="accent6"/>
              </a:effectRef>
              <a:fontRef idx="minor">
                <a:schemeClr val="lt1"/>
              </a:fontRef>
            </p:style>
            <p:txBody>
              <a:bodyPr/>
              <a:lstStyle/>
              <a:p>
                <a:pPr algn="ctr"/>
                <a:endParaRPr lang="nb-NO" dirty="0">
                  <a:solidFill>
                    <a:schemeClr val="tx2"/>
                  </a:solidFill>
                </a:endParaRPr>
              </a:p>
            </p:txBody>
          </p:sp>
          <p:sp>
            <p:nvSpPr>
              <p:cNvPr id="5" name="Abgerundetes Rechteck 4"/>
              <p:cNvSpPr/>
              <p:nvPr/>
            </p:nvSpPr>
            <p:spPr bwMode="auto">
              <a:xfrm>
                <a:off x="26390424" y="-4815667"/>
                <a:ext cx="3888432" cy="935277"/>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6"/>
              </a:lnRef>
              <a:fillRef idx="3">
                <a:schemeClr val="accent6"/>
              </a:fillRef>
              <a:effectRef idx="3">
                <a:schemeClr val="accent6"/>
              </a:effectRef>
              <a:fontRef idx="minor">
                <a:schemeClr val="lt1"/>
              </a:fontRef>
            </p:style>
            <p:txBody>
              <a:bodyPr/>
              <a:lstStyle/>
              <a:p>
                <a:pPr algn="ctr"/>
                <a:endParaRPr lang="nb-NO">
                  <a:solidFill>
                    <a:srgbClr val="FFFFFF"/>
                  </a:solidFill>
                </a:endParaRPr>
              </a:p>
            </p:txBody>
          </p:sp>
          <p:sp>
            <p:nvSpPr>
              <p:cNvPr id="6" name="Abgerundetes Rechteck 5"/>
              <p:cNvSpPr/>
              <p:nvPr/>
            </p:nvSpPr>
            <p:spPr bwMode="auto">
              <a:xfrm>
                <a:off x="26390424" y="-3878404"/>
                <a:ext cx="3888432" cy="935277"/>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6"/>
              </a:lnRef>
              <a:fillRef idx="3">
                <a:schemeClr val="accent6"/>
              </a:fillRef>
              <a:effectRef idx="3">
                <a:schemeClr val="accent6"/>
              </a:effectRef>
              <a:fontRef idx="minor">
                <a:schemeClr val="lt1"/>
              </a:fontRef>
            </p:style>
            <p:txBody>
              <a:bodyPr/>
              <a:lstStyle/>
              <a:p>
                <a:pPr algn="ctr"/>
                <a:endParaRPr lang="nb-NO">
                  <a:solidFill>
                    <a:srgbClr val="FFFFFF"/>
                  </a:solidFill>
                </a:endParaRPr>
              </a:p>
            </p:txBody>
          </p:sp>
          <p:sp>
            <p:nvSpPr>
              <p:cNvPr id="7" name="Abgerundetes Rechteck 6"/>
              <p:cNvSpPr/>
              <p:nvPr/>
            </p:nvSpPr>
            <p:spPr bwMode="auto">
              <a:xfrm>
                <a:off x="26390424" y="-2943129"/>
                <a:ext cx="3888432" cy="935277"/>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6"/>
              </a:lnRef>
              <a:fillRef idx="3">
                <a:schemeClr val="accent6"/>
              </a:fillRef>
              <a:effectRef idx="3">
                <a:schemeClr val="accent6"/>
              </a:effectRef>
              <a:fontRef idx="minor">
                <a:schemeClr val="lt1"/>
              </a:fontRef>
            </p:style>
            <p:txBody>
              <a:bodyPr/>
              <a:lstStyle/>
              <a:p>
                <a:pPr algn="ctr"/>
                <a:endParaRPr lang="nb-NO">
                  <a:solidFill>
                    <a:srgbClr val="FFFFFF"/>
                  </a:solidFill>
                </a:endParaRPr>
              </a:p>
            </p:txBody>
          </p:sp>
          <p:sp>
            <p:nvSpPr>
              <p:cNvPr id="8" name="Abgerundetes Rechteck 45"/>
              <p:cNvSpPr/>
              <p:nvPr/>
            </p:nvSpPr>
            <p:spPr bwMode="auto">
              <a:xfrm>
                <a:off x="26390423" y="-7624476"/>
                <a:ext cx="7704856" cy="5616624"/>
              </a:xfrm>
              <a:custGeom>
                <a:avLst/>
                <a:gdLst/>
                <a:ahLst/>
                <a:cxnLst/>
                <a:rect l="l" t="t" r="r" b="b"/>
                <a:pathLst>
                  <a:path w="7704856" h="5616624">
                    <a:moveTo>
                      <a:pt x="155882" y="0"/>
                    </a:moveTo>
                    <a:lnTo>
                      <a:pt x="3527248" y="0"/>
                    </a:lnTo>
                    <a:lnTo>
                      <a:pt x="3732550" y="0"/>
                    </a:lnTo>
                    <a:lnTo>
                      <a:pt x="7417968" y="0"/>
                    </a:lnTo>
                    <a:cubicBezTo>
                      <a:pt x="7576412" y="0"/>
                      <a:pt x="7704856" y="128445"/>
                      <a:pt x="7704856" y="286889"/>
                    </a:cubicBezTo>
                    <a:lnTo>
                      <a:pt x="7704856" y="5329735"/>
                    </a:lnTo>
                    <a:cubicBezTo>
                      <a:pt x="7704856" y="5488179"/>
                      <a:pt x="7576412" y="5616624"/>
                      <a:pt x="7417968" y="5616624"/>
                    </a:cubicBezTo>
                    <a:lnTo>
                      <a:pt x="3527248" y="5616624"/>
                    </a:lnTo>
                    <a:cubicBezTo>
                      <a:pt x="3368804" y="5616624"/>
                      <a:pt x="3240360" y="5488179"/>
                      <a:pt x="3240360" y="5329735"/>
                    </a:cubicBezTo>
                    <a:lnTo>
                      <a:pt x="3240360" y="935276"/>
                    </a:lnTo>
                    <a:lnTo>
                      <a:pt x="155882" y="935276"/>
                    </a:lnTo>
                    <a:cubicBezTo>
                      <a:pt x="69792" y="935276"/>
                      <a:pt x="0" y="865485"/>
                      <a:pt x="0" y="779394"/>
                    </a:cubicBezTo>
                    <a:lnTo>
                      <a:pt x="0" y="155882"/>
                    </a:lnTo>
                    <a:cubicBezTo>
                      <a:pt x="0" y="69791"/>
                      <a:pt x="69792" y="0"/>
                      <a:pt x="155882" y="0"/>
                    </a:cubicBezTo>
                    <a:close/>
                  </a:path>
                </a:pathLst>
              </a:custGeom>
              <a:gradFill flip="none" rotWithShape="1">
                <a:gsLst>
                  <a:gs pos="0">
                    <a:schemeClr val="tx1">
                      <a:lumMod val="75000"/>
                    </a:schemeClr>
                  </a:gs>
                  <a:gs pos="80000">
                    <a:schemeClr val="tx1">
                      <a:lumMod val="60000"/>
                      <a:lumOff val="40000"/>
                    </a:schemeClr>
                  </a:gs>
                  <a:gs pos="100000">
                    <a:schemeClr val="tx1">
                      <a:lumMod val="60000"/>
                      <a:lumOff val="4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grpSp>
        <p:sp>
          <p:nvSpPr>
            <p:cNvPr id="9" name="Abgerundetes Rechteck 4"/>
            <p:cNvSpPr>
              <a:spLocks/>
            </p:cNvSpPr>
            <p:nvPr/>
          </p:nvSpPr>
          <p:spPr>
            <a:xfrm flipH="1">
              <a:off x="720725" y="1592796"/>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algn="ctr" defTabSz="889000">
                <a:lnSpc>
                  <a:spcPct val="90000"/>
                </a:lnSpc>
                <a:spcAft>
                  <a:spcPct val="35000"/>
                </a:spcAft>
              </a:pPr>
              <a:r>
                <a:rPr lang="el-GR" b="1" dirty="0" smtClean="0">
                  <a:solidFill>
                    <a:srgbClr val="FFFFFF"/>
                  </a:solidFill>
                </a:rPr>
                <a:t>Όραμα &amp; Αποστολή</a:t>
              </a:r>
              <a:endParaRPr lang="de-DE" b="1" dirty="0">
                <a:solidFill>
                  <a:srgbClr val="FFFFFF"/>
                </a:solidFill>
              </a:endParaRPr>
            </a:p>
          </p:txBody>
        </p:sp>
        <p:sp>
          <p:nvSpPr>
            <p:cNvPr id="11" name="Abgerundetes Rechteck 4"/>
            <p:cNvSpPr>
              <a:spLocks/>
            </p:cNvSpPr>
            <p:nvPr/>
          </p:nvSpPr>
          <p:spPr>
            <a:xfrm flipH="1">
              <a:off x="720725" y="2316696"/>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algn="ctr" defTabSz="889000">
                <a:lnSpc>
                  <a:spcPct val="90000"/>
                </a:lnSpc>
                <a:spcAft>
                  <a:spcPct val="35000"/>
                </a:spcAft>
              </a:pPr>
              <a:r>
                <a:rPr lang="el-GR" b="1" dirty="0" smtClean="0">
                  <a:solidFill>
                    <a:schemeClr val="tx2"/>
                  </a:solidFill>
                </a:rPr>
                <a:t>Ανεξαρτησία, Διαφάνεια &amp; Λογοδοσία</a:t>
              </a:r>
              <a:endParaRPr lang="de-DE" b="1" dirty="0">
                <a:solidFill>
                  <a:schemeClr val="tx2"/>
                </a:solidFill>
              </a:endParaRPr>
            </a:p>
          </p:txBody>
        </p:sp>
        <p:sp>
          <p:nvSpPr>
            <p:cNvPr id="12" name="Abgerundetes Rechteck 4"/>
            <p:cNvSpPr>
              <a:spLocks/>
            </p:cNvSpPr>
            <p:nvPr/>
          </p:nvSpPr>
          <p:spPr>
            <a:xfrm flipH="1">
              <a:off x="720725" y="3027896"/>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algn="ctr" defTabSz="889000">
                <a:lnSpc>
                  <a:spcPct val="90000"/>
                </a:lnSpc>
                <a:spcAft>
                  <a:spcPct val="35000"/>
                </a:spcAft>
              </a:pPr>
              <a:r>
                <a:rPr lang="el-GR" b="1" dirty="0" smtClean="0">
                  <a:solidFill>
                    <a:schemeClr val="tx2"/>
                  </a:solidFill>
                </a:rPr>
                <a:t>Υπεύθυνη Οργάνωση &amp; Λειτουργία</a:t>
              </a:r>
              <a:endParaRPr lang="de-DE" b="1" dirty="0">
                <a:solidFill>
                  <a:schemeClr val="tx2"/>
                </a:solidFill>
              </a:endParaRPr>
            </a:p>
          </p:txBody>
        </p:sp>
        <p:sp>
          <p:nvSpPr>
            <p:cNvPr id="13" name="Abgerundetes Rechteck 4"/>
            <p:cNvSpPr>
              <a:spLocks/>
            </p:cNvSpPr>
            <p:nvPr/>
          </p:nvSpPr>
          <p:spPr>
            <a:xfrm flipH="1">
              <a:off x="720725" y="3739096"/>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algn="ctr" defTabSz="889000">
                <a:lnSpc>
                  <a:spcPct val="90000"/>
                </a:lnSpc>
                <a:spcAft>
                  <a:spcPct val="35000"/>
                </a:spcAft>
              </a:pPr>
              <a:r>
                <a:rPr lang="el-GR" b="1" dirty="0" smtClean="0">
                  <a:solidFill>
                    <a:schemeClr val="tx2"/>
                  </a:solidFill>
                </a:rPr>
                <a:t>Προσήλωση στην Αποτελεσματικότητα</a:t>
              </a:r>
              <a:endParaRPr lang="de-DE" b="1" dirty="0">
                <a:solidFill>
                  <a:schemeClr val="tx2"/>
                </a:solidFill>
              </a:endParaRPr>
            </a:p>
          </p:txBody>
        </p:sp>
        <p:sp>
          <p:nvSpPr>
            <p:cNvPr id="14" name="Abgerundetes Rechteck 4"/>
            <p:cNvSpPr>
              <a:spLocks/>
            </p:cNvSpPr>
            <p:nvPr/>
          </p:nvSpPr>
          <p:spPr>
            <a:xfrm flipH="1">
              <a:off x="720725" y="4450296"/>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algn="ctr" defTabSz="889000">
                <a:lnSpc>
                  <a:spcPct val="90000"/>
                </a:lnSpc>
                <a:spcAft>
                  <a:spcPct val="35000"/>
                </a:spcAft>
              </a:pPr>
              <a:r>
                <a:rPr lang="el-GR" b="1" dirty="0" smtClean="0">
                  <a:solidFill>
                    <a:schemeClr val="tx2"/>
                  </a:solidFill>
                </a:rPr>
                <a:t>Συνεχής Βελτίωση &amp; Καινοτομία</a:t>
              </a:r>
              <a:endParaRPr lang="de-DE" b="1" dirty="0">
                <a:solidFill>
                  <a:schemeClr val="tx2"/>
                </a:solidFill>
              </a:endParaRPr>
            </a:p>
          </p:txBody>
        </p:sp>
        <p:sp>
          <p:nvSpPr>
            <p:cNvPr id="15" name="Abgerundetes Rechteck 4"/>
            <p:cNvSpPr>
              <a:spLocks/>
            </p:cNvSpPr>
            <p:nvPr/>
          </p:nvSpPr>
          <p:spPr>
            <a:xfrm flipH="1">
              <a:off x="720725" y="5186896"/>
              <a:ext cx="3200400" cy="709613"/>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algn="ctr" defTabSz="889000">
                <a:lnSpc>
                  <a:spcPct val="90000"/>
                </a:lnSpc>
                <a:spcAft>
                  <a:spcPct val="35000"/>
                </a:spcAft>
              </a:pPr>
              <a:r>
                <a:rPr lang="el-GR" b="1" dirty="0" smtClean="0">
                  <a:solidFill>
                    <a:schemeClr val="tx2"/>
                  </a:solidFill>
                </a:rPr>
                <a:t>Ανάπτυξη Συνεργασιών &amp; Δικτύωση</a:t>
              </a:r>
              <a:endParaRPr lang="de-DE" b="1" dirty="0">
                <a:solidFill>
                  <a:schemeClr val="tx2"/>
                </a:solidFill>
              </a:endParaRPr>
            </a:p>
          </p:txBody>
        </p:sp>
        <p:sp>
          <p:nvSpPr>
            <p:cNvPr id="16" name="Abgerundetes Rechteck 4"/>
            <p:cNvSpPr>
              <a:spLocks/>
            </p:cNvSpPr>
            <p:nvPr/>
          </p:nvSpPr>
          <p:spPr>
            <a:xfrm flipH="1">
              <a:off x="3959932" y="2296939"/>
              <a:ext cx="4105275" cy="3400313"/>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lstStyle/>
            <a:p>
              <a:pPr marL="0" indent="0" eaLnBrk="1" hangingPunct="1">
                <a:lnSpc>
                  <a:spcPct val="80000"/>
                </a:lnSpc>
                <a:buFont typeface="Wingdings" pitchFamily="2" charset="2"/>
                <a:buNone/>
                <a:tabLst>
                  <a:tab pos="0" algn="l"/>
                </a:tabLst>
              </a:pPr>
              <a:r>
                <a:rPr lang="el-GR" dirty="0" smtClean="0">
                  <a:solidFill>
                    <a:srgbClr val="FFFFFF"/>
                  </a:solidFill>
                </a:rPr>
                <a:t>Η ύπαρξη  της οργάνωσής μας πηγάζει από την ανάγκη οι πολίτες να δρουν πολιτικά στη δημόσια σφαίρα με τρόπο εθελοντικό και άμεσο, χωρίς τη μεσολάβηση τρίτων, με σκοπό την </a:t>
              </a:r>
              <a:r>
                <a:rPr lang="el-GR" b="1" dirty="0" smtClean="0">
                  <a:solidFill>
                    <a:srgbClr val="FFFFFF"/>
                  </a:solidFill>
                </a:rPr>
                <a:t>υλοποίηση κοινωνικά ωφέλιμων δράσεων</a:t>
              </a:r>
              <a:r>
                <a:rPr lang="el-GR" dirty="0" smtClean="0">
                  <a:solidFill>
                    <a:srgbClr val="FFFFFF"/>
                  </a:solidFill>
                </a:rPr>
                <a:t>. Η οργάνωσή μας έχει ξεκάθαρη κατεύθυνση, όραμα, αποστολή και </a:t>
              </a:r>
              <a:r>
                <a:rPr lang="el-GR" b="1" dirty="0" smtClean="0">
                  <a:solidFill>
                    <a:srgbClr val="FFFFFF"/>
                  </a:solidFill>
                </a:rPr>
                <a:t>δεν επιδιώκει σκοπούς κερδοσκοπικούς</a:t>
              </a:r>
              <a:r>
                <a:rPr lang="el-GR" dirty="0" smtClean="0">
                  <a:solidFill>
                    <a:srgbClr val="FFFFFF"/>
                  </a:solidFill>
                </a:rPr>
                <a:t>. Σεβόμαστε και προασπίζουμε τα ανθρώπινα δικαιώματα και τις δημοκρατικές αρχές. </a:t>
              </a:r>
            </a:p>
          </p:txBody>
        </p:sp>
      </p:grpSp>
      <p:sp>
        <p:nvSpPr>
          <p:cNvPr id="18" name="17 - Τίτλος"/>
          <p:cNvSpPr>
            <a:spLocks noGrp="1"/>
          </p:cNvSpPr>
          <p:nvPr>
            <p:ph type="title"/>
          </p:nvPr>
        </p:nvSpPr>
        <p:spPr/>
        <p:txBody>
          <a:bodyPr/>
          <a:lstStyle/>
          <a:p>
            <a:r>
              <a:rPr lang="el-GR" cap="none" dirty="0" smtClean="0"/>
              <a:t>Αρχές</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 Ομάδα"/>
          <p:cNvGrpSpPr/>
          <p:nvPr/>
        </p:nvGrpSpPr>
        <p:grpSpPr>
          <a:xfrm>
            <a:off x="720725" y="1591200"/>
            <a:ext cx="7452000" cy="4303713"/>
            <a:chOff x="720725" y="1609563"/>
            <a:chExt cx="7452000" cy="4303713"/>
          </a:xfrm>
        </p:grpSpPr>
        <p:sp>
          <p:nvSpPr>
            <p:cNvPr id="3" name="Abgerundetes Rechteck 2"/>
            <p:cNvSpPr/>
            <p:nvPr/>
          </p:nvSpPr>
          <p:spPr bwMode="auto">
            <a:xfrm>
              <a:off x="720725" y="1620000"/>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4" name="Abgerundetes Rechteck 3"/>
            <p:cNvSpPr/>
            <p:nvPr/>
          </p:nvSpPr>
          <p:spPr bwMode="auto">
            <a:xfrm>
              <a:off x="720725" y="3040534"/>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5" name="Abgerundetes Rechteck 4"/>
            <p:cNvSpPr/>
            <p:nvPr/>
          </p:nvSpPr>
          <p:spPr bwMode="auto">
            <a:xfrm>
              <a:off x="720725" y="3750802"/>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6" name="Abgerundetes Rechteck 5"/>
            <p:cNvSpPr/>
            <p:nvPr/>
          </p:nvSpPr>
          <p:spPr bwMode="auto">
            <a:xfrm>
              <a:off x="720725" y="4461070"/>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7" name="Abgerundetes Rechteck 6"/>
            <p:cNvSpPr/>
            <p:nvPr/>
          </p:nvSpPr>
          <p:spPr bwMode="auto">
            <a:xfrm>
              <a:off x="720725" y="5171336"/>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8" name="Abgerundetes Rechteck 39"/>
            <p:cNvSpPr/>
            <p:nvPr/>
          </p:nvSpPr>
          <p:spPr bwMode="auto">
            <a:xfrm>
              <a:off x="720725" y="1620000"/>
              <a:ext cx="7452000" cy="4260850"/>
            </a:xfrm>
            <a:custGeom>
              <a:avLst/>
              <a:gdLst/>
              <a:ahLst/>
              <a:cxnLst/>
              <a:rect l="l" t="t" r="r" b="b"/>
              <a:pathLst>
                <a:path w="7704856" h="5616624">
                  <a:moveTo>
                    <a:pt x="3527248" y="0"/>
                  </a:moveTo>
                  <a:lnTo>
                    <a:pt x="7417968" y="0"/>
                  </a:lnTo>
                  <a:cubicBezTo>
                    <a:pt x="7576412" y="0"/>
                    <a:pt x="7704856" y="128445"/>
                    <a:pt x="7704856" y="286889"/>
                  </a:cubicBezTo>
                  <a:lnTo>
                    <a:pt x="7704856" y="5329735"/>
                  </a:lnTo>
                  <a:cubicBezTo>
                    <a:pt x="7704856" y="5488179"/>
                    <a:pt x="7576412" y="5616624"/>
                    <a:pt x="7417968" y="5616624"/>
                  </a:cubicBezTo>
                  <a:lnTo>
                    <a:pt x="3527248" y="5616624"/>
                  </a:lnTo>
                  <a:cubicBezTo>
                    <a:pt x="3368804" y="5616624"/>
                    <a:pt x="3240360" y="5488179"/>
                    <a:pt x="3240360" y="5329735"/>
                  </a:cubicBezTo>
                  <a:lnTo>
                    <a:pt x="3240360" y="1871546"/>
                  </a:lnTo>
                  <a:lnTo>
                    <a:pt x="155882" y="1871546"/>
                  </a:lnTo>
                  <a:cubicBezTo>
                    <a:pt x="69792" y="1871546"/>
                    <a:pt x="0" y="1801755"/>
                    <a:pt x="0" y="1715664"/>
                  </a:cubicBezTo>
                  <a:lnTo>
                    <a:pt x="0" y="1092152"/>
                  </a:lnTo>
                  <a:cubicBezTo>
                    <a:pt x="0" y="1006061"/>
                    <a:pt x="69792" y="936270"/>
                    <a:pt x="155882" y="936270"/>
                  </a:cubicBezTo>
                  <a:lnTo>
                    <a:pt x="3240360" y="936270"/>
                  </a:lnTo>
                  <a:lnTo>
                    <a:pt x="3240360" y="286889"/>
                  </a:lnTo>
                  <a:cubicBezTo>
                    <a:pt x="3240360" y="128445"/>
                    <a:pt x="3368804" y="0"/>
                    <a:pt x="3527248" y="0"/>
                  </a:cubicBezTo>
                  <a:close/>
                </a:path>
              </a:pathLst>
            </a:custGeom>
            <a:gradFill flip="none" rotWithShape="1">
              <a:gsLst>
                <a:gs pos="0">
                  <a:schemeClr val="tx1">
                    <a:lumMod val="75000"/>
                  </a:schemeClr>
                </a:gs>
                <a:gs pos="80000">
                  <a:schemeClr val="tx1">
                    <a:lumMod val="60000"/>
                    <a:lumOff val="40000"/>
                  </a:schemeClr>
                </a:gs>
                <a:gs pos="100000">
                  <a:schemeClr val="tx1">
                    <a:lumMod val="60000"/>
                    <a:lumOff val="4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9" name="Abgerundetes Rechteck 4"/>
            <p:cNvSpPr>
              <a:spLocks/>
            </p:cNvSpPr>
            <p:nvPr/>
          </p:nvSpPr>
          <p:spPr>
            <a:xfrm flipH="1">
              <a:off x="720725" y="1609563"/>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a:solidFill>
                    <a:schemeClr val="tx2"/>
                  </a:solidFill>
                </a:rPr>
                <a:t>Όραμα &amp; Αποστολή</a:t>
              </a:r>
              <a:endParaRPr lang="de-DE" b="1" dirty="0">
                <a:solidFill>
                  <a:schemeClr val="tx2"/>
                </a:solidFill>
              </a:endParaRPr>
            </a:p>
          </p:txBody>
        </p:sp>
        <p:sp>
          <p:nvSpPr>
            <p:cNvPr id="11" name="Abgerundetes Rechteck 4"/>
            <p:cNvSpPr>
              <a:spLocks/>
            </p:cNvSpPr>
            <p:nvPr/>
          </p:nvSpPr>
          <p:spPr>
            <a:xfrm flipH="1">
              <a:off x="720725" y="2333463"/>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a:solidFill>
                    <a:srgbClr val="FFFFFF"/>
                  </a:solidFill>
                </a:rPr>
                <a:t>Ανεξαρτησία, Διαφάνεια &amp; Λογοδοσία</a:t>
              </a:r>
              <a:endParaRPr lang="de-DE" b="1" dirty="0">
                <a:solidFill>
                  <a:srgbClr val="FFFFFF"/>
                </a:solidFill>
              </a:endParaRPr>
            </a:p>
          </p:txBody>
        </p:sp>
        <p:sp>
          <p:nvSpPr>
            <p:cNvPr id="12" name="Abgerundetes Rechteck 4"/>
            <p:cNvSpPr>
              <a:spLocks/>
            </p:cNvSpPr>
            <p:nvPr/>
          </p:nvSpPr>
          <p:spPr>
            <a:xfrm flipH="1">
              <a:off x="720725" y="3044663"/>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a:solidFill>
                    <a:schemeClr val="tx2"/>
                  </a:solidFill>
                </a:rPr>
                <a:t>Υπεύθυνη Οργάνωση &amp; Λειτουργία</a:t>
              </a:r>
              <a:endParaRPr lang="de-DE" b="1" dirty="0">
                <a:solidFill>
                  <a:schemeClr val="tx2"/>
                </a:solidFill>
              </a:endParaRPr>
            </a:p>
          </p:txBody>
        </p:sp>
        <p:sp>
          <p:nvSpPr>
            <p:cNvPr id="13" name="Abgerundetes Rechteck 4"/>
            <p:cNvSpPr>
              <a:spLocks/>
            </p:cNvSpPr>
            <p:nvPr/>
          </p:nvSpPr>
          <p:spPr>
            <a:xfrm flipH="1">
              <a:off x="720725" y="3755863"/>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a:solidFill>
                    <a:schemeClr val="tx2"/>
                  </a:solidFill>
                </a:rPr>
                <a:t>Προσήλωση στην Αποτελεσματικότητα</a:t>
              </a:r>
              <a:endParaRPr lang="de-DE" b="1" dirty="0">
                <a:solidFill>
                  <a:schemeClr val="tx2"/>
                </a:solidFill>
              </a:endParaRPr>
            </a:p>
          </p:txBody>
        </p:sp>
        <p:sp>
          <p:nvSpPr>
            <p:cNvPr id="14" name="Abgerundetes Rechteck 4"/>
            <p:cNvSpPr>
              <a:spLocks/>
            </p:cNvSpPr>
            <p:nvPr/>
          </p:nvSpPr>
          <p:spPr>
            <a:xfrm flipH="1">
              <a:off x="720725" y="4467063"/>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a:solidFill>
                    <a:schemeClr val="tx2"/>
                  </a:solidFill>
                </a:rPr>
                <a:t>Συνεχής Βελτίωση &amp; Καινοτομία</a:t>
              </a:r>
              <a:endParaRPr lang="de-DE" b="1" dirty="0">
                <a:solidFill>
                  <a:schemeClr val="tx2"/>
                </a:solidFill>
              </a:endParaRPr>
            </a:p>
          </p:txBody>
        </p:sp>
        <p:sp>
          <p:nvSpPr>
            <p:cNvPr id="15" name="Abgerundetes Rechteck 4"/>
            <p:cNvSpPr>
              <a:spLocks/>
            </p:cNvSpPr>
            <p:nvPr/>
          </p:nvSpPr>
          <p:spPr>
            <a:xfrm flipH="1">
              <a:off x="720725" y="5203663"/>
              <a:ext cx="3200400" cy="709613"/>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a:solidFill>
                    <a:schemeClr val="tx2"/>
                  </a:solidFill>
                </a:rPr>
                <a:t>Ανάπτυξη Συνεργασιών &amp; Δικτύωση</a:t>
              </a:r>
              <a:endParaRPr lang="de-DE" b="1" dirty="0">
                <a:solidFill>
                  <a:schemeClr val="tx2"/>
                </a:solidFill>
              </a:endParaRPr>
            </a:p>
          </p:txBody>
        </p:sp>
        <p:sp>
          <p:nvSpPr>
            <p:cNvPr id="16" name="Abgerundetes Rechteck 4"/>
            <p:cNvSpPr>
              <a:spLocks/>
            </p:cNvSpPr>
            <p:nvPr/>
          </p:nvSpPr>
          <p:spPr>
            <a:xfrm flipH="1">
              <a:off x="3959113" y="2312876"/>
              <a:ext cx="4105275" cy="3004269"/>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lstStyle/>
            <a:p>
              <a:pPr marL="0" indent="0" eaLnBrk="1" hangingPunct="1">
                <a:lnSpc>
                  <a:spcPct val="80000"/>
                </a:lnSpc>
                <a:buFont typeface="Wingdings" pitchFamily="2" charset="2"/>
                <a:buNone/>
              </a:pPr>
              <a:r>
                <a:rPr lang="el-GR" dirty="0" smtClean="0">
                  <a:solidFill>
                    <a:srgbClr val="FFFFFF"/>
                  </a:solidFill>
                </a:rPr>
                <a:t>Περιφρουρούμε την πολιτική μας </a:t>
              </a:r>
              <a:r>
                <a:rPr lang="el-GR" b="1" dirty="0" smtClean="0">
                  <a:solidFill>
                    <a:srgbClr val="FFFFFF"/>
                  </a:solidFill>
                </a:rPr>
                <a:t>ανεξαρτησία</a:t>
              </a:r>
              <a:r>
                <a:rPr lang="el-GR" dirty="0" smtClean="0">
                  <a:solidFill>
                    <a:srgbClr val="FFFFFF"/>
                  </a:solidFill>
                </a:rPr>
                <a:t> έναντι κρατικών, κομματικών ή άλλων εξωγενών παραγόντων και έναντι προσώπων, επιχειρήσεων ή άλλων οργανισμών, που τυχόν μας επιχορηγούν. Η οργάνωσή μας είναι διαφανής στον τρόπο λειτουργίας, χρηματοδότησης και στις δράσεις της. </a:t>
              </a:r>
              <a:r>
                <a:rPr lang="el-GR" b="1" dirty="0" smtClean="0">
                  <a:solidFill>
                    <a:srgbClr val="FFFFFF"/>
                  </a:solidFill>
                </a:rPr>
                <a:t>Λογοδοτούμε στην κοινωνία και στους πολίτες </a:t>
              </a:r>
              <a:r>
                <a:rPr lang="el-GR" dirty="0" smtClean="0">
                  <a:solidFill>
                    <a:srgbClr val="FFFFFF"/>
                  </a:solidFill>
                </a:rPr>
                <a:t>και δεχόμαστε τον έλεγχό τους.</a:t>
              </a:r>
            </a:p>
          </p:txBody>
        </p:sp>
      </p:grpSp>
      <p:sp>
        <p:nvSpPr>
          <p:cNvPr id="19" name="Title 1"/>
          <p:cNvSpPr txBox="1">
            <a:spLocks/>
          </p:cNvSpPr>
          <p:nvPr/>
        </p:nvSpPr>
        <p:spPr bwMode="auto">
          <a:xfrm>
            <a:off x="457200" y="274638"/>
            <a:ext cx="7467600" cy="1143000"/>
          </a:xfrm>
          <a:prstGeom prst="rect">
            <a:avLst/>
          </a:prstGeom>
        </p:spPr>
        <p:txBody>
          <a:bodyPr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000" b="0" i="0" u="none" strike="noStrike" kern="1200" cap="none" spc="0" normalizeH="0" baseline="0" noProof="0" dirty="0" smtClean="0">
                <a:ln>
                  <a:noFill/>
                </a:ln>
                <a:solidFill>
                  <a:schemeClr val="tx2"/>
                </a:solidFill>
                <a:effectLst/>
                <a:uLnTx/>
                <a:uFillTx/>
                <a:latin typeface="+mj-lt"/>
                <a:ea typeface="+mj-ea"/>
                <a:cs typeface="+mj-cs"/>
              </a:rPr>
              <a:t>Αρχές</a:t>
            </a:r>
            <a:endParaRPr kumimoji="0" lang="en-GB" sz="3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9 - Ομάδα"/>
          <p:cNvGrpSpPr/>
          <p:nvPr/>
        </p:nvGrpSpPr>
        <p:grpSpPr>
          <a:xfrm>
            <a:off x="720724" y="1592796"/>
            <a:ext cx="7452000" cy="4305600"/>
            <a:chOff x="720724" y="1592796"/>
            <a:chExt cx="7452000" cy="4308475"/>
          </a:xfrm>
        </p:grpSpPr>
        <p:sp>
          <p:nvSpPr>
            <p:cNvPr id="3" name="Abgerundetes Rechteck 2"/>
            <p:cNvSpPr/>
            <p:nvPr/>
          </p:nvSpPr>
          <p:spPr bwMode="auto">
            <a:xfrm>
              <a:off x="720725" y="1592796"/>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4" name="Abgerundetes Rechteck 3"/>
            <p:cNvSpPr/>
            <p:nvPr/>
          </p:nvSpPr>
          <p:spPr bwMode="auto">
            <a:xfrm>
              <a:off x="720725" y="2303064"/>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5" name="Abgerundetes Rechteck 4"/>
            <p:cNvSpPr/>
            <p:nvPr/>
          </p:nvSpPr>
          <p:spPr bwMode="auto">
            <a:xfrm>
              <a:off x="720725" y="3723598"/>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6" name="Abgerundetes Rechteck 5"/>
            <p:cNvSpPr/>
            <p:nvPr/>
          </p:nvSpPr>
          <p:spPr bwMode="auto">
            <a:xfrm>
              <a:off x="720725" y="4433866"/>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7" name="Abgerundetes Rechteck 6"/>
            <p:cNvSpPr/>
            <p:nvPr/>
          </p:nvSpPr>
          <p:spPr bwMode="auto">
            <a:xfrm>
              <a:off x="720725" y="5144132"/>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8" name="Abgerundetes Rechteck 33"/>
            <p:cNvSpPr/>
            <p:nvPr/>
          </p:nvSpPr>
          <p:spPr bwMode="auto">
            <a:xfrm>
              <a:off x="720724" y="1620000"/>
              <a:ext cx="7452000" cy="4260850"/>
            </a:xfrm>
            <a:custGeom>
              <a:avLst/>
              <a:gdLst/>
              <a:ahLst/>
              <a:cxnLst/>
              <a:rect l="l" t="t" r="r" b="b"/>
              <a:pathLst>
                <a:path w="7704856" h="5616624">
                  <a:moveTo>
                    <a:pt x="3527249" y="0"/>
                  </a:moveTo>
                  <a:lnTo>
                    <a:pt x="7417967" y="0"/>
                  </a:lnTo>
                  <a:cubicBezTo>
                    <a:pt x="7576411" y="0"/>
                    <a:pt x="7704856" y="128445"/>
                    <a:pt x="7704856" y="286889"/>
                  </a:cubicBezTo>
                  <a:lnTo>
                    <a:pt x="7704856" y="5329735"/>
                  </a:lnTo>
                  <a:cubicBezTo>
                    <a:pt x="7704856" y="5488179"/>
                    <a:pt x="7576411" y="5616624"/>
                    <a:pt x="7417967" y="5616624"/>
                  </a:cubicBezTo>
                  <a:lnTo>
                    <a:pt x="3527249" y="5616624"/>
                  </a:lnTo>
                  <a:cubicBezTo>
                    <a:pt x="3368805" y="5616624"/>
                    <a:pt x="3240360" y="5488179"/>
                    <a:pt x="3240360" y="5329735"/>
                  </a:cubicBezTo>
                  <a:lnTo>
                    <a:pt x="3240360" y="2807815"/>
                  </a:lnTo>
                  <a:lnTo>
                    <a:pt x="155882" y="2807815"/>
                  </a:lnTo>
                  <a:cubicBezTo>
                    <a:pt x="69791" y="2807815"/>
                    <a:pt x="0" y="2738024"/>
                    <a:pt x="0" y="2651933"/>
                  </a:cubicBezTo>
                  <a:lnTo>
                    <a:pt x="0" y="2028421"/>
                  </a:lnTo>
                  <a:cubicBezTo>
                    <a:pt x="0" y="1942330"/>
                    <a:pt x="69791" y="1872539"/>
                    <a:pt x="155882" y="1872539"/>
                  </a:cubicBezTo>
                  <a:lnTo>
                    <a:pt x="3240360" y="1872539"/>
                  </a:lnTo>
                  <a:lnTo>
                    <a:pt x="3240360" y="286889"/>
                  </a:lnTo>
                  <a:cubicBezTo>
                    <a:pt x="3240360" y="128445"/>
                    <a:pt x="3368805" y="0"/>
                    <a:pt x="3527249" y="0"/>
                  </a:cubicBezTo>
                  <a:close/>
                </a:path>
              </a:pathLst>
            </a:custGeom>
            <a:gradFill flip="none" rotWithShape="1">
              <a:gsLst>
                <a:gs pos="0">
                  <a:schemeClr val="tx1">
                    <a:lumMod val="75000"/>
                  </a:schemeClr>
                </a:gs>
                <a:gs pos="80000">
                  <a:schemeClr val="tx1">
                    <a:lumMod val="60000"/>
                    <a:lumOff val="40000"/>
                  </a:schemeClr>
                </a:gs>
                <a:gs pos="100000">
                  <a:schemeClr val="tx1">
                    <a:lumMod val="60000"/>
                    <a:lumOff val="4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9" name="Abgerundetes Rechteck 4"/>
            <p:cNvSpPr>
              <a:spLocks/>
            </p:cNvSpPr>
            <p:nvPr/>
          </p:nvSpPr>
          <p:spPr>
            <a:xfrm flipH="1">
              <a:off x="720725" y="1597558"/>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Όραμα &amp; Αποστολή</a:t>
              </a:r>
              <a:endParaRPr lang="de-DE" b="1" dirty="0">
                <a:solidFill>
                  <a:schemeClr val="tx2"/>
                </a:solidFill>
              </a:endParaRPr>
            </a:p>
          </p:txBody>
        </p:sp>
        <p:sp>
          <p:nvSpPr>
            <p:cNvPr id="11" name="Abgerundetes Rechteck 4"/>
            <p:cNvSpPr>
              <a:spLocks/>
            </p:cNvSpPr>
            <p:nvPr/>
          </p:nvSpPr>
          <p:spPr>
            <a:xfrm flipH="1">
              <a:off x="720725" y="2321458"/>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Ανεξαρτησία, Διαφάνεια &amp; Λογοδοσία</a:t>
              </a:r>
              <a:endParaRPr lang="de-DE" b="1" dirty="0">
                <a:solidFill>
                  <a:schemeClr val="tx2"/>
                </a:solidFill>
              </a:endParaRPr>
            </a:p>
          </p:txBody>
        </p:sp>
        <p:sp>
          <p:nvSpPr>
            <p:cNvPr id="12" name="Abgerundetes Rechteck 4"/>
            <p:cNvSpPr>
              <a:spLocks/>
            </p:cNvSpPr>
            <p:nvPr/>
          </p:nvSpPr>
          <p:spPr>
            <a:xfrm flipH="1">
              <a:off x="720725" y="3032658"/>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rgbClr val="FFFFFF"/>
                  </a:solidFill>
                </a:rPr>
                <a:t>Υπεύθυνη Οργάνωση &amp; Λειτουργία</a:t>
              </a:r>
              <a:endParaRPr lang="de-DE" b="1" dirty="0">
                <a:solidFill>
                  <a:srgbClr val="FFFFFF"/>
                </a:solidFill>
              </a:endParaRPr>
            </a:p>
          </p:txBody>
        </p:sp>
        <p:sp>
          <p:nvSpPr>
            <p:cNvPr id="13" name="Abgerundetes Rechteck 4"/>
            <p:cNvSpPr>
              <a:spLocks/>
            </p:cNvSpPr>
            <p:nvPr/>
          </p:nvSpPr>
          <p:spPr>
            <a:xfrm flipH="1">
              <a:off x="720725" y="3743858"/>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Προσήλωση στην Αποτελεσματικότητα</a:t>
              </a:r>
              <a:endParaRPr lang="de-DE" b="1" dirty="0">
                <a:solidFill>
                  <a:schemeClr val="tx2"/>
                </a:solidFill>
              </a:endParaRPr>
            </a:p>
          </p:txBody>
        </p:sp>
        <p:sp>
          <p:nvSpPr>
            <p:cNvPr id="14" name="Abgerundetes Rechteck 4"/>
            <p:cNvSpPr>
              <a:spLocks/>
            </p:cNvSpPr>
            <p:nvPr/>
          </p:nvSpPr>
          <p:spPr>
            <a:xfrm flipH="1">
              <a:off x="720725" y="4455058"/>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Συνεχής Βελτίωση &amp; Καινοτομία</a:t>
              </a:r>
              <a:endParaRPr lang="de-DE" b="1" dirty="0">
                <a:solidFill>
                  <a:schemeClr val="tx2"/>
                </a:solidFill>
              </a:endParaRPr>
            </a:p>
          </p:txBody>
        </p:sp>
        <p:sp>
          <p:nvSpPr>
            <p:cNvPr id="15" name="Abgerundetes Rechteck 4"/>
            <p:cNvSpPr>
              <a:spLocks/>
            </p:cNvSpPr>
            <p:nvPr/>
          </p:nvSpPr>
          <p:spPr>
            <a:xfrm flipH="1">
              <a:off x="720725" y="5191658"/>
              <a:ext cx="3200400" cy="709613"/>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Ανάπτυξη Συνεργασιών &amp; Δικτύωση</a:t>
              </a:r>
              <a:endParaRPr lang="de-DE" b="1" dirty="0">
                <a:solidFill>
                  <a:schemeClr val="tx2"/>
                </a:solidFill>
              </a:endParaRPr>
            </a:p>
          </p:txBody>
        </p:sp>
        <p:sp>
          <p:nvSpPr>
            <p:cNvPr id="16" name="Abgerundetes Rechteck 4"/>
            <p:cNvSpPr>
              <a:spLocks/>
            </p:cNvSpPr>
            <p:nvPr/>
          </p:nvSpPr>
          <p:spPr>
            <a:xfrm flipH="1">
              <a:off x="3959931" y="2276872"/>
              <a:ext cx="4105275" cy="3244106"/>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lstStyle/>
            <a:p>
              <a:pPr marL="0" indent="0" eaLnBrk="1" hangingPunct="1">
                <a:lnSpc>
                  <a:spcPct val="80000"/>
                </a:lnSpc>
                <a:buFont typeface="Wingdings" pitchFamily="2" charset="2"/>
                <a:buNone/>
              </a:pPr>
              <a:r>
                <a:rPr lang="el-GR" dirty="0" smtClean="0">
                  <a:solidFill>
                    <a:srgbClr val="FFFFFF"/>
                  </a:solidFill>
                </a:rPr>
                <a:t>Η οργάνωσή μας λειτουργεί με ένα συγκροτημένο πλέγμα καταστατικών αρχών, κανόνων και διαδικασιών, που διασφαλίζει τη </a:t>
              </a:r>
              <a:r>
                <a:rPr lang="el-GR" b="1" dirty="0" smtClean="0">
                  <a:solidFill>
                    <a:srgbClr val="FFFFFF"/>
                  </a:solidFill>
                </a:rPr>
                <a:t>δημοκρατική διακυβέρνηση </a:t>
              </a:r>
              <a:r>
                <a:rPr lang="el-GR" dirty="0" smtClean="0">
                  <a:solidFill>
                    <a:srgbClr val="FFFFFF"/>
                  </a:solidFill>
                </a:rPr>
                <a:t>και την </a:t>
              </a:r>
              <a:r>
                <a:rPr lang="el-GR" b="1" dirty="0" smtClean="0">
                  <a:solidFill>
                    <a:srgbClr val="FFFFFF"/>
                  </a:solidFill>
                </a:rPr>
                <a:t>αποτελεσματικότητα</a:t>
              </a:r>
              <a:r>
                <a:rPr lang="el-GR" dirty="0" smtClean="0">
                  <a:solidFill>
                    <a:srgbClr val="FFFFFF"/>
                  </a:solidFill>
                </a:rPr>
                <a:t> της δράσης μας. Δύναμή μας είναι η αφοσίωση και η ανάπτυξη των ανθρώπων μας – μελών, εθελοντών, εργαζομένων – και επιδιώκουμε συνεχώς να τους εξασφαλίζουμε συνθήκες εργασίας και δράσης ευνοϊκότερες από ότι προβλέπει ο νόμος. </a:t>
              </a:r>
            </a:p>
          </p:txBody>
        </p:sp>
      </p:grpSp>
      <p:sp>
        <p:nvSpPr>
          <p:cNvPr id="19" name="Title 1"/>
          <p:cNvSpPr txBox="1">
            <a:spLocks/>
          </p:cNvSpPr>
          <p:nvPr/>
        </p:nvSpPr>
        <p:spPr bwMode="auto">
          <a:xfrm>
            <a:off x="457200" y="274638"/>
            <a:ext cx="7467600" cy="1143000"/>
          </a:xfrm>
          <a:prstGeom prst="rect">
            <a:avLst/>
          </a:prstGeom>
        </p:spPr>
        <p:txBody>
          <a:bodyPr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000" b="0" i="0" u="none" strike="noStrike" kern="1200" cap="none" spc="0" normalizeH="0" baseline="0" noProof="0" dirty="0" smtClean="0">
                <a:ln>
                  <a:noFill/>
                </a:ln>
                <a:solidFill>
                  <a:schemeClr val="tx2"/>
                </a:solidFill>
                <a:effectLst/>
                <a:uLnTx/>
                <a:uFillTx/>
                <a:latin typeface="+mj-lt"/>
                <a:ea typeface="+mj-ea"/>
                <a:cs typeface="+mj-cs"/>
              </a:rPr>
              <a:t>Αρχές</a:t>
            </a:r>
            <a:endParaRPr kumimoji="0" lang="en-GB" sz="3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9 - Ομάδα"/>
          <p:cNvGrpSpPr/>
          <p:nvPr/>
        </p:nvGrpSpPr>
        <p:grpSpPr>
          <a:xfrm>
            <a:off x="720724" y="1591200"/>
            <a:ext cx="7452000" cy="4305600"/>
            <a:chOff x="720724" y="1620000"/>
            <a:chExt cx="7452000" cy="4308475"/>
          </a:xfrm>
        </p:grpSpPr>
        <p:sp>
          <p:nvSpPr>
            <p:cNvPr id="3" name="Abgerundetes Rechteck 2"/>
            <p:cNvSpPr/>
            <p:nvPr/>
          </p:nvSpPr>
          <p:spPr bwMode="auto">
            <a:xfrm>
              <a:off x="720725" y="3040534"/>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4" name="Abgerundetes Rechteck 3"/>
            <p:cNvSpPr/>
            <p:nvPr/>
          </p:nvSpPr>
          <p:spPr bwMode="auto">
            <a:xfrm>
              <a:off x="720725" y="4461070"/>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5" name="Abgerundetes Rechteck 4"/>
            <p:cNvSpPr/>
            <p:nvPr/>
          </p:nvSpPr>
          <p:spPr bwMode="auto">
            <a:xfrm>
              <a:off x="720725" y="5171336"/>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6" name="Abgerundetes Rechteck 5"/>
            <p:cNvSpPr/>
            <p:nvPr/>
          </p:nvSpPr>
          <p:spPr bwMode="auto">
            <a:xfrm>
              <a:off x="720725" y="1620000"/>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7" name="Abgerundetes Rechteck 6"/>
            <p:cNvSpPr/>
            <p:nvPr/>
          </p:nvSpPr>
          <p:spPr bwMode="auto">
            <a:xfrm>
              <a:off x="720725" y="2330268"/>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8" name="Abgerundetes Rechteck 27"/>
            <p:cNvSpPr/>
            <p:nvPr/>
          </p:nvSpPr>
          <p:spPr bwMode="auto">
            <a:xfrm>
              <a:off x="720724" y="1620000"/>
              <a:ext cx="7452000" cy="4260850"/>
            </a:xfrm>
            <a:custGeom>
              <a:avLst/>
              <a:gdLst/>
              <a:ahLst/>
              <a:cxnLst/>
              <a:rect l="l" t="t" r="r" b="b"/>
              <a:pathLst>
                <a:path w="7704856" h="5616624">
                  <a:moveTo>
                    <a:pt x="3527249" y="0"/>
                  </a:moveTo>
                  <a:lnTo>
                    <a:pt x="7417967" y="0"/>
                  </a:lnTo>
                  <a:cubicBezTo>
                    <a:pt x="7576411" y="0"/>
                    <a:pt x="7704856" y="128445"/>
                    <a:pt x="7704856" y="286889"/>
                  </a:cubicBezTo>
                  <a:lnTo>
                    <a:pt x="7704856" y="5329735"/>
                  </a:lnTo>
                  <a:cubicBezTo>
                    <a:pt x="7704856" y="5488179"/>
                    <a:pt x="7576411" y="5616624"/>
                    <a:pt x="7417967" y="5616624"/>
                  </a:cubicBezTo>
                  <a:lnTo>
                    <a:pt x="3527249" y="5616624"/>
                  </a:lnTo>
                  <a:cubicBezTo>
                    <a:pt x="3368805" y="5616624"/>
                    <a:pt x="3240360" y="5488179"/>
                    <a:pt x="3240360" y="5329735"/>
                  </a:cubicBezTo>
                  <a:lnTo>
                    <a:pt x="3240360" y="3744085"/>
                  </a:lnTo>
                  <a:lnTo>
                    <a:pt x="155882" y="3744085"/>
                  </a:lnTo>
                  <a:cubicBezTo>
                    <a:pt x="69791" y="3744085"/>
                    <a:pt x="0" y="3674294"/>
                    <a:pt x="0" y="3588203"/>
                  </a:cubicBezTo>
                  <a:lnTo>
                    <a:pt x="0" y="2964691"/>
                  </a:lnTo>
                  <a:cubicBezTo>
                    <a:pt x="0" y="2878600"/>
                    <a:pt x="69791" y="2808809"/>
                    <a:pt x="155882" y="2808809"/>
                  </a:cubicBezTo>
                  <a:lnTo>
                    <a:pt x="3240360" y="2808809"/>
                  </a:lnTo>
                  <a:lnTo>
                    <a:pt x="3240360" y="286889"/>
                  </a:lnTo>
                  <a:cubicBezTo>
                    <a:pt x="3240360" y="128445"/>
                    <a:pt x="3368805" y="0"/>
                    <a:pt x="3527249" y="0"/>
                  </a:cubicBezTo>
                  <a:close/>
                </a:path>
              </a:pathLst>
            </a:custGeom>
            <a:gradFill flip="none" rotWithShape="1">
              <a:gsLst>
                <a:gs pos="0">
                  <a:schemeClr val="tx1">
                    <a:lumMod val="75000"/>
                  </a:schemeClr>
                </a:gs>
                <a:gs pos="80000">
                  <a:schemeClr val="tx1">
                    <a:lumMod val="60000"/>
                    <a:lumOff val="40000"/>
                  </a:schemeClr>
                </a:gs>
                <a:gs pos="100000">
                  <a:schemeClr val="tx1">
                    <a:lumMod val="60000"/>
                    <a:lumOff val="4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9" name="Abgerundetes Rechteck 4"/>
            <p:cNvSpPr>
              <a:spLocks/>
            </p:cNvSpPr>
            <p:nvPr/>
          </p:nvSpPr>
          <p:spPr>
            <a:xfrm flipH="1">
              <a:off x="720725" y="1624762"/>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Όραμα &amp; Αποστολή</a:t>
              </a:r>
              <a:endParaRPr lang="de-DE" b="1" dirty="0">
                <a:solidFill>
                  <a:schemeClr val="tx2"/>
                </a:solidFill>
              </a:endParaRPr>
            </a:p>
          </p:txBody>
        </p:sp>
        <p:sp>
          <p:nvSpPr>
            <p:cNvPr id="11" name="Abgerundetes Rechteck 4"/>
            <p:cNvSpPr>
              <a:spLocks/>
            </p:cNvSpPr>
            <p:nvPr/>
          </p:nvSpPr>
          <p:spPr>
            <a:xfrm flipH="1">
              <a:off x="720725" y="2348662"/>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Ανεξαρτησία, Διαφάνεια &amp; Λογοδοσία</a:t>
              </a:r>
              <a:endParaRPr lang="de-DE" b="1" dirty="0">
                <a:solidFill>
                  <a:schemeClr val="tx2"/>
                </a:solidFill>
              </a:endParaRPr>
            </a:p>
          </p:txBody>
        </p:sp>
        <p:sp>
          <p:nvSpPr>
            <p:cNvPr id="12" name="Abgerundetes Rechteck 4"/>
            <p:cNvSpPr>
              <a:spLocks/>
            </p:cNvSpPr>
            <p:nvPr/>
          </p:nvSpPr>
          <p:spPr>
            <a:xfrm flipH="1">
              <a:off x="720725" y="3059862"/>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Υπεύθυνη Οργάνωση &amp; Λειτουργία</a:t>
              </a:r>
              <a:endParaRPr lang="de-DE" b="1" dirty="0">
                <a:solidFill>
                  <a:schemeClr val="tx2"/>
                </a:solidFill>
              </a:endParaRPr>
            </a:p>
          </p:txBody>
        </p:sp>
        <p:sp>
          <p:nvSpPr>
            <p:cNvPr id="13" name="Abgerundetes Rechteck 4"/>
            <p:cNvSpPr>
              <a:spLocks/>
            </p:cNvSpPr>
            <p:nvPr/>
          </p:nvSpPr>
          <p:spPr>
            <a:xfrm flipH="1">
              <a:off x="720725" y="3771062"/>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rgbClr val="FFFFFF"/>
                  </a:solidFill>
                </a:rPr>
                <a:t>Προσήλωση στην Αποτελεσματικότητα</a:t>
              </a:r>
              <a:endParaRPr lang="de-DE" b="1" dirty="0">
                <a:solidFill>
                  <a:srgbClr val="FFFFFF"/>
                </a:solidFill>
              </a:endParaRPr>
            </a:p>
          </p:txBody>
        </p:sp>
        <p:sp>
          <p:nvSpPr>
            <p:cNvPr id="14" name="Abgerundetes Rechteck 4"/>
            <p:cNvSpPr>
              <a:spLocks/>
            </p:cNvSpPr>
            <p:nvPr/>
          </p:nvSpPr>
          <p:spPr>
            <a:xfrm flipH="1">
              <a:off x="720725" y="4482262"/>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Συνεχής Βελτίωση &amp; Καινοτομία</a:t>
              </a:r>
              <a:endParaRPr lang="de-DE" b="1" dirty="0">
                <a:solidFill>
                  <a:schemeClr val="tx2"/>
                </a:solidFill>
              </a:endParaRPr>
            </a:p>
          </p:txBody>
        </p:sp>
        <p:sp>
          <p:nvSpPr>
            <p:cNvPr id="15" name="Abgerundetes Rechteck 4"/>
            <p:cNvSpPr>
              <a:spLocks/>
            </p:cNvSpPr>
            <p:nvPr/>
          </p:nvSpPr>
          <p:spPr>
            <a:xfrm flipH="1">
              <a:off x="720725" y="5218862"/>
              <a:ext cx="3200400" cy="709613"/>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Ανάπτυξη Συνεργασιών &amp; Δικτύωση</a:t>
              </a:r>
              <a:endParaRPr lang="de-DE" b="1" dirty="0">
                <a:solidFill>
                  <a:schemeClr val="tx2"/>
                </a:solidFill>
              </a:endParaRPr>
            </a:p>
          </p:txBody>
        </p:sp>
        <p:sp>
          <p:nvSpPr>
            <p:cNvPr id="16" name="Abgerundetes Rechteck 4"/>
            <p:cNvSpPr>
              <a:spLocks/>
            </p:cNvSpPr>
            <p:nvPr/>
          </p:nvSpPr>
          <p:spPr>
            <a:xfrm flipH="1">
              <a:off x="4067175" y="2312876"/>
              <a:ext cx="3961209" cy="2856272"/>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lstStyle/>
            <a:p>
              <a:pPr marL="0" indent="0" eaLnBrk="1" hangingPunct="1">
                <a:lnSpc>
                  <a:spcPct val="80000"/>
                </a:lnSpc>
                <a:buFont typeface="Wingdings" pitchFamily="2" charset="2"/>
                <a:buNone/>
              </a:pPr>
              <a:r>
                <a:rPr lang="el-GR" dirty="0" smtClean="0">
                  <a:solidFill>
                    <a:srgbClr val="FFFFFF"/>
                  </a:solidFill>
                </a:rPr>
                <a:t>Επιδιώκουμε με τις δράσεις μας χειροπιαστά και </a:t>
              </a:r>
              <a:r>
                <a:rPr lang="el-GR" b="1" dirty="0" smtClean="0">
                  <a:solidFill>
                    <a:srgbClr val="FFFFFF"/>
                  </a:solidFill>
                </a:rPr>
                <a:t>μετρήσιμα αποτελέσματα</a:t>
              </a:r>
              <a:r>
                <a:rPr lang="el-GR" dirty="0" smtClean="0">
                  <a:solidFill>
                    <a:srgbClr val="FFFFFF"/>
                  </a:solidFill>
                </a:rPr>
                <a:t>, τα οποία ικανοποιούν τις </a:t>
              </a:r>
              <a:r>
                <a:rPr lang="el-GR" b="1" dirty="0" smtClean="0">
                  <a:solidFill>
                    <a:srgbClr val="FFFFFF"/>
                  </a:solidFill>
                </a:rPr>
                <a:t>προσμονές</a:t>
              </a:r>
              <a:r>
                <a:rPr lang="el-GR" dirty="0" smtClean="0">
                  <a:solidFill>
                    <a:srgbClr val="FFFFFF"/>
                  </a:solidFill>
                </a:rPr>
                <a:t> των ωφελούμενων, των μελών μας και </a:t>
              </a:r>
              <a:r>
                <a:rPr lang="el-GR" b="1" dirty="0" smtClean="0">
                  <a:solidFill>
                    <a:srgbClr val="FFFFFF"/>
                  </a:solidFill>
                </a:rPr>
                <a:t>όλων των ενδιαφερομένων μερών</a:t>
              </a:r>
              <a:r>
                <a:rPr lang="el-GR" dirty="0" smtClean="0">
                  <a:solidFill>
                    <a:srgbClr val="FFFFFF"/>
                  </a:solidFill>
                </a:rPr>
                <a:t>. Φιλοδοξούμε να αποτελέσουμε πηγή δημιουργίας και εφαρμογής βέλτιστων πρακτικών. </a:t>
              </a:r>
            </a:p>
          </p:txBody>
        </p:sp>
      </p:grpSp>
      <p:sp>
        <p:nvSpPr>
          <p:cNvPr id="18" name="Title 1"/>
          <p:cNvSpPr txBox="1">
            <a:spLocks/>
          </p:cNvSpPr>
          <p:nvPr/>
        </p:nvSpPr>
        <p:spPr bwMode="auto">
          <a:xfrm>
            <a:off x="457200" y="274638"/>
            <a:ext cx="7467600" cy="1143000"/>
          </a:xfrm>
          <a:prstGeom prst="rect">
            <a:avLst/>
          </a:prstGeom>
        </p:spPr>
        <p:txBody>
          <a:bodyPr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000" b="0" i="0" u="none" strike="noStrike" kern="1200" cap="none" spc="0" normalizeH="0" baseline="0" noProof="0" dirty="0" smtClean="0">
                <a:ln>
                  <a:noFill/>
                </a:ln>
                <a:solidFill>
                  <a:schemeClr val="tx2"/>
                </a:solidFill>
                <a:effectLst/>
                <a:uLnTx/>
                <a:uFillTx/>
                <a:latin typeface="+mj-lt"/>
                <a:ea typeface="+mj-ea"/>
                <a:cs typeface="+mj-cs"/>
              </a:rPr>
              <a:t>Αρχές</a:t>
            </a:r>
            <a:endParaRPr kumimoji="0" lang="en-GB" sz="3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 Ομάδα"/>
          <p:cNvGrpSpPr/>
          <p:nvPr/>
        </p:nvGrpSpPr>
        <p:grpSpPr>
          <a:xfrm>
            <a:off x="720724" y="1591200"/>
            <a:ext cx="7452000" cy="4303713"/>
            <a:chOff x="720724" y="2028825"/>
            <a:chExt cx="7452000" cy="4303713"/>
          </a:xfrm>
        </p:grpSpPr>
        <p:sp>
          <p:nvSpPr>
            <p:cNvPr id="3" name="Abgerundetes Rechteck 2"/>
            <p:cNvSpPr/>
            <p:nvPr/>
          </p:nvSpPr>
          <p:spPr bwMode="auto">
            <a:xfrm>
              <a:off x="720725" y="5603974"/>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4" name="Abgerundetes Rechteck 3"/>
            <p:cNvSpPr/>
            <p:nvPr/>
          </p:nvSpPr>
          <p:spPr bwMode="auto">
            <a:xfrm>
              <a:off x="720725" y="2052638"/>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5" name="Abgerundetes Rechteck 4"/>
            <p:cNvSpPr/>
            <p:nvPr/>
          </p:nvSpPr>
          <p:spPr bwMode="auto">
            <a:xfrm>
              <a:off x="720725" y="2762906"/>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6" name="Abgerundetes Rechteck 5"/>
            <p:cNvSpPr/>
            <p:nvPr/>
          </p:nvSpPr>
          <p:spPr bwMode="auto">
            <a:xfrm>
              <a:off x="720725" y="3473172"/>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7" name="Abgerundetes Rechteck 6"/>
            <p:cNvSpPr/>
            <p:nvPr/>
          </p:nvSpPr>
          <p:spPr bwMode="auto">
            <a:xfrm>
              <a:off x="720725" y="4183440"/>
              <a:ext cx="3760822" cy="709514"/>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8" name="Abgerundetes Rechteck 21"/>
            <p:cNvSpPr/>
            <p:nvPr/>
          </p:nvSpPr>
          <p:spPr bwMode="auto">
            <a:xfrm>
              <a:off x="720724" y="2052638"/>
              <a:ext cx="7452000" cy="4260850"/>
            </a:xfrm>
            <a:custGeom>
              <a:avLst/>
              <a:gdLst/>
              <a:ahLst/>
              <a:cxnLst/>
              <a:rect l="l" t="t" r="r" b="b"/>
              <a:pathLst>
                <a:path w="7704856" h="5616624">
                  <a:moveTo>
                    <a:pt x="3527249" y="0"/>
                  </a:moveTo>
                  <a:lnTo>
                    <a:pt x="7417967" y="0"/>
                  </a:lnTo>
                  <a:cubicBezTo>
                    <a:pt x="7576411" y="0"/>
                    <a:pt x="7704856" y="128445"/>
                    <a:pt x="7704856" y="286889"/>
                  </a:cubicBezTo>
                  <a:lnTo>
                    <a:pt x="7704856" y="5329735"/>
                  </a:lnTo>
                  <a:cubicBezTo>
                    <a:pt x="7704856" y="5488179"/>
                    <a:pt x="7576411" y="5616624"/>
                    <a:pt x="7417967" y="5616624"/>
                  </a:cubicBezTo>
                  <a:lnTo>
                    <a:pt x="3527249" y="5616624"/>
                  </a:lnTo>
                  <a:cubicBezTo>
                    <a:pt x="3368805" y="5616624"/>
                    <a:pt x="3240360" y="5488179"/>
                    <a:pt x="3240360" y="5329735"/>
                  </a:cubicBezTo>
                  <a:lnTo>
                    <a:pt x="3240360" y="4680355"/>
                  </a:lnTo>
                  <a:lnTo>
                    <a:pt x="155882" y="4680355"/>
                  </a:lnTo>
                  <a:cubicBezTo>
                    <a:pt x="69791" y="4680355"/>
                    <a:pt x="0" y="4610564"/>
                    <a:pt x="0" y="4524473"/>
                  </a:cubicBezTo>
                  <a:lnTo>
                    <a:pt x="0" y="3900961"/>
                  </a:lnTo>
                  <a:cubicBezTo>
                    <a:pt x="0" y="3814870"/>
                    <a:pt x="69791" y="3745079"/>
                    <a:pt x="155882" y="3745079"/>
                  </a:cubicBezTo>
                  <a:lnTo>
                    <a:pt x="3240360" y="3745079"/>
                  </a:lnTo>
                  <a:lnTo>
                    <a:pt x="3240360" y="286889"/>
                  </a:lnTo>
                  <a:cubicBezTo>
                    <a:pt x="3240360" y="128445"/>
                    <a:pt x="3368805" y="0"/>
                    <a:pt x="3527249" y="0"/>
                  </a:cubicBezTo>
                  <a:close/>
                </a:path>
              </a:pathLst>
            </a:custGeom>
            <a:gradFill flip="none" rotWithShape="1">
              <a:gsLst>
                <a:gs pos="0">
                  <a:schemeClr val="tx1">
                    <a:lumMod val="75000"/>
                  </a:schemeClr>
                </a:gs>
                <a:gs pos="80000">
                  <a:schemeClr val="tx1">
                    <a:lumMod val="60000"/>
                    <a:lumOff val="40000"/>
                  </a:schemeClr>
                </a:gs>
                <a:gs pos="100000">
                  <a:schemeClr val="tx1">
                    <a:lumMod val="60000"/>
                    <a:lumOff val="4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9" name="Abgerundetes Rechteck 4"/>
            <p:cNvSpPr>
              <a:spLocks/>
            </p:cNvSpPr>
            <p:nvPr/>
          </p:nvSpPr>
          <p:spPr>
            <a:xfrm flipH="1">
              <a:off x="720725" y="2028825"/>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Όραμα &amp; Αποστολή</a:t>
              </a:r>
              <a:endParaRPr lang="de-DE" b="1" dirty="0">
                <a:solidFill>
                  <a:schemeClr val="tx2"/>
                </a:solidFill>
              </a:endParaRPr>
            </a:p>
          </p:txBody>
        </p:sp>
        <p:sp>
          <p:nvSpPr>
            <p:cNvPr id="11" name="Abgerundetes Rechteck 4"/>
            <p:cNvSpPr>
              <a:spLocks/>
            </p:cNvSpPr>
            <p:nvPr/>
          </p:nvSpPr>
          <p:spPr>
            <a:xfrm flipH="1">
              <a:off x="720725" y="2752725"/>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Ανεξαρτησία, Διαφάνεια &amp; Λογοδοσία</a:t>
              </a:r>
              <a:endParaRPr lang="de-DE" b="1" dirty="0">
                <a:solidFill>
                  <a:schemeClr val="tx2"/>
                </a:solidFill>
              </a:endParaRPr>
            </a:p>
          </p:txBody>
        </p:sp>
        <p:sp>
          <p:nvSpPr>
            <p:cNvPr id="12" name="Abgerundetes Rechteck 4"/>
            <p:cNvSpPr>
              <a:spLocks/>
            </p:cNvSpPr>
            <p:nvPr/>
          </p:nvSpPr>
          <p:spPr>
            <a:xfrm flipH="1">
              <a:off x="720725" y="3463925"/>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Υπεύθυνη Οργάνωση &amp; Λειτουργία</a:t>
              </a:r>
              <a:endParaRPr lang="de-DE" b="1" dirty="0">
                <a:solidFill>
                  <a:schemeClr val="tx2"/>
                </a:solidFill>
              </a:endParaRPr>
            </a:p>
          </p:txBody>
        </p:sp>
        <p:sp>
          <p:nvSpPr>
            <p:cNvPr id="13" name="Abgerundetes Rechteck 4"/>
            <p:cNvSpPr>
              <a:spLocks/>
            </p:cNvSpPr>
            <p:nvPr/>
          </p:nvSpPr>
          <p:spPr>
            <a:xfrm flipH="1">
              <a:off x="720725" y="4175125"/>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Προσήλωση στην Αποτελεσματικότητα</a:t>
              </a:r>
              <a:endParaRPr lang="de-DE" b="1" dirty="0">
                <a:solidFill>
                  <a:schemeClr val="tx2"/>
                </a:solidFill>
              </a:endParaRPr>
            </a:p>
          </p:txBody>
        </p:sp>
        <p:sp>
          <p:nvSpPr>
            <p:cNvPr id="14" name="Abgerundetes Rechteck 4"/>
            <p:cNvSpPr>
              <a:spLocks/>
            </p:cNvSpPr>
            <p:nvPr/>
          </p:nvSpPr>
          <p:spPr>
            <a:xfrm flipH="1">
              <a:off x="720725" y="4886325"/>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rgbClr val="FFFFFF"/>
                  </a:solidFill>
                </a:rPr>
                <a:t>Συνεχής Βελτίωση &amp; Καινοτομία</a:t>
              </a:r>
              <a:endParaRPr lang="de-DE" b="1" dirty="0">
                <a:solidFill>
                  <a:srgbClr val="FFFFFF"/>
                </a:solidFill>
              </a:endParaRPr>
            </a:p>
          </p:txBody>
        </p:sp>
        <p:sp>
          <p:nvSpPr>
            <p:cNvPr id="15" name="Abgerundetes Rechteck 4"/>
            <p:cNvSpPr>
              <a:spLocks/>
            </p:cNvSpPr>
            <p:nvPr/>
          </p:nvSpPr>
          <p:spPr>
            <a:xfrm flipH="1">
              <a:off x="720725" y="5622925"/>
              <a:ext cx="3200400" cy="709613"/>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Ανάπτυξη Συνεργασιών &amp; Δικτύωση</a:t>
              </a:r>
              <a:endParaRPr lang="de-DE" b="1" dirty="0">
                <a:solidFill>
                  <a:schemeClr val="tx2"/>
                </a:solidFill>
              </a:endParaRPr>
            </a:p>
          </p:txBody>
        </p:sp>
        <p:sp>
          <p:nvSpPr>
            <p:cNvPr id="16" name="Abgerundetes Rechteck 4"/>
            <p:cNvSpPr>
              <a:spLocks/>
            </p:cNvSpPr>
            <p:nvPr/>
          </p:nvSpPr>
          <p:spPr>
            <a:xfrm flipH="1">
              <a:off x="4103179" y="2744924"/>
              <a:ext cx="3889201" cy="2676252"/>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lstStyle/>
            <a:p>
              <a:pPr marL="0" indent="0" eaLnBrk="1" hangingPunct="1">
                <a:lnSpc>
                  <a:spcPct val="80000"/>
                </a:lnSpc>
                <a:buFont typeface="Wingdings" pitchFamily="2" charset="2"/>
                <a:buNone/>
              </a:pPr>
              <a:r>
                <a:rPr lang="el-GR" b="1" dirty="0" smtClean="0">
                  <a:solidFill>
                    <a:srgbClr val="FFFFFF"/>
                  </a:solidFill>
                </a:rPr>
                <a:t>Αμφισβητούμε κριτικά και δημιουργικά </a:t>
              </a:r>
              <a:r>
                <a:rPr lang="el-GR" dirty="0" smtClean="0">
                  <a:solidFill>
                    <a:srgbClr val="FFFFFF"/>
                  </a:solidFill>
                </a:rPr>
                <a:t>την κατεστημένη τάξη πραγμάτων και αντιλήψεων και ελέγχουμε εποικοδομητικά όσους ασκούν εξουσία. Η οργάνωσή μας </a:t>
              </a:r>
              <a:r>
                <a:rPr lang="el-GR" b="1" dirty="0" smtClean="0">
                  <a:solidFill>
                    <a:srgbClr val="FFFFFF"/>
                  </a:solidFill>
                </a:rPr>
                <a:t>μαθαίνει συνεχώς</a:t>
              </a:r>
              <a:r>
                <a:rPr lang="el-GR" dirty="0" smtClean="0">
                  <a:solidFill>
                    <a:srgbClr val="FFFFFF"/>
                  </a:solidFill>
                </a:rPr>
                <a:t>, μέσα από τις δράσεις της αλλά και από την πείρα της δράσης άλλων Μη Κυβερνητικών Οργανώσεων. </a:t>
              </a:r>
            </a:p>
          </p:txBody>
        </p:sp>
      </p:grpSp>
      <p:sp>
        <p:nvSpPr>
          <p:cNvPr id="18" name="Title 1"/>
          <p:cNvSpPr txBox="1">
            <a:spLocks/>
          </p:cNvSpPr>
          <p:nvPr/>
        </p:nvSpPr>
        <p:spPr bwMode="auto">
          <a:xfrm>
            <a:off x="457200" y="274638"/>
            <a:ext cx="7467600" cy="1143000"/>
          </a:xfrm>
          <a:prstGeom prst="rect">
            <a:avLst/>
          </a:prstGeom>
        </p:spPr>
        <p:txBody>
          <a:bodyPr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000" b="0" i="0" u="none" strike="noStrike" kern="1200" cap="none" spc="0" normalizeH="0" baseline="0" noProof="0" dirty="0" smtClean="0">
                <a:ln>
                  <a:noFill/>
                </a:ln>
                <a:solidFill>
                  <a:schemeClr val="tx2"/>
                </a:solidFill>
                <a:effectLst/>
                <a:uLnTx/>
                <a:uFillTx/>
                <a:latin typeface="+mj-lt"/>
                <a:ea typeface="+mj-ea"/>
                <a:cs typeface="+mj-cs"/>
              </a:rPr>
              <a:t>Αρχές</a:t>
            </a:r>
            <a:endParaRPr kumimoji="0" lang="en-GB" sz="3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9 - Ομάδα"/>
          <p:cNvGrpSpPr/>
          <p:nvPr/>
        </p:nvGrpSpPr>
        <p:grpSpPr>
          <a:xfrm>
            <a:off x="720725" y="1591200"/>
            <a:ext cx="7452000" cy="4305600"/>
            <a:chOff x="720725" y="1620000"/>
            <a:chExt cx="7452000" cy="4263986"/>
          </a:xfrm>
        </p:grpSpPr>
        <p:sp>
          <p:nvSpPr>
            <p:cNvPr id="11" name="Abgerundetes Rechteck 10"/>
            <p:cNvSpPr/>
            <p:nvPr/>
          </p:nvSpPr>
          <p:spPr bwMode="auto">
            <a:xfrm>
              <a:off x="720725" y="1621587"/>
              <a:ext cx="3760822" cy="709249"/>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12" name="Abgerundetes Rechteck 11"/>
            <p:cNvSpPr/>
            <p:nvPr/>
          </p:nvSpPr>
          <p:spPr bwMode="auto">
            <a:xfrm>
              <a:off x="720725" y="2331590"/>
              <a:ext cx="3760822" cy="709249"/>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13" name="Abgerundetes Rechteck 12"/>
            <p:cNvSpPr/>
            <p:nvPr/>
          </p:nvSpPr>
          <p:spPr bwMode="auto">
            <a:xfrm>
              <a:off x="720725" y="3041592"/>
              <a:ext cx="3760822" cy="709249"/>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14" name="Abgerundetes Rechteck 13"/>
            <p:cNvSpPr/>
            <p:nvPr/>
          </p:nvSpPr>
          <p:spPr bwMode="auto">
            <a:xfrm>
              <a:off x="720725" y="3751595"/>
              <a:ext cx="3760822" cy="709249"/>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15" name="Abgerundetes Rechteck 14"/>
            <p:cNvSpPr/>
            <p:nvPr/>
          </p:nvSpPr>
          <p:spPr bwMode="auto">
            <a:xfrm>
              <a:off x="720725" y="4461598"/>
              <a:ext cx="3760822" cy="709249"/>
            </a:xfrm>
            <a:prstGeom prst="roundRect">
              <a:avLst/>
            </a:prstGeom>
            <a:gradFill flip="none" rotWithShape="1">
              <a:gsLst>
                <a:gs pos="0">
                  <a:schemeClr val="tx1">
                    <a:lumMod val="60000"/>
                    <a:lumOff val="40000"/>
                  </a:schemeClr>
                </a:gs>
                <a:gs pos="80000">
                  <a:schemeClr val="tx1">
                    <a:lumMod val="40000"/>
                    <a:lumOff val="60000"/>
                  </a:schemeClr>
                </a:gs>
                <a:gs pos="100000">
                  <a:schemeClr val="tx1">
                    <a:lumMod val="20000"/>
                    <a:lumOff val="8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17" name="Abgerundetes Rechteck 16"/>
            <p:cNvSpPr/>
            <p:nvPr/>
          </p:nvSpPr>
          <p:spPr bwMode="auto">
            <a:xfrm>
              <a:off x="720725" y="1621586"/>
              <a:ext cx="7452000" cy="4262400"/>
            </a:xfrm>
            <a:custGeom>
              <a:avLst/>
              <a:gdLst/>
              <a:ahLst/>
              <a:cxnLst/>
              <a:rect l="l" t="t" r="r" b="b"/>
              <a:pathLst>
                <a:path w="7704856" h="5616624">
                  <a:moveTo>
                    <a:pt x="3527248" y="0"/>
                  </a:moveTo>
                  <a:lnTo>
                    <a:pt x="7417967" y="0"/>
                  </a:lnTo>
                  <a:cubicBezTo>
                    <a:pt x="7576411" y="0"/>
                    <a:pt x="7704856" y="128445"/>
                    <a:pt x="7704856" y="286889"/>
                  </a:cubicBezTo>
                  <a:lnTo>
                    <a:pt x="7704856" y="5329735"/>
                  </a:lnTo>
                  <a:cubicBezTo>
                    <a:pt x="7704856" y="5488179"/>
                    <a:pt x="7576411" y="5616624"/>
                    <a:pt x="7417967" y="5616624"/>
                  </a:cubicBezTo>
                  <a:lnTo>
                    <a:pt x="3732550" y="5616624"/>
                  </a:lnTo>
                  <a:lnTo>
                    <a:pt x="3527248" y="5616624"/>
                  </a:lnTo>
                  <a:lnTo>
                    <a:pt x="155882" y="5616624"/>
                  </a:lnTo>
                  <a:cubicBezTo>
                    <a:pt x="69792" y="5616624"/>
                    <a:pt x="0" y="5546833"/>
                    <a:pt x="0" y="5460742"/>
                  </a:cubicBezTo>
                  <a:lnTo>
                    <a:pt x="0" y="4837230"/>
                  </a:lnTo>
                  <a:cubicBezTo>
                    <a:pt x="0" y="4751139"/>
                    <a:pt x="69792" y="4681348"/>
                    <a:pt x="155882" y="4681348"/>
                  </a:cubicBezTo>
                  <a:lnTo>
                    <a:pt x="3240360" y="4681348"/>
                  </a:lnTo>
                  <a:lnTo>
                    <a:pt x="3240360" y="286889"/>
                  </a:lnTo>
                  <a:cubicBezTo>
                    <a:pt x="3240360" y="128445"/>
                    <a:pt x="3368804" y="0"/>
                    <a:pt x="3527248" y="0"/>
                  </a:cubicBezTo>
                  <a:close/>
                </a:path>
              </a:pathLst>
            </a:custGeom>
            <a:gradFill flip="none" rotWithShape="1">
              <a:gsLst>
                <a:gs pos="0">
                  <a:schemeClr val="tx1">
                    <a:lumMod val="75000"/>
                  </a:schemeClr>
                </a:gs>
                <a:gs pos="80000">
                  <a:schemeClr val="tx1">
                    <a:lumMod val="60000"/>
                    <a:lumOff val="40000"/>
                  </a:schemeClr>
                </a:gs>
                <a:gs pos="100000">
                  <a:schemeClr val="tx1">
                    <a:lumMod val="60000"/>
                    <a:lumOff val="40000"/>
                  </a:schemeClr>
                </a:gs>
              </a:gsLst>
              <a:lin ang="2700000" scaled="1"/>
              <a:tileRect/>
            </a:gradFill>
            <a:ln>
              <a:headEnd/>
              <a:tailEnd/>
            </a:ln>
          </p:spPr>
          <p:style>
            <a:lnRef idx="0">
              <a:schemeClr val="accent1"/>
            </a:lnRef>
            <a:fillRef idx="3">
              <a:schemeClr val="accent1"/>
            </a:fillRef>
            <a:effectRef idx="3">
              <a:schemeClr val="accent1"/>
            </a:effectRef>
            <a:fontRef idx="minor">
              <a:schemeClr val="lt1"/>
            </a:fontRef>
          </p:style>
          <p:txBody>
            <a:bodyPr/>
            <a:lstStyle/>
            <a:p>
              <a:pPr algn="ctr"/>
              <a:endParaRPr lang="nb-NO">
                <a:solidFill>
                  <a:srgbClr val="FFFFFF"/>
                </a:solidFill>
              </a:endParaRPr>
            </a:p>
          </p:txBody>
        </p:sp>
        <p:sp>
          <p:nvSpPr>
            <p:cNvPr id="45" name="Abgerundetes Rechteck 4"/>
            <p:cNvSpPr>
              <a:spLocks/>
            </p:cNvSpPr>
            <p:nvPr/>
          </p:nvSpPr>
          <p:spPr>
            <a:xfrm flipH="1">
              <a:off x="720725" y="1620000"/>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Όραμα &amp; Αποστολή</a:t>
              </a:r>
              <a:endParaRPr lang="de-DE" b="1" dirty="0">
                <a:solidFill>
                  <a:schemeClr val="tx2"/>
                </a:solidFill>
              </a:endParaRPr>
            </a:p>
          </p:txBody>
        </p:sp>
        <p:sp>
          <p:nvSpPr>
            <p:cNvPr id="52" name="Abgerundetes Rechteck 4"/>
            <p:cNvSpPr>
              <a:spLocks/>
            </p:cNvSpPr>
            <p:nvPr/>
          </p:nvSpPr>
          <p:spPr>
            <a:xfrm flipH="1">
              <a:off x="4031941" y="2300330"/>
              <a:ext cx="3996443" cy="3504934"/>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lstStyle/>
            <a:p>
              <a:pPr marL="0" indent="0" eaLnBrk="1" hangingPunct="1">
                <a:lnSpc>
                  <a:spcPct val="80000"/>
                </a:lnSpc>
                <a:buFont typeface="Wingdings" pitchFamily="2" charset="2"/>
                <a:buNone/>
              </a:pPr>
              <a:r>
                <a:rPr lang="el-GR" dirty="0" smtClean="0">
                  <a:solidFill>
                    <a:srgbClr val="FFFFFF"/>
                  </a:solidFill>
                </a:rPr>
                <a:t>Προωθούμε το </a:t>
              </a:r>
              <a:r>
                <a:rPr lang="el-GR" b="1" dirty="0" smtClean="0">
                  <a:solidFill>
                    <a:srgbClr val="FFFFFF"/>
                  </a:solidFill>
                </a:rPr>
                <a:t>διάλογο</a:t>
              </a:r>
              <a:r>
                <a:rPr lang="el-GR" dirty="0" smtClean="0">
                  <a:solidFill>
                    <a:srgbClr val="FFFFFF"/>
                  </a:solidFill>
                </a:rPr>
                <a:t> με όλα τα ενδιαφερόμενα μέρη του χώρου, στον οποίο δραστηριοποιούμεθα. Η </a:t>
              </a:r>
              <a:r>
                <a:rPr lang="el-GR" b="1" dirty="0" smtClean="0">
                  <a:solidFill>
                    <a:srgbClr val="FFFFFF"/>
                  </a:solidFill>
                </a:rPr>
                <a:t>συνεργασία</a:t>
              </a:r>
              <a:r>
                <a:rPr lang="el-GR" dirty="0" smtClean="0">
                  <a:solidFill>
                    <a:srgbClr val="FFFFFF"/>
                  </a:solidFill>
                </a:rPr>
                <a:t> μας με άλλες οργανώσεις και η </a:t>
              </a:r>
              <a:r>
                <a:rPr lang="el-GR" b="1" dirty="0" smtClean="0">
                  <a:solidFill>
                    <a:srgbClr val="FFFFFF"/>
                  </a:solidFill>
                </a:rPr>
                <a:t>δημιουργία δικτύων</a:t>
              </a:r>
              <a:r>
                <a:rPr lang="el-GR" dirty="0" smtClean="0">
                  <a:solidFill>
                    <a:srgbClr val="FFFFFF"/>
                  </a:solidFill>
                </a:rPr>
                <a:t> πολλαπλασιάζει τις δυνατότητές μας και βελτιώνει την αποτελεσματικότητα της δράσης μας. Σε όλες τις περιπτώσεις οι συνεργασίες βασίζονται σε </a:t>
              </a:r>
              <a:r>
                <a:rPr lang="el-GR" b="1" dirty="0" smtClean="0">
                  <a:solidFill>
                    <a:srgbClr val="FFFFFF"/>
                  </a:solidFill>
                </a:rPr>
                <a:t>διαφανείς συμφωνίες </a:t>
              </a:r>
              <a:r>
                <a:rPr lang="el-GR" dirty="0" smtClean="0">
                  <a:solidFill>
                    <a:srgbClr val="FFFFFF"/>
                  </a:solidFill>
                </a:rPr>
                <a:t>με αμοιβαίο όφελος για όλες τις πλευρές. Η βούληση μας για συνεργασίες δεν αποδυναμώνει το δικαίωμά μας για </a:t>
              </a:r>
              <a:r>
                <a:rPr lang="el-GR" b="1" dirty="0" smtClean="0">
                  <a:solidFill>
                    <a:srgbClr val="FFFFFF"/>
                  </a:solidFill>
                </a:rPr>
                <a:t>υπεύθυνη κριτική</a:t>
              </a:r>
              <a:r>
                <a:rPr lang="el-GR" dirty="0" smtClean="0">
                  <a:solidFill>
                    <a:srgbClr val="FFFFFF"/>
                  </a:solidFill>
                </a:rPr>
                <a:t>.</a:t>
              </a:r>
            </a:p>
          </p:txBody>
        </p:sp>
        <p:sp>
          <p:nvSpPr>
            <p:cNvPr id="58" name="Abgerundetes Rechteck 4"/>
            <p:cNvSpPr>
              <a:spLocks/>
            </p:cNvSpPr>
            <p:nvPr/>
          </p:nvSpPr>
          <p:spPr>
            <a:xfrm flipH="1">
              <a:off x="720725" y="2343900"/>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Ανεξαρτησία, Διαφάνεια &amp; Λογοδοσία</a:t>
              </a:r>
              <a:endParaRPr lang="de-DE" b="1" dirty="0">
                <a:solidFill>
                  <a:schemeClr val="tx2"/>
                </a:solidFill>
              </a:endParaRPr>
            </a:p>
          </p:txBody>
        </p:sp>
        <p:sp>
          <p:nvSpPr>
            <p:cNvPr id="60" name="Abgerundetes Rechteck 4"/>
            <p:cNvSpPr>
              <a:spLocks/>
            </p:cNvSpPr>
            <p:nvPr/>
          </p:nvSpPr>
          <p:spPr>
            <a:xfrm flipH="1">
              <a:off x="720725" y="3055100"/>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Υπεύθυνη Οργάνωση &amp; Λειτουργία</a:t>
              </a:r>
              <a:endParaRPr lang="de-DE" b="1" dirty="0">
                <a:solidFill>
                  <a:schemeClr val="tx2"/>
                </a:solidFill>
              </a:endParaRPr>
            </a:p>
          </p:txBody>
        </p:sp>
        <p:sp>
          <p:nvSpPr>
            <p:cNvPr id="61" name="Abgerundetes Rechteck 4"/>
            <p:cNvSpPr>
              <a:spLocks/>
            </p:cNvSpPr>
            <p:nvPr/>
          </p:nvSpPr>
          <p:spPr>
            <a:xfrm flipH="1">
              <a:off x="720725" y="3766300"/>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Προσήλωση στην Αποτελεσματικότητα</a:t>
              </a:r>
              <a:endParaRPr lang="de-DE" b="1" dirty="0">
                <a:solidFill>
                  <a:schemeClr val="tx2"/>
                </a:solidFill>
              </a:endParaRPr>
            </a:p>
          </p:txBody>
        </p:sp>
        <p:sp>
          <p:nvSpPr>
            <p:cNvPr id="62" name="Abgerundetes Rechteck 4"/>
            <p:cNvSpPr>
              <a:spLocks/>
            </p:cNvSpPr>
            <p:nvPr/>
          </p:nvSpPr>
          <p:spPr>
            <a:xfrm flipH="1">
              <a:off x="720725" y="4477500"/>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chemeClr val="tx2"/>
                  </a:solidFill>
                </a:rPr>
                <a:t>Συνεχής Βελτίωση &amp; Καινοτομία</a:t>
              </a:r>
              <a:endParaRPr lang="de-DE" b="1" dirty="0">
                <a:solidFill>
                  <a:schemeClr val="tx2"/>
                </a:solidFill>
              </a:endParaRPr>
            </a:p>
          </p:txBody>
        </p:sp>
        <p:sp>
          <p:nvSpPr>
            <p:cNvPr id="63" name="Abgerundetes Rechteck 4"/>
            <p:cNvSpPr>
              <a:spLocks/>
            </p:cNvSpPr>
            <p:nvPr/>
          </p:nvSpPr>
          <p:spPr>
            <a:xfrm flipH="1">
              <a:off x="720725" y="5169650"/>
              <a:ext cx="3200400" cy="711200"/>
            </a:xfrm>
            <a:prstGeom prst="rect">
              <a:avLst/>
            </a:prstGeom>
          </p:spPr>
          <p:style>
            <a:lnRef idx="0">
              <a:scrgbClr r="0" g="0" b="0"/>
            </a:lnRef>
            <a:fillRef idx="0">
              <a:scrgbClr r="0" g="0" b="0"/>
            </a:fillRef>
            <a:effectRef idx="0">
              <a:scrgbClr r="0" g="0" b="0"/>
            </a:effectRef>
            <a:fontRef idx="minor">
              <a:schemeClr val="lt1"/>
            </a:fontRef>
          </p:style>
          <p:txBody>
            <a:bodyPr lIns="142240" tIns="142240" rIns="142240" bIns="76200" anchor="ctr"/>
            <a:lstStyle/>
            <a:p>
              <a:pPr lvl="0" algn="ctr" defTabSz="889000">
                <a:lnSpc>
                  <a:spcPct val="90000"/>
                </a:lnSpc>
                <a:spcAft>
                  <a:spcPct val="35000"/>
                </a:spcAft>
              </a:pPr>
              <a:r>
                <a:rPr lang="el-GR" b="1" dirty="0" smtClean="0">
                  <a:solidFill>
                    <a:srgbClr val="FFFFFF"/>
                  </a:solidFill>
                </a:rPr>
                <a:t>Ανάπτυξη Συνεργασιών &amp; Δικτύωση</a:t>
              </a:r>
              <a:endParaRPr lang="de-DE" b="1" dirty="0">
                <a:solidFill>
                  <a:srgbClr val="FFFFFF"/>
                </a:solidFill>
              </a:endParaRPr>
            </a:p>
          </p:txBody>
        </p:sp>
      </p:grpSp>
      <p:sp>
        <p:nvSpPr>
          <p:cNvPr id="18" name="Title 1"/>
          <p:cNvSpPr txBox="1">
            <a:spLocks/>
          </p:cNvSpPr>
          <p:nvPr/>
        </p:nvSpPr>
        <p:spPr bwMode="auto">
          <a:xfrm>
            <a:off x="457200" y="274638"/>
            <a:ext cx="7467600" cy="1143000"/>
          </a:xfrm>
          <a:prstGeom prst="rect">
            <a:avLst/>
          </a:prstGeom>
        </p:spPr>
        <p:txBody>
          <a:bodyPr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000" b="0" i="0" u="none" strike="noStrike" kern="1200" cap="none" spc="0" normalizeH="0" baseline="0" noProof="0" dirty="0" smtClean="0">
                <a:ln>
                  <a:noFill/>
                </a:ln>
                <a:solidFill>
                  <a:schemeClr val="tx2"/>
                </a:solidFill>
                <a:effectLst/>
                <a:uLnTx/>
                <a:uFillTx/>
                <a:latin typeface="+mj-lt"/>
                <a:ea typeface="+mj-ea"/>
                <a:cs typeface="+mj-cs"/>
              </a:rPr>
              <a:t>Αρχές</a:t>
            </a:r>
            <a:endParaRPr kumimoji="0" lang="en-GB" sz="3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cap="none" dirty="0" smtClean="0"/>
              <a:t>Εργαλειοθήκη</a:t>
            </a:r>
            <a:endParaRPr lang="el-GR" i="1" cap="none" dirty="0"/>
          </a:p>
        </p:txBody>
      </p:sp>
      <p:sp>
        <p:nvSpPr>
          <p:cNvPr id="3" name="2 - Θέση περιεχομένου"/>
          <p:cNvSpPr>
            <a:spLocks noGrp="1"/>
          </p:cNvSpPr>
          <p:nvPr>
            <p:ph sz="quarter" idx="1"/>
          </p:nvPr>
        </p:nvSpPr>
        <p:spPr>
          <a:xfrm>
            <a:off x="457200" y="1744216"/>
            <a:ext cx="7467600" cy="3845024"/>
          </a:xfrm>
        </p:spPr>
        <p:txBody>
          <a:bodyPr/>
          <a:lstStyle/>
          <a:p>
            <a:pPr marL="457200" indent="-457200" algn="just"/>
            <a:r>
              <a:rPr lang="el-GR" dirty="0" smtClean="0"/>
              <a:t>Λεπτομερείς </a:t>
            </a:r>
            <a:r>
              <a:rPr lang="el-GR" dirty="0" smtClean="0">
                <a:hlinkClick r:id="rId2" action="ppaction://hlinksldjump"/>
              </a:rPr>
              <a:t>Οδηγίες</a:t>
            </a:r>
            <a:r>
              <a:rPr lang="el-GR" dirty="0" smtClean="0"/>
              <a:t> για την εφαρμογή των Αρχών του ΑΠΟΠΛΟΥ στην πράξη</a:t>
            </a:r>
          </a:p>
          <a:p>
            <a:pPr marL="457200" indent="-457200" algn="just"/>
            <a:r>
              <a:rPr lang="el-GR" dirty="0" smtClean="0">
                <a:hlinkClick r:id="rId3" action="ppaction://hlinksldjump"/>
              </a:rPr>
              <a:t>Οδηγίες</a:t>
            </a:r>
            <a:r>
              <a:rPr lang="el-GR" dirty="0" smtClean="0"/>
              <a:t> project </a:t>
            </a:r>
            <a:r>
              <a:rPr lang="el-GR" dirty="0" err="1" smtClean="0"/>
              <a:t>management</a:t>
            </a:r>
            <a:r>
              <a:rPr lang="el-GR" dirty="0" smtClean="0"/>
              <a:t> για ελληνικές ΜΚΟ</a:t>
            </a:r>
          </a:p>
          <a:p>
            <a:pPr marL="457200" indent="-457200" algn="just"/>
            <a:r>
              <a:rPr lang="el-GR" dirty="0" smtClean="0">
                <a:hlinkClick r:id="rId4" action="ppaction://hlinksldjump"/>
              </a:rPr>
              <a:t>Εγχειρίδιο</a:t>
            </a:r>
            <a:r>
              <a:rPr lang="el-GR" dirty="0" smtClean="0"/>
              <a:t> project </a:t>
            </a:r>
            <a:r>
              <a:rPr lang="el-GR" dirty="0" err="1" smtClean="0"/>
              <a:t>management</a:t>
            </a:r>
            <a:r>
              <a:rPr lang="el-GR" dirty="0" smtClean="0"/>
              <a:t> για ελληνικές ΜΚΟ</a:t>
            </a:r>
          </a:p>
          <a:p>
            <a:pPr marL="823913" lvl="1" indent="-457200" algn="just">
              <a:buFont typeface="Wingdings" pitchFamily="2" charset="2"/>
              <a:buChar char=""/>
            </a:pPr>
            <a:r>
              <a:rPr lang="el-GR" dirty="0" smtClean="0"/>
              <a:t>Η κάθε ΜΚΟ μπορεί να τα προσαρμόσει στις δικές τις συγκεκριμένες επιχειρησιακές ανάγκες!</a:t>
            </a:r>
          </a:p>
          <a:p>
            <a:pPr marL="457200" indent="-457200" algn="just"/>
            <a:endParaRPr lang="en-US" dirty="0" smtClean="0"/>
          </a:p>
          <a:p>
            <a:pPr marL="457200" indent="-457200" algn="just"/>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bwMode="auto">
          <a:xfrm>
            <a:off x="457200" y="346646"/>
            <a:ext cx="7467600" cy="1282154"/>
          </a:xfrm>
          <a:noFill/>
        </p:spPr>
        <p:txBody>
          <a:bodyPr wrap="square" lIns="91440" tIns="45720" rIns="91440" bIns="45720" numCol="1" anchorCtr="0" compatLnSpc="1">
            <a:prstTxWarp prst="textNoShape">
              <a:avLst/>
            </a:prstTxWarp>
            <a:normAutofit fontScale="90000"/>
          </a:bodyPr>
          <a:lstStyle/>
          <a:p>
            <a:pPr eaLnBrk="1" hangingPunct="1"/>
            <a:r>
              <a:rPr lang="el-GR" sz="3300" cap="none" dirty="0" smtClean="0"/>
              <a:t>Εφαρμογή των Αρχών στην πράξη</a:t>
            </a:r>
            <a:r>
              <a:rPr lang="el-GR" cap="none" dirty="0" smtClean="0"/>
              <a:t/>
            </a:r>
            <a:br>
              <a:rPr lang="el-GR" cap="none" dirty="0" smtClean="0"/>
            </a:br>
            <a:r>
              <a:rPr lang="el-GR" sz="2900" i="1" cap="none" dirty="0" smtClean="0"/>
              <a:t>Απόσπασμα</a:t>
            </a:r>
            <a:br>
              <a:rPr lang="el-GR" sz="2900" i="1" cap="none" dirty="0" smtClean="0"/>
            </a:br>
            <a:r>
              <a:rPr lang="el-GR" sz="2900" i="1" cap="none" dirty="0" smtClean="0"/>
              <a:t>Υπεύθυνη Οργάνωση &amp; Λειτουργία</a:t>
            </a:r>
            <a:endParaRPr lang="en-US" sz="2900" i="1" cap="none" dirty="0" smtClean="0"/>
          </a:p>
        </p:txBody>
      </p:sp>
      <p:sp>
        <p:nvSpPr>
          <p:cNvPr id="18435" name="Rectangle 3"/>
          <p:cNvSpPr>
            <a:spLocks noGrp="1"/>
          </p:cNvSpPr>
          <p:nvPr>
            <p:ph type="body" idx="4294967295"/>
          </p:nvPr>
        </p:nvSpPr>
        <p:spPr>
          <a:xfrm>
            <a:off x="457200" y="2068252"/>
            <a:ext cx="7467600" cy="4169060"/>
          </a:xfrm>
        </p:spPr>
        <p:txBody>
          <a:bodyPr/>
          <a:lstStyle/>
          <a:p>
            <a:pPr marL="0" indent="0" algn="just" eaLnBrk="1" hangingPunct="1">
              <a:lnSpc>
                <a:spcPct val="80000"/>
              </a:lnSpc>
              <a:buFont typeface="Wingdings" pitchFamily="2" charset="2"/>
              <a:buNone/>
            </a:pPr>
            <a:r>
              <a:rPr lang="el-GR" sz="1400" dirty="0" smtClean="0"/>
              <a:t>Έχουμε υιοθετήσει αρχές ηθικής συμπεριφοράς και λειτουργίας  γνωστές  και αποδεκτές από όλα τα μέλη μας. Έχουμε εγκαταστήσει, ακολουθούμε και βελτιώνουμε συνεχώς ένα σύστημα οργάνωσης και λειτουργίας, το οποίο κατοχυρώνει τη δημοκρατική διακυβέρνηση, ανταποκρίνεται στους σκοπούς και στόχους μας, εξυπηρετεί  και εξασφαλίζει την αποδοτικότητα και αποτελεσματικότητα των δράσεων μας. Οι αποφάσεις βασίζονται σε αξιόπιστες πληροφορίες και δεδομένα. Τεκμηριώνονται  με ρεαλιστικές εκτιμήσεις των σημερινών και προβλεπόμενων δυνατοτήτων μας, των αναγκών προσμονών και εμπειρίας των συμμέτοχών μας. Στο βαθμό που η δραστηριοποίηση μας για να είναι αποτελεσματική και αποδοτική χρειάζεται εξειδικευμένη γνώση ή δεξιότητες προσφεύγουμε στην  επαγγελματική συνεισφορά ανθρώπων, που τις κατέχουν και ταυτόχρονα εμπνέονται από το όραμα, αποστολή και σκοπούς μας. Πρώτοι εμείς τους εξασφαλίζουμε συνθήκες συνεργασίας πέρα και πάνω, από όσα επιβάλλει η νομοθεσία, είναι οι δικοί μας άνθρωποι. Φροντίζουμε και υποστηρίζουμε όλους και καθένα προσωπικά - μέλη και συνεργάτες - ώστε να ανακαλύψουν και να δώσουν τον καλύτερο εαυτό τους. Τους προετοιμάζουμε για να είναι έτοιμοι να αντιμετωπίσουν και να προσαρμοσθούν στις νέες προκλήσεις, που εμφανίζονται στο ταξίδι της οργάνωσής μας, αναγνωρίζουμε τις προσπάθειές τους, με ηθικές ανταμοιβές. </a:t>
            </a:r>
            <a:endParaRPr lang="el-GR" altLang="zh-CN" sz="1400" dirty="0" smtClean="0"/>
          </a:p>
          <a:p>
            <a:pPr marL="0" indent="0" algn="just" eaLnBrk="1" hangingPunct="1">
              <a:lnSpc>
                <a:spcPct val="80000"/>
              </a:lnSpc>
              <a:buFont typeface="Wingdings" pitchFamily="2" charset="2"/>
              <a:buNone/>
            </a:pPr>
            <a:r>
              <a:rPr lang="el-GR" altLang="zh-CN" sz="1400" dirty="0" smtClean="0"/>
              <a:t>Δουλεύοντας έτσι, δυναμώνουμε την αφοσίωση όλων μας στην οργάνωση και τους στόχους μας, μεγιστοποιούμε τις δυνατότητές της προσφοράς όλων μας. </a:t>
            </a:r>
            <a:endParaRPr lang="en-US" sz="1400" dirty="0" smtClean="0"/>
          </a:p>
        </p:txBody>
      </p:sp>
      <p:sp>
        <p:nvSpPr>
          <p:cNvPr id="4" name="3 - Κουμπί ενέργειας: Επιστροφή">
            <a:hlinkClick r:id="rId2" action="ppaction://hlinksldjump" highlightClick="1"/>
          </p:cNvPr>
          <p:cNvSpPr/>
          <p:nvPr/>
        </p:nvSpPr>
        <p:spPr>
          <a:xfrm>
            <a:off x="8352440" y="5913296"/>
            <a:ext cx="180000" cy="180000"/>
          </a:xfrm>
          <a:prstGeom prst="actionButtonReturn">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fade">
                                      <p:cBhvr>
                                        <p:cTn id="15"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300" cap="none" dirty="0" smtClean="0"/>
              <a:t>Οδηγίες project </a:t>
            </a:r>
            <a:r>
              <a:rPr lang="el-GR" sz="3300" cap="none" dirty="0" err="1" smtClean="0"/>
              <a:t>management</a:t>
            </a:r>
            <a:r>
              <a:rPr lang="el-GR" sz="3300" cap="none" dirty="0" smtClean="0"/>
              <a:t> </a:t>
            </a:r>
            <a:r>
              <a:rPr lang="el-GR" cap="none" dirty="0" smtClean="0"/>
              <a:t/>
            </a:r>
            <a:br>
              <a:rPr lang="el-GR" cap="none" dirty="0" smtClean="0"/>
            </a:br>
            <a:r>
              <a:rPr lang="el-GR" sz="2900" i="1" cap="none" dirty="0" smtClean="0"/>
              <a:t>Παράδειγμα προσαρμογής: Ενδιαφερόμενα μέρη </a:t>
            </a:r>
            <a:br>
              <a:rPr lang="el-GR" sz="2900" i="1" cap="none" dirty="0" smtClean="0"/>
            </a:br>
            <a:r>
              <a:rPr lang="el-GR" sz="2900" i="1" cap="none" dirty="0" smtClean="0"/>
              <a:t>2</a:t>
            </a:r>
            <a:r>
              <a:rPr lang="el-GR" sz="2900" i="1" cap="none" baseline="30000" dirty="0" smtClean="0"/>
              <a:t>ο</a:t>
            </a:r>
            <a:r>
              <a:rPr lang="el-GR" sz="2900" i="1" cap="none" dirty="0" smtClean="0"/>
              <a:t> Σύστημα </a:t>
            </a:r>
            <a:r>
              <a:rPr lang="el-GR" sz="2900" i="1" cap="none" dirty="0" err="1" smtClean="0"/>
              <a:t>Ναυτοπροσκόπων</a:t>
            </a:r>
            <a:r>
              <a:rPr lang="el-GR" sz="2900" i="1" cap="none" dirty="0" smtClean="0"/>
              <a:t> Χολαργού</a:t>
            </a:r>
            <a:endParaRPr lang="el-GR" sz="2900" i="1" cap="none" dirty="0"/>
          </a:p>
        </p:txBody>
      </p:sp>
      <p:grpSp>
        <p:nvGrpSpPr>
          <p:cNvPr id="27" name="Group 26"/>
          <p:cNvGrpSpPr/>
          <p:nvPr/>
        </p:nvGrpSpPr>
        <p:grpSpPr>
          <a:xfrm>
            <a:off x="575556" y="1628800"/>
            <a:ext cx="7956884" cy="4587097"/>
            <a:chOff x="575556" y="1628800"/>
            <a:chExt cx="7956884" cy="4587097"/>
          </a:xfrm>
        </p:grpSpPr>
        <p:pic>
          <p:nvPicPr>
            <p:cNvPr id="5" name="Picture 4" descr="Picture1"/>
            <p:cNvPicPr>
              <a:picLocks noChangeAspect="1" noChangeArrowheads="1"/>
            </p:cNvPicPr>
            <p:nvPr/>
          </p:nvPicPr>
          <p:blipFill>
            <a:blip r:embed="rId2" cstate="print"/>
            <a:srcRect/>
            <a:stretch>
              <a:fillRect/>
            </a:stretch>
          </p:blipFill>
          <p:spPr bwMode="auto">
            <a:xfrm>
              <a:off x="575556" y="1628800"/>
              <a:ext cx="7506158" cy="4587097"/>
            </a:xfrm>
            <a:prstGeom prst="rect">
              <a:avLst/>
            </a:prstGeom>
            <a:noFill/>
          </p:spPr>
        </p:pic>
        <p:sp>
          <p:nvSpPr>
            <p:cNvPr id="6" name="Text Box 5"/>
            <p:cNvSpPr txBox="1">
              <a:spLocks noChangeArrowheads="1"/>
            </p:cNvSpPr>
            <p:nvPr/>
          </p:nvSpPr>
          <p:spPr bwMode="auto">
            <a:xfrm>
              <a:off x="1475656" y="2960948"/>
              <a:ext cx="1511300" cy="369332"/>
            </a:xfrm>
            <a:prstGeom prst="rect">
              <a:avLst/>
            </a:prstGeom>
            <a:solidFill>
              <a:srgbClr val="FF6600"/>
            </a:solidFill>
            <a:ln w="9525">
              <a:noFill/>
              <a:miter lim="800000"/>
              <a:headEnd/>
              <a:tailEnd/>
            </a:ln>
            <a:effectLst>
              <a:outerShdw dist="35921" dir="2700000" algn="ctr" rotWithShape="0">
                <a:schemeClr val="bg2"/>
              </a:outerShdw>
            </a:effectLst>
          </p:spPr>
          <p:txBody>
            <a:bodyPr>
              <a:spAutoFit/>
            </a:bodyPr>
            <a:lstStyle/>
            <a:p>
              <a:pPr algn="ctr" eaLnBrk="1" hangingPunct="1"/>
              <a:r>
                <a:rPr lang="el-GR" b="1" dirty="0" smtClean="0">
                  <a:solidFill>
                    <a:schemeClr val="tx1">
                      <a:lumMod val="20000"/>
                      <a:lumOff val="80000"/>
                    </a:schemeClr>
                  </a:solidFill>
                  <a:latin typeface="Tahoma" pitchFamily="34" charset="0"/>
                </a:rPr>
                <a:t>ΠΑΙΔΙΑ</a:t>
              </a:r>
              <a:endParaRPr lang="en-US" b="1" dirty="0">
                <a:solidFill>
                  <a:schemeClr val="tx1">
                    <a:lumMod val="20000"/>
                    <a:lumOff val="80000"/>
                  </a:schemeClr>
                </a:solidFill>
                <a:latin typeface="Tahoma" pitchFamily="34" charset="0"/>
              </a:endParaRPr>
            </a:p>
          </p:txBody>
        </p:sp>
        <p:sp>
          <p:nvSpPr>
            <p:cNvPr id="7" name="Text Box 7"/>
            <p:cNvSpPr txBox="1">
              <a:spLocks noChangeArrowheads="1"/>
            </p:cNvSpPr>
            <p:nvPr/>
          </p:nvSpPr>
          <p:spPr bwMode="auto">
            <a:xfrm>
              <a:off x="5669844" y="5373713"/>
              <a:ext cx="1871663" cy="646331"/>
            </a:xfrm>
            <a:prstGeom prst="rect">
              <a:avLst/>
            </a:prstGeom>
            <a:solidFill>
              <a:srgbClr val="FFA669"/>
            </a:solidFill>
            <a:ln w="9525">
              <a:noFill/>
              <a:miter lim="800000"/>
              <a:headEnd/>
              <a:tailEnd/>
            </a:ln>
            <a:effectLst>
              <a:outerShdw dist="35921" dir="2700000" algn="ctr" rotWithShape="0">
                <a:schemeClr val="bg2"/>
              </a:outerShdw>
            </a:effectLst>
          </p:spPr>
          <p:txBody>
            <a:bodyPr>
              <a:spAutoFit/>
            </a:bodyPr>
            <a:lstStyle/>
            <a:p>
              <a:pPr algn="ctr" eaLnBrk="1" hangingPunct="1"/>
              <a:r>
                <a:rPr lang="el-GR" b="1" dirty="0" smtClean="0">
                  <a:solidFill>
                    <a:schemeClr val="tx2"/>
                  </a:solidFill>
                  <a:latin typeface="Tahoma" pitchFamily="34" charset="0"/>
                </a:rPr>
                <a:t>ΤΟΠΙΚΟΣ ΤΥΠΟΣ</a:t>
              </a:r>
              <a:endParaRPr lang="en-US" b="1" dirty="0">
                <a:solidFill>
                  <a:schemeClr val="tx2"/>
                </a:solidFill>
                <a:latin typeface="Tahoma" pitchFamily="34" charset="0"/>
              </a:endParaRPr>
            </a:p>
          </p:txBody>
        </p:sp>
        <p:sp>
          <p:nvSpPr>
            <p:cNvPr id="8" name="Text Box 8"/>
            <p:cNvSpPr txBox="1">
              <a:spLocks noChangeArrowheads="1"/>
            </p:cNvSpPr>
            <p:nvPr/>
          </p:nvSpPr>
          <p:spPr bwMode="auto">
            <a:xfrm>
              <a:off x="3796594" y="5662638"/>
              <a:ext cx="1511300" cy="369332"/>
            </a:xfrm>
            <a:prstGeom prst="rect">
              <a:avLst/>
            </a:prstGeom>
            <a:solidFill>
              <a:srgbClr val="FFA669"/>
            </a:solidFill>
            <a:ln w="9525">
              <a:noFill/>
              <a:miter lim="800000"/>
              <a:headEnd/>
              <a:tailEnd/>
            </a:ln>
            <a:effectLst>
              <a:outerShdw dist="35921" dir="2700000" algn="ctr" rotWithShape="0">
                <a:schemeClr val="bg2"/>
              </a:outerShdw>
            </a:effectLst>
          </p:spPr>
          <p:txBody>
            <a:bodyPr>
              <a:spAutoFit/>
            </a:bodyPr>
            <a:lstStyle/>
            <a:p>
              <a:pPr algn="ctr" eaLnBrk="1" hangingPunct="1"/>
              <a:r>
                <a:rPr lang="el-GR" b="1" dirty="0" smtClean="0">
                  <a:solidFill>
                    <a:schemeClr val="tx2"/>
                  </a:solidFill>
                  <a:latin typeface="Tahoma" pitchFamily="34" charset="0"/>
                </a:rPr>
                <a:t>ΕΚΚΛΗΣΙΑ</a:t>
              </a:r>
              <a:endParaRPr lang="en-US" b="1" dirty="0">
                <a:solidFill>
                  <a:schemeClr val="tx2"/>
                </a:solidFill>
                <a:latin typeface="Tahoma" pitchFamily="34" charset="0"/>
              </a:endParaRPr>
            </a:p>
          </p:txBody>
        </p:sp>
        <p:sp>
          <p:nvSpPr>
            <p:cNvPr id="9" name="Text Box 9"/>
            <p:cNvSpPr txBox="1">
              <a:spLocks noChangeArrowheads="1"/>
            </p:cNvSpPr>
            <p:nvPr/>
          </p:nvSpPr>
          <p:spPr bwMode="auto">
            <a:xfrm>
              <a:off x="6013028" y="3176972"/>
              <a:ext cx="1511300" cy="369332"/>
            </a:xfrm>
            <a:prstGeom prst="rect">
              <a:avLst/>
            </a:prstGeom>
            <a:solidFill>
              <a:srgbClr val="FF6600"/>
            </a:solidFill>
            <a:ln w="9525">
              <a:noFill/>
              <a:miter lim="800000"/>
              <a:headEnd/>
              <a:tailEnd/>
            </a:ln>
            <a:effectLst>
              <a:outerShdw dist="35921" dir="2700000" algn="ctr" rotWithShape="0">
                <a:schemeClr val="bg2"/>
              </a:outerShdw>
            </a:effectLst>
          </p:spPr>
          <p:txBody>
            <a:bodyPr>
              <a:spAutoFit/>
            </a:bodyPr>
            <a:lstStyle/>
            <a:p>
              <a:pPr algn="ctr" eaLnBrk="1" hangingPunct="1"/>
              <a:r>
                <a:rPr lang="el-GR" b="1" dirty="0" smtClean="0">
                  <a:solidFill>
                    <a:schemeClr val="tx1">
                      <a:lumMod val="20000"/>
                      <a:lumOff val="80000"/>
                    </a:schemeClr>
                  </a:solidFill>
                  <a:latin typeface="Tahoma" pitchFamily="34" charset="0"/>
                </a:rPr>
                <a:t>ΓΟΝΕΙΣ</a:t>
              </a:r>
              <a:endParaRPr lang="en-US" b="1" dirty="0">
                <a:solidFill>
                  <a:schemeClr val="tx1">
                    <a:lumMod val="20000"/>
                    <a:lumOff val="80000"/>
                  </a:schemeClr>
                </a:solidFill>
                <a:latin typeface="Tahoma" pitchFamily="34" charset="0"/>
              </a:endParaRPr>
            </a:p>
          </p:txBody>
        </p:sp>
        <p:sp>
          <p:nvSpPr>
            <p:cNvPr id="10" name="AutoShape 10"/>
            <p:cNvSpPr>
              <a:spLocks noChangeArrowheads="1"/>
            </p:cNvSpPr>
            <p:nvPr/>
          </p:nvSpPr>
          <p:spPr bwMode="auto">
            <a:xfrm>
              <a:off x="3041154" y="2890056"/>
              <a:ext cx="3024336" cy="1943100"/>
            </a:xfrm>
            <a:prstGeom prst="irregularSeal1">
              <a:avLst/>
            </a:prstGeom>
            <a:solidFill>
              <a:srgbClr val="B02A00"/>
            </a:solidFill>
            <a:ln w="9525">
              <a:solidFill>
                <a:schemeClr val="tx1"/>
              </a:solidFill>
              <a:miter lim="800000"/>
              <a:headEnd/>
              <a:tailEnd/>
            </a:ln>
            <a:effectLst/>
          </p:spPr>
          <p:txBody>
            <a:bodyPr wrap="square" anchor="ctr"/>
            <a:lstStyle/>
            <a:p>
              <a:pPr algn="ctr" eaLnBrk="1" hangingPunct="1"/>
              <a:r>
                <a:rPr lang="en-GB" b="1" dirty="0" smtClean="0">
                  <a:solidFill>
                    <a:schemeClr val="tx1">
                      <a:lumMod val="20000"/>
                      <a:lumOff val="80000"/>
                    </a:schemeClr>
                  </a:solidFill>
                  <a:latin typeface="Tahoma" pitchFamily="34" charset="0"/>
                </a:rPr>
                <a:t>2</a:t>
              </a:r>
              <a:r>
                <a:rPr lang="el-GR" b="1" baseline="30000" dirty="0" smtClean="0">
                  <a:solidFill>
                    <a:schemeClr val="tx1">
                      <a:lumMod val="20000"/>
                      <a:lumOff val="80000"/>
                    </a:schemeClr>
                  </a:solidFill>
                  <a:latin typeface="Tahoma" pitchFamily="34" charset="0"/>
                </a:rPr>
                <a:t>Ο</a:t>
              </a:r>
              <a:r>
                <a:rPr lang="en-GB" b="1" dirty="0" smtClean="0">
                  <a:solidFill>
                    <a:schemeClr val="tx1">
                      <a:lumMod val="20000"/>
                      <a:lumOff val="80000"/>
                    </a:schemeClr>
                  </a:solidFill>
                  <a:latin typeface="Tahoma" pitchFamily="34" charset="0"/>
                </a:rPr>
                <a:t> </a:t>
              </a:r>
              <a:r>
                <a:rPr lang="el-GR" b="1" dirty="0" smtClean="0">
                  <a:solidFill>
                    <a:schemeClr val="tx1">
                      <a:lumMod val="20000"/>
                      <a:lumOff val="80000"/>
                    </a:schemeClr>
                  </a:solidFill>
                  <a:latin typeface="Tahoma" pitchFamily="34" charset="0"/>
                </a:rPr>
                <a:t>ΣΥΣΤΗΜΑ ΝΑΥΤΟ-ΠΡΟΣΚΟΠΩΝ</a:t>
              </a:r>
              <a:endParaRPr lang="en-US" b="1" dirty="0">
                <a:solidFill>
                  <a:schemeClr val="tx1">
                    <a:lumMod val="20000"/>
                    <a:lumOff val="80000"/>
                  </a:schemeClr>
                </a:solidFill>
                <a:latin typeface="Tahoma" pitchFamily="34" charset="0"/>
              </a:endParaRPr>
            </a:p>
          </p:txBody>
        </p:sp>
        <p:sp>
          <p:nvSpPr>
            <p:cNvPr id="11" name="Text Box 11"/>
            <p:cNvSpPr txBox="1">
              <a:spLocks noChangeArrowheads="1"/>
            </p:cNvSpPr>
            <p:nvPr/>
          </p:nvSpPr>
          <p:spPr bwMode="auto">
            <a:xfrm>
              <a:off x="2987824" y="2492896"/>
              <a:ext cx="2016125" cy="369332"/>
            </a:xfrm>
            <a:prstGeom prst="rect">
              <a:avLst/>
            </a:prstGeom>
            <a:solidFill>
              <a:srgbClr val="FF6600"/>
            </a:solidFill>
            <a:ln w="9525">
              <a:noFill/>
              <a:miter lim="800000"/>
              <a:headEnd/>
              <a:tailEnd/>
            </a:ln>
            <a:effectLst>
              <a:outerShdw dist="35921" dir="2700000" algn="ctr" rotWithShape="0">
                <a:schemeClr val="bg2"/>
              </a:outerShdw>
            </a:effectLst>
          </p:spPr>
          <p:txBody>
            <a:bodyPr>
              <a:spAutoFit/>
            </a:bodyPr>
            <a:lstStyle/>
            <a:p>
              <a:pPr algn="ctr" eaLnBrk="1" hangingPunct="1"/>
              <a:r>
                <a:rPr lang="el-GR" b="1" dirty="0" smtClean="0">
                  <a:solidFill>
                    <a:schemeClr val="tx1">
                      <a:lumMod val="20000"/>
                      <a:lumOff val="80000"/>
                    </a:schemeClr>
                  </a:solidFill>
                  <a:latin typeface="Tahoma" pitchFamily="34" charset="0"/>
                </a:rPr>
                <a:t>ΒΑΘΜΟΦΟΡΟΙ</a:t>
              </a:r>
              <a:endParaRPr lang="en-US" b="1" dirty="0">
                <a:solidFill>
                  <a:schemeClr val="tx1">
                    <a:lumMod val="20000"/>
                    <a:lumOff val="80000"/>
                  </a:schemeClr>
                </a:solidFill>
                <a:latin typeface="Tahoma" pitchFamily="34" charset="0"/>
              </a:endParaRPr>
            </a:p>
          </p:txBody>
        </p:sp>
        <p:sp>
          <p:nvSpPr>
            <p:cNvPr id="12" name="Text Box 12"/>
            <p:cNvSpPr txBox="1">
              <a:spLocks noChangeArrowheads="1"/>
            </p:cNvSpPr>
            <p:nvPr/>
          </p:nvSpPr>
          <p:spPr bwMode="auto">
            <a:xfrm>
              <a:off x="5993694" y="4726013"/>
              <a:ext cx="1871663" cy="369332"/>
            </a:xfrm>
            <a:prstGeom prst="rect">
              <a:avLst/>
            </a:prstGeom>
            <a:solidFill>
              <a:srgbClr val="FFA669"/>
            </a:solidFill>
            <a:ln w="9525">
              <a:noFill/>
              <a:miter lim="800000"/>
              <a:headEnd/>
              <a:tailEnd/>
            </a:ln>
            <a:effectLst>
              <a:outerShdw dist="35921" dir="2700000" algn="ctr" rotWithShape="0">
                <a:schemeClr val="bg2"/>
              </a:outerShdw>
            </a:effectLst>
          </p:spPr>
          <p:txBody>
            <a:bodyPr>
              <a:spAutoFit/>
            </a:bodyPr>
            <a:lstStyle/>
            <a:p>
              <a:pPr algn="ctr" eaLnBrk="1" hangingPunct="1"/>
              <a:r>
                <a:rPr lang="el-GR" b="1" dirty="0" smtClean="0">
                  <a:solidFill>
                    <a:schemeClr val="tx2"/>
                  </a:solidFill>
                  <a:latin typeface="Tahoma" pitchFamily="34" charset="0"/>
                </a:rPr>
                <a:t>ΧΟΡΗΓΟΙ</a:t>
              </a:r>
              <a:endParaRPr lang="en-US" b="1" dirty="0">
                <a:solidFill>
                  <a:schemeClr val="tx2"/>
                </a:solidFill>
                <a:latin typeface="Tahoma" pitchFamily="34" charset="0"/>
              </a:endParaRPr>
            </a:p>
          </p:txBody>
        </p:sp>
        <p:sp>
          <p:nvSpPr>
            <p:cNvPr id="13" name="Text Box 13"/>
            <p:cNvSpPr txBox="1">
              <a:spLocks noChangeArrowheads="1"/>
            </p:cNvSpPr>
            <p:nvPr/>
          </p:nvSpPr>
          <p:spPr bwMode="auto">
            <a:xfrm>
              <a:off x="1132942" y="4042809"/>
              <a:ext cx="1871663" cy="369332"/>
            </a:xfrm>
            <a:prstGeom prst="rect">
              <a:avLst/>
            </a:prstGeom>
            <a:solidFill>
              <a:srgbClr val="FFA669"/>
            </a:solidFill>
            <a:ln w="9525">
              <a:noFill/>
              <a:miter lim="800000"/>
              <a:headEnd/>
              <a:tailEnd/>
            </a:ln>
            <a:effectLst>
              <a:outerShdw dist="35921" dir="2700000" algn="ctr" rotWithShape="0">
                <a:schemeClr val="bg2"/>
              </a:outerShdw>
            </a:effectLst>
          </p:spPr>
          <p:txBody>
            <a:bodyPr>
              <a:spAutoFit/>
            </a:bodyPr>
            <a:lstStyle/>
            <a:p>
              <a:pPr algn="ctr" eaLnBrk="1" hangingPunct="1"/>
              <a:r>
                <a:rPr lang="el-GR" b="1" dirty="0" smtClean="0">
                  <a:solidFill>
                    <a:schemeClr val="tx2"/>
                  </a:solidFill>
                  <a:latin typeface="Tahoma" pitchFamily="34" charset="0"/>
                </a:rPr>
                <a:t>ΚΑΤΟΙΚΟΙ</a:t>
              </a:r>
              <a:endParaRPr lang="en-US" b="1" dirty="0">
                <a:solidFill>
                  <a:schemeClr val="tx2"/>
                </a:solidFill>
                <a:latin typeface="Tahoma" pitchFamily="34" charset="0"/>
              </a:endParaRPr>
            </a:p>
          </p:txBody>
        </p:sp>
        <p:sp>
          <p:nvSpPr>
            <p:cNvPr id="14" name="Text Box 14"/>
            <p:cNvSpPr txBox="1">
              <a:spLocks noChangeArrowheads="1"/>
            </p:cNvSpPr>
            <p:nvPr/>
          </p:nvSpPr>
          <p:spPr bwMode="auto">
            <a:xfrm>
              <a:off x="3580694" y="4905400"/>
              <a:ext cx="1871663" cy="369332"/>
            </a:xfrm>
            <a:prstGeom prst="rect">
              <a:avLst/>
            </a:prstGeom>
            <a:solidFill>
              <a:srgbClr val="FFA669"/>
            </a:solidFill>
            <a:ln w="9525">
              <a:noFill/>
              <a:miter lim="800000"/>
              <a:headEnd/>
              <a:tailEnd/>
            </a:ln>
            <a:effectLst>
              <a:outerShdw dist="35921" dir="2700000" algn="ctr" rotWithShape="0">
                <a:schemeClr val="bg2"/>
              </a:outerShdw>
            </a:effectLst>
          </p:spPr>
          <p:txBody>
            <a:bodyPr>
              <a:spAutoFit/>
            </a:bodyPr>
            <a:lstStyle/>
            <a:p>
              <a:pPr algn="ctr" eaLnBrk="1" hangingPunct="1"/>
              <a:r>
                <a:rPr lang="el-GR" b="1" dirty="0" smtClean="0">
                  <a:solidFill>
                    <a:schemeClr val="tx2"/>
                  </a:solidFill>
                  <a:latin typeface="Tahoma" pitchFamily="34" charset="0"/>
                </a:rPr>
                <a:t>ΣΧΟΛΕΙΑ</a:t>
              </a:r>
              <a:endParaRPr lang="en-US" b="1" dirty="0">
                <a:solidFill>
                  <a:schemeClr val="tx2"/>
                </a:solidFill>
                <a:latin typeface="Tahoma" pitchFamily="34" charset="0"/>
              </a:endParaRPr>
            </a:p>
          </p:txBody>
        </p:sp>
        <p:sp>
          <p:nvSpPr>
            <p:cNvPr id="15" name="Text Box 15"/>
            <p:cNvSpPr txBox="1">
              <a:spLocks noChangeArrowheads="1"/>
            </p:cNvSpPr>
            <p:nvPr/>
          </p:nvSpPr>
          <p:spPr bwMode="auto">
            <a:xfrm>
              <a:off x="1421694" y="5086375"/>
              <a:ext cx="1871663" cy="646331"/>
            </a:xfrm>
            <a:prstGeom prst="rect">
              <a:avLst/>
            </a:prstGeom>
            <a:solidFill>
              <a:srgbClr val="FFA669"/>
            </a:solidFill>
            <a:ln w="9525">
              <a:noFill/>
              <a:miter lim="800000"/>
              <a:headEnd/>
              <a:tailEnd/>
            </a:ln>
            <a:effectLst>
              <a:outerShdw dist="35921" dir="2700000" algn="ctr" rotWithShape="0">
                <a:schemeClr val="bg2"/>
              </a:outerShdw>
            </a:effectLst>
          </p:spPr>
          <p:txBody>
            <a:bodyPr>
              <a:spAutoFit/>
            </a:bodyPr>
            <a:lstStyle/>
            <a:p>
              <a:pPr algn="ctr" eaLnBrk="1" hangingPunct="1"/>
              <a:r>
                <a:rPr lang="el-GR" b="1" dirty="0" smtClean="0">
                  <a:solidFill>
                    <a:schemeClr val="tx2"/>
                  </a:solidFill>
                  <a:latin typeface="Tahoma" pitchFamily="34" charset="0"/>
                </a:rPr>
                <a:t>ΑΛΛΕΣ ΤΟΠΙΚΕΣ ΜΚΟ</a:t>
              </a:r>
              <a:endParaRPr lang="en-US" b="1" dirty="0">
                <a:solidFill>
                  <a:schemeClr val="tx2"/>
                </a:solidFill>
                <a:latin typeface="Tahoma" pitchFamily="34" charset="0"/>
              </a:endParaRPr>
            </a:p>
          </p:txBody>
        </p:sp>
        <p:sp>
          <p:nvSpPr>
            <p:cNvPr id="16" name="Text Box 16"/>
            <p:cNvSpPr txBox="1">
              <a:spLocks noChangeArrowheads="1"/>
            </p:cNvSpPr>
            <p:nvPr/>
          </p:nvSpPr>
          <p:spPr bwMode="auto">
            <a:xfrm>
              <a:off x="6101135" y="4103784"/>
              <a:ext cx="1800559" cy="369332"/>
            </a:xfrm>
            <a:prstGeom prst="rect">
              <a:avLst/>
            </a:prstGeom>
            <a:solidFill>
              <a:srgbClr val="FFA669"/>
            </a:solidFill>
            <a:ln w="9525">
              <a:noFill/>
              <a:miter lim="800000"/>
              <a:headEnd/>
              <a:tailEnd/>
            </a:ln>
            <a:effectLst>
              <a:outerShdw dist="35921" dir="2700000" algn="ctr" rotWithShape="0">
                <a:schemeClr val="bg2"/>
              </a:outerShdw>
            </a:effectLst>
          </p:spPr>
          <p:txBody>
            <a:bodyPr wrap="square">
              <a:spAutoFit/>
            </a:bodyPr>
            <a:lstStyle/>
            <a:p>
              <a:pPr algn="ctr" eaLnBrk="1" hangingPunct="1"/>
              <a:r>
                <a:rPr lang="el-GR" b="1" dirty="0" smtClean="0">
                  <a:solidFill>
                    <a:schemeClr val="tx2"/>
                  </a:solidFill>
                  <a:latin typeface="Tahoma" pitchFamily="34" charset="0"/>
                </a:rPr>
                <a:t>ΔΗΜΟΣ</a:t>
              </a:r>
              <a:endParaRPr lang="en-US" b="1" dirty="0">
                <a:solidFill>
                  <a:schemeClr val="tx2"/>
                </a:solidFill>
                <a:latin typeface="Tahoma" pitchFamily="34" charset="0"/>
              </a:endParaRPr>
            </a:p>
          </p:txBody>
        </p:sp>
        <p:sp>
          <p:nvSpPr>
            <p:cNvPr id="17" name="Line 17"/>
            <p:cNvSpPr>
              <a:spLocks noChangeShapeType="1"/>
            </p:cNvSpPr>
            <p:nvPr/>
          </p:nvSpPr>
          <p:spPr bwMode="auto">
            <a:xfrm flipV="1">
              <a:off x="5832140" y="3652408"/>
              <a:ext cx="2088232" cy="316652"/>
            </a:xfrm>
            <a:prstGeom prst="line">
              <a:avLst/>
            </a:prstGeom>
            <a:noFill/>
            <a:ln w="28575">
              <a:solidFill>
                <a:schemeClr val="tx1"/>
              </a:solidFill>
              <a:round/>
              <a:headEnd/>
              <a:tailEnd/>
            </a:ln>
            <a:effectLst/>
          </p:spPr>
          <p:txBody>
            <a:bodyPr/>
            <a:lstStyle/>
            <a:p>
              <a:endParaRPr lang="el-GR"/>
            </a:p>
          </p:txBody>
        </p:sp>
        <p:sp>
          <p:nvSpPr>
            <p:cNvPr id="18" name="Line 18"/>
            <p:cNvSpPr>
              <a:spLocks noChangeShapeType="1"/>
            </p:cNvSpPr>
            <p:nvPr/>
          </p:nvSpPr>
          <p:spPr bwMode="auto">
            <a:xfrm flipH="1" flipV="1">
              <a:off x="629233" y="3247640"/>
              <a:ext cx="2447925" cy="433388"/>
            </a:xfrm>
            <a:prstGeom prst="line">
              <a:avLst/>
            </a:prstGeom>
            <a:noFill/>
            <a:ln w="28575">
              <a:solidFill>
                <a:schemeClr val="tx1"/>
              </a:solidFill>
              <a:round/>
              <a:headEnd/>
              <a:tailEnd/>
            </a:ln>
            <a:effectLst/>
          </p:spPr>
          <p:txBody>
            <a:bodyPr/>
            <a:lstStyle/>
            <a:p>
              <a:endParaRPr lang="el-GR"/>
            </a:p>
          </p:txBody>
        </p:sp>
        <p:sp>
          <p:nvSpPr>
            <p:cNvPr id="19" name="Text Box 19"/>
            <p:cNvSpPr txBox="1">
              <a:spLocks noChangeArrowheads="1"/>
            </p:cNvSpPr>
            <p:nvPr/>
          </p:nvSpPr>
          <p:spPr bwMode="auto">
            <a:xfrm>
              <a:off x="5724128" y="2348880"/>
              <a:ext cx="2232248" cy="646331"/>
            </a:xfrm>
            <a:prstGeom prst="rect">
              <a:avLst/>
            </a:prstGeom>
            <a:solidFill>
              <a:srgbClr val="FF6600"/>
            </a:solidFill>
            <a:ln w="9525">
              <a:noFill/>
              <a:miter lim="800000"/>
              <a:headEnd/>
              <a:tailEnd/>
            </a:ln>
            <a:effectLst>
              <a:outerShdw dist="35921" dir="2700000" algn="ctr" rotWithShape="0">
                <a:schemeClr val="bg2"/>
              </a:outerShdw>
            </a:effectLst>
          </p:spPr>
          <p:txBody>
            <a:bodyPr wrap="square">
              <a:spAutoFit/>
            </a:bodyPr>
            <a:lstStyle/>
            <a:p>
              <a:pPr algn="ctr" eaLnBrk="1" hangingPunct="1"/>
              <a:r>
                <a:rPr lang="el-GR" b="1" dirty="0" smtClean="0">
                  <a:solidFill>
                    <a:schemeClr val="tx1">
                      <a:lumMod val="20000"/>
                      <a:lumOff val="80000"/>
                    </a:schemeClr>
                  </a:solidFill>
                  <a:latin typeface="Tahoma" pitchFamily="34" charset="0"/>
                </a:rPr>
                <a:t>ΣΩΜΑ ΕΛΛΗΝΩΝ </a:t>
              </a:r>
            </a:p>
            <a:p>
              <a:pPr algn="ctr" eaLnBrk="1" hangingPunct="1"/>
              <a:r>
                <a:rPr lang="el-GR" b="1" dirty="0" smtClean="0">
                  <a:solidFill>
                    <a:schemeClr val="tx1">
                      <a:lumMod val="20000"/>
                      <a:lumOff val="80000"/>
                    </a:schemeClr>
                  </a:solidFill>
                  <a:latin typeface="Tahoma" pitchFamily="34" charset="0"/>
                </a:rPr>
                <a:t>ΠΡΟΣΚΟΠΩΝ</a:t>
              </a:r>
              <a:endParaRPr lang="en-US" b="1" dirty="0">
                <a:solidFill>
                  <a:schemeClr val="tx1">
                    <a:lumMod val="20000"/>
                    <a:lumOff val="80000"/>
                  </a:schemeClr>
                </a:solidFill>
                <a:latin typeface="Tahoma" pitchFamily="34" charset="0"/>
              </a:endParaRPr>
            </a:p>
          </p:txBody>
        </p:sp>
        <p:pic>
          <p:nvPicPr>
            <p:cNvPr id="20" name="Picture 23" descr="shma exromo"/>
            <p:cNvPicPr>
              <a:picLocks noChangeAspect="1" noChangeArrowheads="1"/>
            </p:cNvPicPr>
            <p:nvPr/>
          </p:nvPicPr>
          <p:blipFill>
            <a:blip r:embed="rId3" cstate="print"/>
            <a:srcRect/>
            <a:stretch>
              <a:fillRect/>
            </a:stretch>
          </p:blipFill>
          <p:spPr bwMode="auto">
            <a:xfrm>
              <a:off x="608894" y="1660550"/>
              <a:ext cx="847725" cy="847725"/>
            </a:xfrm>
            <a:prstGeom prst="rect">
              <a:avLst/>
            </a:prstGeom>
            <a:noFill/>
            <a:ln w="9525">
              <a:noFill/>
              <a:miter lim="800000"/>
              <a:headEnd/>
              <a:tailEnd/>
            </a:ln>
          </p:spPr>
        </p:pic>
        <p:sp>
          <p:nvSpPr>
            <p:cNvPr id="22" name="14 - Κουμπί ενέργειας: Επιστροφή">
              <a:hlinkClick r:id="rId4" action="ppaction://hlinksldjump" highlightClick="1"/>
            </p:cNvPr>
            <p:cNvSpPr/>
            <p:nvPr/>
          </p:nvSpPr>
          <p:spPr>
            <a:xfrm>
              <a:off x="8352440" y="5913296"/>
              <a:ext cx="180000" cy="180000"/>
            </a:xfrm>
            <a:prstGeom prst="actionButtonReturn">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Text Box 9"/>
            <p:cNvSpPr txBox="1">
              <a:spLocks noChangeArrowheads="1"/>
            </p:cNvSpPr>
            <p:nvPr/>
          </p:nvSpPr>
          <p:spPr bwMode="auto">
            <a:xfrm>
              <a:off x="1835696" y="1736812"/>
              <a:ext cx="2304256" cy="646331"/>
            </a:xfrm>
            <a:prstGeom prst="rect">
              <a:avLst/>
            </a:prstGeom>
            <a:solidFill>
              <a:srgbClr val="FF6600"/>
            </a:solidFill>
            <a:ln w="9525">
              <a:noFill/>
              <a:miter lim="800000"/>
              <a:headEnd/>
              <a:tailEnd/>
            </a:ln>
            <a:effectLst>
              <a:outerShdw dist="35921" dir="2700000" algn="ctr" rotWithShape="0">
                <a:schemeClr val="bg2"/>
              </a:outerShdw>
            </a:effectLst>
          </p:spPr>
          <p:txBody>
            <a:bodyPr wrap="square">
              <a:spAutoFit/>
            </a:bodyPr>
            <a:lstStyle/>
            <a:p>
              <a:pPr algn="ctr" eaLnBrk="1" hangingPunct="1"/>
              <a:r>
                <a:rPr lang="el-GR" b="1" dirty="0" smtClean="0">
                  <a:solidFill>
                    <a:schemeClr val="tx1">
                      <a:lumMod val="20000"/>
                      <a:lumOff val="80000"/>
                    </a:schemeClr>
                  </a:solidFill>
                  <a:latin typeface="Tahoma" pitchFamily="34" charset="0"/>
                </a:rPr>
                <a:t>ΕΠΙΤΡΟΠΗ ΚΟΙΝ. ΣΥΜΠΑΡΑΣΤΑΣΗΣ</a:t>
              </a:r>
              <a:endParaRPr lang="en-US" b="1" dirty="0">
                <a:solidFill>
                  <a:schemeClr val="tx1">
                    <a:lumMod val="20000"/>
                    <a:lumOff val="80000"/>
                  </a:schemeClr>
                </a:solidFill>
                <a:latin typeface="Tahoma" pitchFamily="34" charset="0"/>
              </a:endParaRPr>
            </a:p>
          </p:txBody>
        </p:sp>
        <p:cxnSp>
          <p:nvCxnSpPr>
            <p:cNvPr id="25" name="Straight Connector 24"/>
            <p:cNvCxnSpPr>
              <a:stCxn id="10" idx="0"/>
            </p:cNvCxnSpPr>
            <p:nvPr/>
          </p:nvCxnSpPr>
          <p:spPr>
            <a:xfrm flipV="1">
              <a:off x="5074460" y="1746969"/>
              <a:ext cx="1261736" cy="1143087"/>
            </a:xfrm>
            <a:prstGeom prst="line">
              <a:avLst/>
            </a:prstGeom>
            <a:ln w="28575">
              <a:solidFill>
                <a:schemeClr val="tx1"/>
              </a:solidFill>
              <a:prstDash val="lgDash"/>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l-GR" cap="none" dirty="0" smtClean="0"/>
              <a:t>Καμπάνια ΜΚΟ </a:t>
            </a:r>
            <a:br>
              <a:rPr lang="el-GR" cap="none" dirty="0" smtClean="0"/>
            </a:br>
            <a:r>
              <a:rPr lang="el-GR" cap="none" dirty="0" smtClean="0"/>
              <a:t>για το Σύνταγμα και τους Θεσμούς</a:t>
            </a:r>
            <a:endParaRPr lang="en-GB" cap="none" dirty="0" smtClean="0"/>
          </a:p>
        </p:txBody>
      </p:sp>
      <p:sp>
        <p:nvSpPr>
          <p:cNvPr id="9219" name="Content Placeholder 2"/>
          <p:cNvSpPr>
            <a:spLocks noGrp="1"/>
          </p:cNvSpPr>
          <p:nvPr>
            <p:ph sz="quarter" idx="1"/>
          </p:nvPr>
        </p:nvSpPr>
        <p:spPr>
          <a:xfrm>
            <a:off x="457200" y="1816100"/>
            <a:ext cx="7467600" cy="4565650"/>
          </a:xfrm>
        </p:spPr>
        <p:txBody>
          <a:bodyPr/>
          <a:lstStyle/>
          <a:p>
            <a:pPr marL="0" indent="0" algn="just" eaLnBrk="1" hangingPunct="1">
              <a:buFont typeface="Wingdings" pitchFamily="2" charset="2"/>
              <a:buNone/>
            </a:pPr>
            <a:r>
              <a:rPr lang="el-GR" sz="2200" dirty="0" smtClean="0"/>
              <a:t>Η Καμπάνια ιδρύθηκε το 2006 ως ανάγκη για παρέμβαση της κοινωνίας των πολιτών για συνταγματική κατοχύρωση του ρόλου των ΜΚΟ στην αναθεώρηση του Συντάγματος. Είναι μια οριζόντια πρωτοβουλία πολιτών που δραστηριοποιούνται στο χώρο των Μη Κυβερνητικών Οργανώσεων. Στοχεύει στη συνταγματική και θεσμική αναγνώριση της Κοινωνίας των Πολιτών, αλλά και στην αναβάθμιση και ρύθμιση των σχέσεων μεταξύ κράτους και ΜΚΟ. Δεν είναι δευτεροβάθμιο όργανο και δεν ασκεί έλεγχο. Φιλοδοξεί να εκφράζει την συνείδηση και τις αγωνίες των μη κυβερνητικών οργανώσεων και των εθελοντών πολιτών, επιδιώκοντας τον εμπλουτισμό της κοινωνίας με νέες δράσεις και προτάσεις.</a:t>
            </a:r>
          </a:p>
        </p:txBody>
      </p:sp>
      <p:pic>
        <p:nvPicPr>
          <p:cNvPr id="9220" name="Picture 6"/>
          <p:cNvPicPr>
            <a:picLocks noChangeAspect="1" noChangeArrowheads="1"/>
          </p:cNvPicPr>
          <p:nvPr/>
        </p:nvPicPr>
        <p:blipFill>
          <a:blip r:embed="rId2" cstate="print"/>
          <a:srcRect/>
          <a:stretch>
            <a:fillRect/>
          </a:stretch>
        </p:blipFill>
        <p:spPr bwMode="auto">
          <a:xfrm>
            <a:off x="6620333" y="188913"/>
            <a:ext cx="1516063" cy="1501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500"/>
                                        <p:tgtEl>
                                          <p:spTgt spid="92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cap="none" dirty="0" smtClean="0"/>
              <a:t>Εγχειρίδιο project </a:t>
            </a:r>
            <a:r>
              <a:rPr lang="el-GR" cap="none" dirty="0" err="1" smtClean="0"/>
              <a:t>management</a:t>
            </a:r>
            <a:r>
              <a:rPr lang="el-GR" cap="none" dirty="0" smtClean="0"/>
              <a:t> </a:t>
            </a:r>
            <a:br>
              <a:rPr lang="el-GR" cap="none" dirty="0" smtClean="0"/>
            </a:br>
            <a:r>
              <a:rPr lang="el-GR" sz="2600" i="1" cap="none" dirty="0" smtClean="0"/>
              <a:t>Απόσπασμα</a:t>
            </a:r>
            <a:endParaRPr lang="el-GR" sz="2600" i="1" cap="none" dirty="0"/>
          </a:p>
        </p:txBody>
      </p:sp>
      <p:graphicFrame>
        <p:nvGraphicFramePr>
          <p:cNvPr id="4" name="Group 280"/>
          <p:cNvGraphicFramePr>
            <a:graphicFrameLocks noGrp="1"/>
          </p:cNvGraphicFramePr>
          <p:nvPr>
            <p:ph idx="1"/>
          </p:nvPr>
        </p:nvGraphicFramePr>
        <p:xfrm>
          <a:off x="359532" y="1482628"/>
          <a:ext cx="7812868" cy="4358640"/>
        </p:xfrm>
        <a:graphic>
          <a:graphicData uri="http://schemas.openxmlformats.org/drawingml/2006/table">
            <a:tbl>
              <a:tblPr/>
              <a:tblGrid>
                <a:gridCol w="1953217"/>
                <a:gridCol w="2697730"/>
                <a:gridCol w="789727"/>
                <a:gridCol w="418977"/>
                <a:gridCol w="370750"/>
                <a:gridCol w="791234"/>
                <a:gridCol w="791233"/>
              </a:tblGrid>
              <a:tr h="190500">
                <a:tc grid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900" b="0" i="1" u="none" strike="noStrike" cap="none" normalizeH="0" baseline="0" dirty="0" smtClean="0">
                        <a:ln>
                          <a:noFill/>
                        </a:ln>
                        <a:solidFill>
                          <a:schemeClr val="tx2"/>
                        </a:solidFill>
                        <a:effectLst/>
                        <a:latin typeface="Tahoma"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E0E0E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1" u="none" strike="noStrike" cap="none" normalizeH="0" baseline="0" dirty="0" smtClean="0">
                          <a:ln>
                            <a:noFill/>
                          </a:ln>
                          <a:solidFill>
                            <a:schemeClr val="tx2"/>
                          </a:solidFill>
                          <a:effectLst/>
                          <a:latin typeface="Tahoma" pitchFamily="34" charset="0"/>
                        </a:rPr>
                        <a:t>&lt;</a:t>
                      </a:r>
                      <a:r>
                        <a:rPr kumimoji="0" lang="el-GR" sz="1000" b="0" i="1" u="none" strike="noStrike" cap="none" normalizeH="0" baseline="0" dirty="0" smtClean="0">
                          <a:ln>
                            <a:noFill/>
                          </a:ln>
                          <a:solidFill>
                            <a:schemeClr val="tx2"/>
                          </a:solidFill>
                          <a:effectLst/>
                          <a:latin typeface="Tahoma" pitchFamily="34" charset="0"/>
                        </a:rPr>
                        <a:t>Ονομασία Έργου</a:t>
                      </a:r>
                      <a:r>
                        <a:rPr kumimoji="0" lang="en-GB" sz="1000" b="0" i="1" u="none" strike="noStrike" cap="none" normalizeH="0" baseline="0" dirty="0" smtClean="0">
                          <a:ln>
                            <a:noFill/>
                          </a:ln>
                          <a:solidFill>
                            <a:schemeClr val="tx2"/>
                          </a:solidFill>
                          <a:effectLst/>
                          <a:latin typeface="Tahoma" pitchFamily="34" charset="0"/>
                        </a:rPr>
                        <a:t>&gt;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1" u="none" strike="noStrike" cap="none" normalizeH="0" baseline="0" dirty="0" smtClean="0">
                          <a:ln>
                            <a:noFill/>
                          </a:ln>
                          <a:solidFill>
                            <a:schemeClr val="tx2"/>
                          </a:solidFill>
                          <a:effectLst/>
                          <a:latin typeface="Tahoma" pitchFamily="34" charset="0"/>
                        </a:rPr>
                        <a:t>&lt;</a:t>
                      </a:r>
                      <a:r>
                        <a:rPr kumimoji="0" lang="el-GR" sz="1000" b="0" i="1" u="none" strike="noStrike" cap="none" normalizeH="0" baseline="0" dirty="0" smtClean="0">
                          <a:ln>
                            <a:noFill/>
                          </a:ln>
                          <a:solidFill>
                            <a:schemeClr val="tx2"/>
                          </a:solidFill>
                          <a:effectLst/>
                          <a:latin typeface="Tahoma" pitchFamily="34" charset="0"/>
                        </a:rPr>
                        <a:t>Κωδικός Έργου</a:t>
                      </a:r>
                      <a:r>
                        <a:rPr kumimoji="0" lang="en-GB" sz="1000" b="0" i="1" u="none" strike="noStrike" cap="none" normalizeH="0" baseline="0" dirty="0" smtClean="0">
                          <a:ln>
                            <a:noFill/>
                          </a:ln>
                          <a:solidFill>
                            <a:schemeClr val="tx2"/>
                          </a:solidFill>
                          <a:effectLst/>
                          <a:latin typeface="Tahoma" pitchFamily="34" charset="0"/>
                        </a:rPr>
                        <a:t>&gt;</a:t>
                      </a:r>
                    </a:p>
                  </a:txBody>
                  <a:tcPr anchor="ctr"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solidFill>
                  </a:tcPr>
                </a:tc>
                <a:tc gridSpan="3">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2"/>
                          </a:solidFill>
                          <a:effectLst/>
                          <a:latin typeface="Tahoma" pitchFamily="34" charset="0"/>
                        </a:rPr>
                        <a:t>ΑΝΑΚΕΦΑΛΑΙΩΤΙΚΟ ΔΕΛΤΙΟ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2"/>
                          </a:solidFill>
                          <a:effectLst/>
                          <a:latin typeface="Tahoma" pitchFamily="34" charset="0"/>
                        </a:rPr>
                        <a:t>ΚΑΤΑΣΤΑΣΗΣ ΕΡΓΟΥ</a:t>
                      </a:r>
                      <a:endParaRPr kumimoji="0" lang="en-GB" sz="1600" b="1" i="0" u="none" strike="noStrike" cap="none" normalizeH="0" baseline="0" dirty="0" smtClean="0">
                        <a:ln>
                          <a:noFill/>
                        </a:ln>
                        <a:solidFill>
                          <a:schemeClr val="tx2"/>
                        </a:solidFill>
                        <a:effectLst/>
                        <a:latin typeface="Tahoma" pitchFamily="34" charset="0"/>
                      </a:endParaRPr>
                    </a:p>
                  </a:txBody>
                  <a:tcPr anchor="ctr" horzOverflow="overflow">
                    <a:lnL>
                      <a:noFill/>
                    </a:lnL>
                    <a:lnR>
                      <a:noFill/>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gridSpan="3">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000" b="0" i="1" u="none" strike="noStrike" cap="none" normalizeH="0" baseline="0" dirty="0" smtClean="0">
                          <a:ln>
                            <a:noFill/>
                          </a:ln>
                          <a:solidFill>
                            <a:schemeClr val="tx2"/>
                          </a:solidFill>
                          <a:effectLst/>
                          <a:latin typeface="Tahoma" pitchFamily="34" charset="0"/>
                        </a:rPr>
                        <a:t>&lt;</a:t>
                      </a:r>
                      <a:r>
                        <a:rPr kumimoji="0" lang="el-GR" sz="1000" b="0" i="1" u="none" strike="noStrike" cap="none" normalizeH="0" baseline="0" dirty="0" smtClean="0">
                          <a:ln>
                            <a:noFill/>
                          </a:ln>
                          <a:solidFill>
                            <a:schemeClr val="tx2"/>
                          </a:solidFill>
                          <a:effectLst/>
                          <a:latin typeface="Tahoma" pitchFamily="34" charset="0"/>
                        </a:rPr>
                        <a:t>Λογότυπο ΜΚΟ</a:t>
                      </a:r>
                      <a:r>
                        <a:rPr kumimoji="0" lang="en-GB" sz="1000" b="0" i="1" u="none" strike="noStrike" cap="none" normalizeH="0" baseline="0" dirty="0" smtClean="0">
                          <a:ln>
                            <a:noFill/>
                          </a:ln>
                          <a:solidFill>
                            <a:schemeClr val="tx2"/>
                          </a:solidFill>
                          <a:effectLst/>
                          <a:latin typeface="Tahoma" pitchFamily="34" charset="0"/>
                        </a:rPr>
                        <a:t>&gt;</a:t>
                      </a:r>
                    </a:p>
                  </a:txBody>
                  <a:tcPr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r>
              <a:tr h="1905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Στόχοι και πλαίσιο του Έργου</a:t>
                      </a:r>
                      <a:endParaRPr kumimoji="0" lang="el-GR"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no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a:noFill/>
                    </a:lnB>
                    <a:lnTlToBr>
                      <a:noFill/>
                    </a:lnTlToBr>
                    <a:lnBlToTr>
                      <a:noFill/>
                    </a:lnBlToTr>
                    <a:solidFill>
                      <a:srgbClr val="E0E0E0"/>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&lt;</a:t>
                      </a:r>
                      <a:r>
                        <a:rPr kumimoji="0" lang="el-GR" sz="1000" b="0" i="1" u="none" strike="noStrike" cap="none" normalizeH="0" baseline="0" dirty="0" err="1" smtClean="0">
                          <a:ln>
                            <a:noFill/>
                          </a:ln>
                          <a:solidFill>
                            <a:schemeClr val="tx2"/>
                          </a:solidFill>
                          <a:effectLst/>
                          <a:latin typeface="Tahoma" pitchFamily="34" charset="0"/>
                          <a:ea typeface="Times New Roman" pitchFamily="18" charset="0"/>
                          <a:cs typeface="Tahoma" pitchFamily="34" charset="0"/>
                        </a:rPr>
                        <a:t>Ημερ.1</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&gt;</a:t>
                      </a:r>
                      <a:endParaRPr kumimoji="0" lang="el-GR" sz="10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a:noFill/>
                    </a:lnB>
                    <a:lnTlToBr>
                      <a:noFill/>
                    </a:lnTlToBr>
                    <a:lnBlToTr>
                      <a:noFill/>
                    </a:lnBlToTr>
                    <a:solidFill>
                      <a:srgbClr val="E0E0E0"/>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&lt;</a:t>
                      </a:r>
                      <a:r>
                        <a:rPr kumimoji="0" lang="el-GR" sz="1000" b="0" i="1" u="none" strike="noStrike" cap="none" normalizeH="0" baseline="0" dirty="0" err="1" smtClean="0">
                          <a:ln>
                            <a:noFill/>
                          </a:ln>
                          <a:solidFill>
                            <a:schemeClr val="tx2"/>
                          </a:solidFill>
                          <a:effectLst/>
                          <a:latin typeface="Tahoma" pitchFamily="34" charset="0"/>
                          <a:ea typeface="Times New Roman" pitchFamily="18" charset="0"/>
                          <a:cs typeface="Tahoma" pitchFamily="34" charset="0"/>
                        </a:rPr>
                        <a:t>Ημερ.2</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&gt;</a:t>
                      </a:r>
                      <a:endParaRPr kumimoji="0" lang="el-GR" sz="10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a:noFill/>
                    </a:lnB>
                    <a:lnTlToBr>
                      <a:noFill/>
                    </a:lnTlToBr>
                    <a:lnBlToTr>
                      <a:noFill/>
                    </a:lnBlToTr>
                    <a:solidFill>
                      <a:srgbClr val="E0E0E0"/>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&lt;</a:t>
                      </a:r>
                      <a:r>
                        <a:rPr kumimoji="0" lang="el-GR" sz="1000" b="0" i="1" u="none" strike="noStrike" cap="none" normalizeH="0" baseline="0" dirty="0" err="1" smtClean="0">
                          <a:ln>
                            <a:noFill/>
                          </a:ln>
                          <a:solidFill>
                            <a:schemeClr val="tx2"/>
                          </a:solidFill>
                          <a:effectLst/>
                          <a:latin typeface="Tahoma" pitchFamily="34" charset="0"/>
                          <a:ea typeface="Times New Roman" pitchFamily="18" charset="0"/>
                          <a:cs typeface="Tahoma" pitchFamily="34" charset="0"/>
                        </a:rPr>
                        <a:t>Ημερ.3</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&gt;</a:t>
                      </a:r>
                      <a:endParaRPr kumimoji="0" lang="el-GR" sz="10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a:noFill/>
                    </a:lnB>
                    <a:lnTlToBr>
                      <a:noFill/>
                    </a:lnTlToBr>
                    <a:lnBlToTr>
                      <a:noFill/>
                    </a:lnBlToTr>
                    <a:solidFill>
                      <a:srgbClr val="E0E0E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&lt;</a:t>
                      </a:r>
                      <a:r>
                        <a:rPr kumimoji="0" lang="el-GR" sz="1000" b="0" i="1" u="none" strike="noStrike" cap="none" normalizeH="0" baseline="0" dirty="0" err="1" smtClean="0">
                          <a:ln>
                            <a:noFill/>
                          </a:ln>
                          <a:solidFill>
                            <a:schemeClr val="tx2"/>
                          </a:solidFill>
                          <a:effectLst/>
                          <a:latin typeface="Tahoma" pitchFamily="34" charset="0"/>
                          <a:ea typeface="Times New Roman" pitchFamily="18" charset="0"/>
                          <a:cs typeface="Tahoma" pitchFamily="34" charset="0"/>
                        </a:rPr>
                        <a:t>Ημερ</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a:t>
                      </a:r>
                      <a:r>
                        <a:rPr kumimoji="0" lang="en-GB"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4</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&gt;</a:t>
                      </a:r>
                      <a:endParaRPr kumimoji="0" lang="el-GR" sz="10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rgbClr val="E0E0E0"/>
                    </a:solidFill>
                  </a:tcPr>
                </a:tc>
              </a:tr>
              <a:tr h="2667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Στόχοι</a:t>
                      </a:r>
                    </a:p>
                  </a:txBody>
                  <a:tcPr anchor="ctr" horzOverflow="overflow">
                    <a:lnL w="12700" cap="flat" cmpd="sng" algn="ctr">
                      <a:no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2"/>
                          </a:solidFill>
                          <a:effectLst/>
                          <a:latin typeface="Tahoma" pitchFamily="34" charset="0"/>
                          <a:ea typeface="Times New Roman" pitchFamily="18" charset="0"/>
                          <a:cs typeface="Tahoma" pitchFamily="34" charset="0"/>
                        </a:rPr>
                        <a:t>1</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lnTlToBr>
                      <a:noFill/>
                    </a:lnTlToBr>
                    <a:lnBlToTr>
                      <a:noFill/>
                    </a:lnBlToTr>
                    <a:solidFill>
                      <a:srgbClr val="339966"/>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lnTlToBr>
                      <a:noFill/>
                    </a:lnTlToBr>
                    <a:lnBlToTr>
                      <a:noFill/>
                    </a:lnBlToTr>
                    <a:noFill/>
                  </a:tcPr>
                </a:tc>
              </a:tr>
              <a:tr h="2667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Αντικείμενα θεώρησης</a:t>
                      </a:r>
                      <a:endParaRPr kumimoji="0" lang="en-US"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no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2"/>
                          </a:solidFill>
                          <a:effectLst/>
                          <a:latin typeface="Tahoma" pitchFamily="34" charset="0"/>
                          <a:ea typeface="Times New Roman" pitchFamily="18" charset="0"/>
                          <a:cs typeface="Tahoma" pitchFamily="34" charset="0"/>
                        </a:rPr>
                        <a:t>2</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00FF00"/>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667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Στρατηγικές Οργανισμού</a:t>
                      </a:r>
                    </a:p>
                  </a:txBody>
                  <a:tcPr anchor="ctr" horzOverflow="overflow">
                    <a:lnL w="12700" cap="flat" cmpd="sng" algn="ctr">
                      <a:no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2"/>
                          </a:solidFill>
                          <a:effectLst/>
                          <a:latin typeface="Tahoma" pitchFamily="34" charset="0"/>
                          <a:ea typeface="Times New Roman" pitchFamily="18" charset="0"/>
                          <a:cs typeface="Tahoma" pitchFamily="34" charset="0"/>
                        </a:rPr>
                        <a:t>3</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667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Άλλα έργα</a:t>
                      </a:r>
                    </a:p>
                  </a:txBody>
                  <a:tcPr anchor="ctr" horzOverflow="overflow">
                    <a:lnL w="12700" cap="flat" cmpd="sng" algn="ctr">
                      <a:no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a:noFill/>
                    </a:lnB>
                    <a:lnTlToBr>
                      <a:noFill/>
                    </a:lnTlToBr>
                    <a:lnBlToTr>
                      <a:noFill/>
                    </a:lnBlToTr>
                    <a:no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2"/>
                          </a:solidFill>
                          <a:effectLst/>
                          <a:latin typeface="Tahoma" pitchFamily="34" charset="0"/>
                          <a:ea typeface="Times New Roman" pitchFamily="18" charset="0"/>
                          <a:cs typeface="Tahoma" pitchFamily="34" charset="0"/>
                        </a:rPr>
                        <a:t>4</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a:noFill/>
                    </a:lnB>
                    <a:lnTlToBr>
                      <a:noFill/>
                    </a:lnTlToBr>
                    <a:lnBlToTr>
                      <a:noFill/>
                    </a:lnBlToTr>
                    <a:solidFill>
                      <a:srgbClr val="FF9900"/>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a:noFill/>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a:noFill/>
                    </a:lnB>
                    <a:lnTlToBr>
                      <a:noFill/>
                    </a:lnTlToBr>
                    <a:lnBlToTr>
                      <a:noFill/>
                    </a:lnBlToTr>
                    <a:noFill/>
                  </a:tcPr>
                </a:tc>
              </a:tr>
              <a:tr h="1905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Σχεδιασμός, έλεγχος</a:t>
                      </a:r>
                      <a:endParaRPr kumimoji="0" lang="el-GR"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no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a:noFill/>
                    </a:lnB>
                    <a:lnTlToBr>
                      <a:noFill/>
                    </a:lnTlToBr>
                    <a:lnBlToTr>
                      <a:noFill/>
                    </a:lnBlToTr>
                    <a:solidFill>
                      <a:srgbClr val="E0E0E0"/>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&lt;</a:t>
                      </a:r>
                      <a:r>
                        <a:rPr kumimoji="0" lang="el-GR" sz="1000" b="0" i="1" u="none" strike="noStrike" cap="none" normalizeH="0" baseline="0" dirty="0" err="1" smtClean="0">
                          <a:ln>
                            <a:noFill/>
                          </a:ln>
                          <a:solidFill>
                            <a:schemeClr val="tx2"/>
                          </a:solidFill>
                          <a:effectLst/>
                          <a:latin typeface="Tahoma" pitchFamily="34" charset="0"/>
                          <a:ea typeface="Times New Roman" pitchFamily="18" charset="0"/>
                          <a:cs typeface="Tahoma" pitchFamily="34" charset="0"/>
                        </a:rPr>
                        <a:t>Ημερ.1</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&gt;</a:t>
                      </a:r>
                      <a:endParaRPr kumimoji="0" lang="el-GR" sz="10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a:noFill/>
                    </a:lnB>
                    <a:lnTlToBr>
                      <a:noFill/>
                    </a:lnTlToBr>
                    <a:lnBlToTr>
                      <a:noFill/>
                    </a:lnBlToTr>
                    <a:solidFill>
                      <a:srgbClr val="E0E0E0"/>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&lt;</a:t>
                      </a:r>
                      <a:r>
                        <a:rPr kumimoji="0" lang="el-GR" sz="1000" b="0" i="1" u="none" strike="noStrike" cap="none" normalizeH="0" baseline="0" dirty="0" err="1" smtClean="0">
                          <a:ln>
                            <a:noFill/>
                          </a:ln>
                          <a:solidFill>
                            <a:schemeClr val="tx2"/>
                          </a:solidFill>
                          <a:effectLst/>
                          <a:latin typeface="Tahoma" pitchFamily="34" charset="0"/>
                          <a:ea typeface="Times New Roman" pitchFamily="18" charset="0"/>
                          <a:cs typeface="Tahoma" pitchFamily="34" charset="0"/>
                        </a:rPr>
                        <a:t>Ημερ.2</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&gt;</a:t>
                      </a:r>
                      <a:endParaRPr kumimoji="0" lang="el-GR" sz="10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a:noFill/>
                    </a:lnB>
                    <a:lnTlToBr>
                      <a:noFill/>
                    </a:lnTlToBr>
                    <a:lnBlToTr>
                      <a:noFill/>
                    </a:lnBlToTr>
                    <a:solidFill>
                      <a:srgbClr val="E0E0E0"/>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&lt;</a:t>
                      </a:r>
                      <a:r>
                        <a:rPr kumimoji="0" lang="el-GR" sz="1000" b="0" i="1" u="none" strike="noStrike" cap="none" normalizeH="0" baseline="0" dirty="0" err="1" smtClean="0">
                          <a:ln>
                            <a:noFill/>
                          </a:ln>
                          <a:solidFill>
                            <a:schemeClr val="tx2"/>
                          </a:solidFill>
                          <a:effectLst/>
                          <a:latin typeface="Tahoma" pitchFamily="34" charset="0"/>
                          <a:ea typeface="Times New Roman" pitchFamily="18" charset="0"/>
                          <a:cs typeface="Tahoma" pitchFamily="34" charset="0"/>
                        </a:rPr>
                        <a:t>Ημερ.3</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&gt;</a:t>
                      </a:r>
                      <a:endParaRPr kumimoji="0" lang="el-GR" sz="10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a:noFill/>
                    </a:lnB>
                    <a:lnTlToBr>
                      <a:noFill/>
                    </a:lnTlToBr>
                    <a:lnBlToTr>
                      <a:noFill/>
                    </a:lnBlToTr>
                    <a:solidFill>
                      <a:srgbClr val="E0E0E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&lt;</a:t>
                      </a:r>
                      <a:r>
                        <a:rPr kumimoji="0" lang="el-GR" sz="1000" b="0" i="1" u="none" strike="noStrike" cap="none" normalizeH="0" baseline="0" dirty="0" err="1" smtClean="0">
                          <a:ln>
                            <a:noFill/>
                          </a:ln>
                          <a:solidFill>
                            <a:schemeClr val="tx2"/>
                          </a:solidFill>
                          <a:effectLst/>
                          <a:latin typeface="Tahoma" pitchFamily="34" charset="0"/>
                          <a:ea typeface="Times New Roman" pitchFamily="18" charset="0"/>
                          <a:cs typeface="Tahoma" pitchFamily="34" charset="0"/>
                        </a:rPr>
                        <a:t>Ημερ</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a:t>
                      </a:r>
                      <a:r>
                        <a:rPr kumimoji="0" lang="en-GB"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4</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&gt;</a:t>
                      </a:r>
                      <a:endParaRPr kumimoji="0" lang="el-GR" sz="10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rgbClr val="E0E0E0"/>
                    </a:solidFill>
                  </a:tcPr>
                </a:tc>
              </a:tr>
              <a:tr h="2667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Πρόοδος</a:t>
                      </a:r>
                    </a:p>
                  </a:txBody>
                  <a:tcPr anchor="ctr" horzOverflow="overflow">
                    <a:lnL w="12700" cap="flat" cmpd="sng" algn="ctr">
                      <a:no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lnTlToBr>
                      <a:noFill/>
                    </a:lnTlToBr>
                    <a:lnBlToTr>
                      <a:noFill/>
                    </a:lnBlToTr>
                    <a:noFill/>
                  </a:tcPr>
                </a:tc>
              </a:tr>
              <a:tr h="2667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Χρονοδιάγραμμα</a:t>
                      </a:r>
                    </a:p>
                  </a:txBody>
                  <a:tcPr anchor="ctr" horzOverflow="overflow">
                    <a:lnL w="12700" cap="flat" cmpd="sng" algn="ctr">
                      <a:no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667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Κόστη</a:t>
                      </a:r>
                    </a:p>
                  </a:txBody>
                  <a:tcPr anchor="ctr" horzOverflow="overflow">
                    <a:lnL w="12700" cap="flat" cmpd="sng" algn="ctr">
                      <a:no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667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Πόροι</a:t>
                      </a:r>
                    </a:p>
                  </a:txBody>
                  <a:tcPr anchor="ctr" horzOverflow="overflow">
                    <a:lnL w="12700" cap="flat" cmpd="sng" algn="ctr">
                      <a:no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sng" algn="ctr">
                      <a:solidFill>
                        <a:srgbClr val="5F5F5F"/>
                      </a:solidFill>
                      <a:prstDash val="sysDashDotDot"/>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sng" algn="ctr">
                      <a:solidFill>
                        <a:srgbClr val="5F5F5F"/>
                      </a:solidFill>
                      <a:prstDash val="sysDashDotDot"/>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sng" algn="ctr">
                      <a:solidFill>
                        <a:srgbClr val="5F5F5F"/>
                      </a:solidFill>
                      <a:prstDash val="sysDashDotDot"/>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sng" algn="ctr">
                      <a:solidFill>
                        <a:srgbClr val="5F5F5F"/>
                      </a:solidFill>
                      <a:prstDash val="sysDashDot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sng" algn="ctr">
                      <a:solidFill>
                        <a:srgbClr val="5F5F5F"/>
                      </a:solidFill>
                      <a:prstDash val="sysDashDotDot"/>
                      <a:round/>
                      <a:headEnd type="none" w="med" len="med"/>
                      <a:tailEnd type="none" w="med" len="med"/>
                    </a:lnB>
                    <a:lnTlToBr>
                      <a:noFill/>
                    </a:lnTlToBr>
                    <a:lnBlToTr>
                      <a:noFill/>
                    </a:lnBlToTr>
                    <a:noFill/>
                  </a:tcPr>
                </a:tc>
              </a:tr>
              <a:tr h="2667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Γενική κατάσταση</a:t>
                      </a:r>
                      <a:endParaRPr kumimoji="0" lang="el-GR" sz="12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no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sng" algn="ctr">
                      <a:solidFill>
                        <a:srgbClr val="5F5F5F"/>
                      </a:solidFill>
                      <a:prstDash val="sysDashDotDot"/>
                      <a:round/>
                      <a:headEnd type="none" w="med" len="med"/>
                      <a:tailEnd type="none" w="med" len="med"/>
                    </a:lnT>
                    <a:lnB>
                      <a:noFill/>
                    </a:lnB>
                    <a:lnTlToBr>
                      <a:noFill/>
                    </a:lnTlToBr>
                    <a:lnBlToTr>
                      <a:noFill/>
                    </a:lnBlToTr>
                    <a:solidFill>
                      <a:srgbClr val="E0E0E0"/>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&lt;</a:t>
                      </a:r>
                      <a:r>
                        <a:rPr kumimoji="0" lang="el-GR" sz="1000" b="0" i="1" u="none" strike="noStrike" cap="none" normalizeH="0" baseline="0" dirty="0" err="1" smtClean="0">
                          <a:ln>
                            <a:noFill/>
                          </a:ln>
                          <a:solidFill>
                            <a:schemeClr val="tx2"/>
                          </a:solidFill>
                          <a:effectLst/>
                          <a:latin typeface="Tahoma" pitchFamily="34" charset="0"/>
                          <a:ea typeface="Times New Roman" pitchFamily="18" charset="0"/>
                          <a:cs typeface="Tahoma" pitchFamily="34" charset="0"/>
                        </a:rPr>
                        <a:t>Ημερ.1</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&gt;</a:t>
                      </a:r>
                      <a:endParaRPr kumimoji="0" lang="el-GR" sz="10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sng" algn="ctr">
                      <a:solidFill>
                        <a:srgbClr val="5F5F5F"/>
                      </a:solidFill>
                      <a:prstDash val="sysDashDotDot"/>
                      <a:round/>
                      <a:headEnd type="none" w="med" len="med"/>
                      <a:tailEnd type="none" w="med" len="med"/>
                    </a:lnT>
                    <a:lnB>
                      <a:noFill/>
                    </a:lnB>
                    <a:lnTlToBr>
                      <a:noFill/>
                    </a:lnTlToBr>
                    <a:lnBlToTr>
                      <a:noFill/>
                    </a:lnBlToTr>
                    <a:solidFill>
                      <a:srgbClr val="E0E0E0"/>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&lt;</a:t>
                      </a:r>
                      <a:r>
                        <a:rPr kumimoji="0" lang="el-GR" sz="1000" b="0" i="1" u="none" strike="noStrike" cap="none" normalizeH="0" baseline="0" dirty="0" err="1" smtClean="0">
                          <a:ln>
                            <a:noFill/>
                          </a:ln>
                          <a:solidFill>
                            <a:schemeClr val="tx2"/>
                          </a:solidFill>
                          <a:effectLst/>
                          <a:latin typeface="Tahoma" pitchFamily="34" charset="0"/>
                          <a:ea typeface="Times New Roman" pitchFamily="18" charset="0"/>
                          <a:cs typeface="Tahoma" pitchFamily="34" charset="0"/>
                        </a:rPr>
                        <a:t>Ημερ.2</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&gt;</a:t>
                      </a:r>
                      <a:endParaRPr kumimoji="0" lang="el-GR" sz="10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sng" algn="ctr">
                      <a:solidFill>
                        <a:srgbClr val="5F5F5F"/>
                      </a:solidFill>
                      <a:prstDash val="sysDashDotDot"/>
                      <a:round/>
                      <a:headEnd type="none" w="med" len="med"/>
                      <a:tailEnd type="none" w="med" len="med"/>
                    </a:lnT>
                    <a:lnB>
                      <a:noFill/>
                    </a:lnB>
                    <a:lnTlToBr>
                      <a:noFill/>
                    </a:lnTlToBr>
                    <a:lnBlToTr>
                      <a:noFill/>
                    </a:lnBlToTr>
                    <a:solidFill>
                      <a:srgbClr val="E0E0E0"/>
                    </a:solid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&lt;</a:t>
                      </a:r>
                      <a:r>
                        <a:rPr kumimoji="0" lang="el-GR" sz="1000" b="0" i="1" u="none" strike="noStrike" cap="none" normalizeH="0" baseline="0" dirty="0" err="1" smtClean="0">
                          <a:ln>
                            <a:noFill/>
                          </a:ln>
                          <a:solidFill>
                            <a:schemeClr val="tx2"/>
                          </a:solidFill>
                          <a:effectLst/>
                          <a:latin typeface="Tahoma" pitchFamily="34" charset="0"/>
                          <a:ea typeface="Times New Roman" pitchFamily="18" charset="0"/>
                          <a:cs typeface="Tahoma" pitchFamily="34" charset="0"/>
                        </a:rPr>
                        <a:t>Ημερ.3</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&gt;</a:t>
                      </a:r>
                      <a:endParaRPr kumimoji="0" lang="el-GR" sz="10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sng" algn="ctr">
                      <a:solidFill>
                        <a:srgbClr val="5F5F5F"/>
                      </a:solidFill>
                      <a:prstDash val="sysDashDotDot"/>
                      <a:round/>
                      <a:headEnd type="none" w="med" len="med"/>
                      <a:tailEnd type="none" w="med" len="med"/>
                    </a:lnT>
                    <a:lnB>
                      <a:noFill/>
                    </a:lnB>
                    <a:lnTlToBr>
                      <a:noFill/>
                    </a:lnTlToBr>
                    <a:lnBlToTr>
                      <a:noFill/>
                    </a:lnBlToTr>
                    <a:solidFill>
                      <a:srgbClr val="E0E0E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&lt;</a:t>
                      </a:r>
                      <a:r>
                        <a:rPr kumimoji="0" lang="el-GR" sz="1000" b="0" i="1" u="none" strike="noStrike" cap="none" normalizeH="0" baseline="0" dirty="0" err="1" smtClean="0">
                          <a:ln>
                            <a:noFill/>
                          </a:ln>
                          <a:solidFill>
                            <a:schemeClr val="tx2"/>
                          </a:solidFill>
                          <a:effectLst/>
                          <a:latin typeface="Tahoma" pitchFamily="34" charset="0"/>
                          <a:ea typeface="Times New Roman" pitchFamily="18" charset="0"/>
                          <a:cs typeface="Tahoma" pitchFamily="34" charset="0"/>
                        </a:rPr>
                        <a:t>Ημερ</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a:t>
                      </a:r>
                      <a:r>
                        <a:rPr kumimoji="0" lang="en-GB"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4</a:t>
                      </a:r>
                      <a:r>
                        <a:rPr kumimoji="0" lang="el-GR" sz="1000" b="0" i="1"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&gt;</a:t>
                      </a:r>
                      <a:endParaRPr kumimoji="0" lang="el-GR" sz="1000" b="0" i="0" u="none" strike="noStrike" cap="none" normalizeH="0" baseline="0" dirty="0" smtClean="0">
                        <a:ln>
                          <a:noFill/>
                        </a:ln>
                        <a:solidFill>
                          <a:schemeClr val="tx2"/>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5F5F5F"/>
                      </a:solidFill>
                      <a:prstDash val="sysDashDotDot"/>
                      <a:round/>
                      <a:headEnd type="none" w="med" len="med"/>
                      <a:tailEnd type="none" w="med" len="med"/>
                    </a:lnT>
                    <a:lnB>
                      <a:noFill/>
                    </a:lnB>
                    <a:lnTlToBr>
                      <a:noFill/>
                    </a:lnTlToBr>
                    <a:lnBlToTr>
                      <a:noFill/>
                    </a:lnBlToTr>
                    <a:solidFill>
                      <a:srgbClr val="E0E0E0"/>
                    </a:solidFill>
                  </a:tcPr>
                </a:tc>
              </a:tr>
              <a:tr h="2667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000" b="0" i="1" u="none" strike="noStrike" cap="none" normalizeH="0" baseline="0" dirty="0" smtClean="0">
                          <a:ln>
                            <a:noFill/>
                          </a:ln>
                          <a:solidFill>
                            <a:schemeClr val="tx2"/>
                          </a:solidFill>
                          <a:effectLst/>
                          <a:latin typeface="Tahoma" pitchFamily="34" charset="0"/>
                        </a:rPr>
                        <a:t>&lt;</a:t>
                      </a:r>
                      <a:r>
                        <a:rPr kumimoji="0" lang="el-GR" sz="1000" b="0" i="1" u="none" strike="noStrike" cap="none" normalizeH="0" baseline="0" dirty="0" smtClean="0">
                          <a:ln>
                            <a:noFill/>
                          </a:ln>
                          <a:solidFill>
                            <a:schemeClr val="tx2"/>
                          </a:solidFill>
                          <a:effectLst/>
                          <a:latin typeface="Tahoma" pitchFamily="34" charset="0"/>
                        </a:rPr>
                        <a:t>Ονομασία Έργου</a:t>
                      </a:r>
                      <a:r>
                        <a:rPr kumimoji="0" lang="en-GB" sz="1000" b="0" i="1" u="none" strike="noStrike" cap="none" normalizeH="0" baseline="0" dirty="0" smtClean="0">
                          <a:ln>
                            <a:noFill/>
                          </a:ln>
                          <a:solidFill>
                            <a:schemeClr val="tx2"/>
                          </a:solidFill>
                          <a:effectLst/>
                          <a:latin typeface="Tahoma" pitchFamily="34" charset="0"/>
                        </a:rPr>
                        <a:t>&gt;</a:t>
                      </a:r>
                      <a:endParaRPr kumimoji="0" lang="el-GR" sz="1000" b="0" i="1" u="none" strike="noStrike" cap="none" normalizeH="0" baseline="0" dirty="0" smtClean="0">
                        <a:ln>
                          <a:noFill/>
                        </a:ln>
                        <a:solidFill>
                          <a:schemeClr val="tx2"/>
                        </a:solidFill>
                        <a:effectLst/>
                        <a:latin typeface="Tahoma" pitchFamily="34" charset="0"/>
                      </a:endParaRPr>
                    </a:p>
                  </a:txBody>
                  <a:tcPr anchor="ctr" horzOverflow="overflow">
                    <a:lnL w="12700" cap="flat" cmpd="sng" algn="ctr">
                      <a:no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a:noFill/>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a:noFill/>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sz="900" b="0" i="0" u="none" strike="noStrike" cap="none" normalizeH="0" baseline="0" smtClean="0">
                        <a:ln>
                          <a:noFill/>
                        </a:ln>
                        <a:solidFill>
                          <a:schemeClr val="tx2"/>
                        </a:solidFill>
                        <a:effectLst/>
                        <a:latin typeface="Tahoma" pitchFamily="34" charset="0"/>
                      </a:endParaRPr>
                    </a:p>
                  </a:txBody>
                  <a:tcPr anchor="ctr" horzOverflow="overflow">
                    <a:lnL w="12700" cap="flat" cmpd="sng" algn="ctr">
                      <a:solidFill>
                        <a:srgbClr val="C0C0C0"/>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266700">
                <a:tc gridSpan="7">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l-GR" sz="900" b="0" i="1" u="none" strike="noStrike" cap="none" normalizeH="0" baseline="0" dirty="0" smtClean="0">
                        <a:ln>
                          <a:noFill/>
                        </a:ln>
                        <a:solidFill>
                          <a:schemeClr val="tx2"/>
                        </a:solidFill>
                        <a:effectLst/>
                        <a:latin typeface="Tahoma"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0E0E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graphicFrame>
        <p:nvGraphicFramePr>
          <p:cNvPr id="5" name="Group 276"/>
          <p:cNvGraphicFramePr>
            <a:graphicFrameLocks noGrp="1"/>
          </p:cNvGraphicFramePr>
          <p:nvPr/>
        </p:nvGraphicFramePr>
        <p:xfrm>
          <a:off x="719572" y="6057292"/>
          <a:ext cx="1331912" cy="243840"/>
        </p:xfrm>
        <a:graphic>
          <a:graphicData uri="http://schemas.openxmlformats.org/drawingml/2006/table">
            <a:tbl>
              <a:tblPr/>
              <a:tblGrid>
                <a:gridCol w="525462"/>
                <a:gridCol w="806450"/>
              </a:tblGrid>
              <a:tr h="2317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000" b="0" i="0" u="none" strike="noStrike" cap="none" normalizeH="0" baseline="0" dirty="0" smtClean="0">
                          <a:ln>
                            <a:noFill/>
                          </a:ln>
                          <a:solidFill>
                            <a:srgbClr val="080808"/>
                          </a:solidFill>
                          <a:effectLst/>
                          <a:latin typeface="Tahoma" pitchFamily="34" charset="0"/>
                        </a:rPr>
                        <a:t>1</a:t>
                      </a:r>
                      <a:endParaRPr kumimoji="0" lang="en-US" sz="1000" b="0" i="0" u="none" strike="noStrike" cap="none" normalizeH="0" baseline="0" dirty="0" smtClean="0">
                        <a:ln>
                          <a:noFill/>
                        </a:ln>
                        <a:solidFill>
                          <a:srgbClr val="080808"/>
                        </a:solidFill>
                        <a:effectLst/>
                        <a:latin typeface="Tahoma" pitchFamily="34" charset="0"/>
                      </a:endParaRPr>
                    </a:p>
                  </a:txBody>
                  <a:tcPr anchor="ctr" horzOverflow="overflow">
                    <a:lnL cap="flat">
                      <a:noFill/>
                    </a:lnL>
                    <a:lnR w="12700" cap="flat" cmpd="sng" algn="ctr">
                      <a:solidFill>
                        <a:srgbClr val="080808"/>
                      </a:solidFill>
                      <a:prstDash val="solid"/>
                      <a:round/>
                      <a:headEnd type="none" w="med" len="med"/>
                      <a:tailEnd type="none" w="med" len="med"/>
                    </a:lnR>
                    <a:lnT cap="flat">
                      <a:noFill/>
                    </a:lnT>
                    <a:lnB cap="flat">
                      <a:noFill/>
                    </a:lnB>
                    <a:lnTlToBr>
                      <a:noFill/>
                    </a:lnTlToBr>
                    <a:lnBlToTr>
                      <a:noFill/>
                    </a:lnBlToTr>
                    <a:solidFill>
                      <a:srgbClr val="33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000" b="0" i="0" u="none" strike="noStrike" cap="none" normalizeH="0" baseline="0" dirty="0" smtClean="0">
                          <a:ln>
                            <a:noFill/>
                          </a:ln>
                          <a:solidFill>
                            <a:srgbClr val="080808"/>
                          </a:solidFill>
                          <a:effectLst/>
                          <a:latin typeface="Tahoma" pitchFamily="34" charset="0"/>
                        </a:rPr>
                        <a:t>Πολύ καλή</a:t>
                      </a:r>
                      <a:endParaRPr kumimoji="0" lang="en-US" sz="1000" b="0" i="0" u="none" strike="noStrike" cap="none" normalizeH="0" baseline="0" dirty="0" smtClean="0">
                        <a:ln>
                          <a:noFill/>
                        </a:ln>
                        <a:solidFill>
                          <a:srgbClr val="080808"/>
                        </a:solidFill>
                        <a:effectLst/>
                        <a:latin typeface="Tahoma" pitchFamily="34" charset="0"/>
                      </a:endParaRPr>
                    </a:p>
                  </a:txBody>
                  <a:tcPr anchor="ctr" horzOverflow="overflow">
                    <a:lnL w="12700" cap="flat" cmpd="sng" algn="ctr">
                      <a:solidFill>
                        <a:srgbClr val="080808"/>
                      </a:solidFill>
                      <a:prstDash val="solid"/>
                      <a:round/>
                      <a:headEnd type="none" w="med" len="med"/>
                      <a:tailEnd type="none" w="med" len="med"/>
                    </a:lnL>
                    <a:lnR cap="flat">
                      <a:noFill/>
                    </a:lnR>
                    <a:lnT cap="flat">
                      <a:noFill/>
                    </a:lnT>
                    <a:lnB cap="flat">
                      <a:noFill/>
                    </a:lnB>
                    <a:lnTlToBr>
                      <a:noFill/>
                    </a:lnTlToBr>
                    <a:lnBlToTr>
                      <a:noFill/>
                    </a:lnBlToTr>
                    <a:solidFill>
                      <a:srgbClr val="339966"/>
                    </a:solidFill>
                  </a:tcPr>
                </a:tc>
              </a:tr>
            </a:tbl>
          </a:graphicData>
        </a:graphic>
      </p:graphicFrame>
      <p:graphicFrame>
        <p:nvGraphicFramePr>
          <p:cNvPr id="6" name="Group 272"/>
          <p:cNvGraphicFramePr>
            <a:graphicFrameLocks noGrp="1"/>
          </p:cNvGraphicFramePr>
          <p:nvPr/>
        </p:nvGraphicFramePr>
        <p:xfrm>
          <a:off x="2159732" y="6057292"/>
          <a:ext cx="1187450" cy="243840"/>
        </p:xfrm>
        <a:graphic>
          <a:graphicData uri="http://schemas.openxmlformats.org/drawingml/2006/table">
            <a:tbl>
              <a:tblPr/>
              <a:tblGrid>
                <a:gridCol w="468312"/>
                <a:gridCol w="719138"/>
              </a:tblGrid>
              <a:tr h="2317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000" b="0" i="0" u="none" strike="noStrike" cap="none" normalizeH="0" baseline="0" dirty="0" smtClean="0">
                          <a:ln>
                            <a:noFill/>
                          </a:ln>
                          <a:solidFill>
                            <a:srgbClr val="080808"/>
                          </a:solidFill>
                          <a:effectLst/>
                          <a:latin typeface="Tahoma" pitchFamily="34" charset="0"/>
                        </a:rPr>
                        <a:t>2</a:t>
                      </a:r>
                      <a:endParaRPr kumimoji="0" lang="en-US" sz="1000" b="0" i="0" u="none" strike="noStrike" cap="none" normalizeH="0" baseline="0" dirty="0" smtClean="0">
                        <a:ln>
                          <a:noFill/>
                        </a:ln>
                        <a:solidFill>
                          <a:srgbClr val="080808"/>
                        </a:solidFill>
                        <a:effectLst/>
                        <a:latin typeface="Tahoma" pitchFamily="34" charset="0"/>
                      </a:endParaRPr>
                    </a:p>
                  </a:txBody>
                  <a:tcPr anchor="ctr" horzOverflow="overflow">
                    <a:lnL cap="flat">
                      <a:noFill/>
                    </a:lnL>
                    <a:lnR w="12700" cap="flat" cmpd="sng" algn="ctr">
                      <a:solidFill>
                        <a:srgbClr val="080808"/>
                      </a:solidFill>
                      <a:prstDash val="solid"/>
                      <a:round/>
                      <a:headEnd type="none" w="med" len="med"/>
                      <a:tailEnd type="none" w="med" len="med"/>
                    </a:lnR>
                    <a:lnT cap="flat">
                      <a:noFill/>
                    </a:lnT>
                    <a:lnB cap="flat">
                      <a:noFill/>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000" b="0" i="0" u="none" strike="noStrike" cap="none" normalizeH="0" baseline="0" dirty="0" smtClean="0">
                          <a:ln>
                            <a:noFill/>
                          </a:ln>
                          <a:solidFill>
                            <a:srgbClr val="080808"/>
                          </a:solidFill>
                          <a:effectLst/>
                          <a:latin typeface="Tahoma" pitchFamily="34" charset="0"/>
                        </a:rPr>
                        <a:t>Καλή</a:t>
                      </a:r>
                      <a:endParaRPr kumimoji="0" lang="en-US" sz="1000" b="0" i="0" u="none" strike="noStrike" cap="none" normalizeH="0" baseline="0" dirty="0" smtClean="0">
                        <a:ln>
                          <a:noFill/>
                        </a:ln>
                        <a:solidFill>
                          <a:srgbClr val="080808"/>
                        </a:solidFill>
                        <a:effectLst/>
                        <a:latin typeface="Tahoma" pitchFamily="34" charset="0"/>
                      </a:endParaRPr>
                    </a:p>
                  </a:txBody>
                  <a:tcPr anchor="ctr" horzOverflow="overflow">
                    <a:lnL w="12700" cap="flat" cmpd="sng" algn="ctr">
                      <a:solidFill>
                        <a:srgbClr val="080808"/>
                      </a:solidFill>
                      <a:prstDash val="solid"/>
                      <a:round/>
                      <a:headEnd type="none" w="med" len="med"/>
                      <a:tailEnd type="none" w="med" len="med"/>
                    </a:lnL>
                    <a:lnR cap="flat">
                      <a:noFill/>
                    </a:lnR>
                    <a:lnT cap="flat">
                      <a:noFill/>
                    </a:lnT>
                    <a:lnB cap="flat">
                      <a:noFill/>
                    </a:lnB>
                    <a:lnTlToBr>
                      <a:noFill/>
                    </a:lnTlToBr>
                    <a:lnBlToTr>
                      <a:noFill/>
                    </a:lnBlToTr>
                    <a:solidFill>
                      <a:srgbClr val="00FF00"/>
                    </a:solidFill>
                  </a:tcPr>
                </a:tc>
              </a:tr>
            </a:tbl>
          </a:graphicData>
        </a:graphic>
      </p:graphicFrame>
      <p:graphicFrame>
        <p:nvGraphicFramePr>
          <p:cNvPr id="7" name="Group 274"/>
          <p:cNvGraphicFramePr>
            <a:graphicFrameLocks noGrp="1"/>
          </p:cNvGraphicFramePr>
          <p:nvPr/>
        </p:nvGraphicFramePr>
        <p:xfrm>
          <a:off x="3455876" y="6057292"/>
          <a:ext cx="1187450" cy="243840"/>
        </p:xfrm>
        <a:graphic>
          <a:graphicData uri="http://schemas.openxmlformats.org/drawingml/2006/table">
            <a:tbl>
              <a:tblPr/>
              <a:tblGrid>
                <a:gridCol w="468313"/>
                <a:gridCol w="719137"/>
              </a:tblGrid>
              <a:tr h="2317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000" b="0" i="0" u="none" strike="noStrike" cap="none" normalizeH="0" baseline="0" dirty="0" smtClean="0">
                          <a:ln>
                            <a:noFill/>
                          </a:ln>
                          <a:solidFill>
                            <a:srgbClr val="080808"/>
                          </a:solidFill>
                          <a:effectLst/>
                          <a:latin typeface="Tahoma" pitchFamily="34" charset="0"/>
                        </a:rPr>
                        <a:t>3</a:t>
                      </a:r>
                      <a:endParaRPr kumimoji="0" lang="en-US" sz="1000" b="0" i="0" u="none" strike="noStrike" cap="none" normalizeH="0" baseline="0" dirty="0" smtClean="0">
                        <a:ln>
                          <a:noFill/>
                        </a:ln>
                        <a:solidFill>
                          <a:srgbClr val="080808"/>
                        </a:solidFill>
                        <a:effectLst/>
                        <a:latin typeface="Tahoma" pitchFamily="34" charset="0"/>
                      </a:endParaRPr>
                    </a:p>
                  </a:txBody>
                  <a:tcPr anchor="ctr" horzOverflow="overflow">
                    <a:lnL cap="flat">
                      <a:noFill/>
                    </a:lnL>
                    <a:lnR w="12700" cap="flat" cmpd="sng" algn="ctr">
                      <a:solidFill>
                        <a:srgbClr val="080808"/>
                      </a:solidFill>
                      <a:prstDash val="solid"/>
                      <a:round/>
                      <a:headEnd type="none" w="med" len="med"/>
                      <a:tailEnd type="none" w="med" len="med"/>
                    </a:lnR>
                    <a:lnT cap="flat">
                      <a:noFill/>
                    </a:lnT>
                    <a:lnB cap="flat">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000" b="0" i="0" u="none" strike="noStrike" cap="none" normalizeH="0" baseline="0" dirty="0" smtClean="0">
                          <a:ln>
                            <a:noFill/>
                          </a:ln>
                          <a:solidFill>
                            <a:srgbClr val="080808"/>
                          </a:solidFill>
                          <a:effectLst/>
                          <a:latin typeface="Tahoma" pitchFamily="34" charset="0"/>
                        </a:rPr>
                        <a:t>Μέση</a:t>
                      </a:r>
                      <a:endParaRPr kumimoji="0" lang="en-US" sz="1000" b="0" i="0" u="none" strike="noStrike" cap="none" normalizeH="0" baseline="0" dirty="0" smtClean="0">
                        <a:ln>
                          <a:noFill/>
                        </a:ln>
                        <a:solidFill>
                          <a:srgbClr val="080808"/>
                        </a:solidFill>
                        <a:effectLst/>
                        <a:latin typeface="Tahoma" pitchFamily="34" charset="0"/>
                      </a:endParaRPr>
                    </a:p>
                  </a:txBody>
                  <a:tcPr anchor="ctr" horzOverflow="overflow">
                    <a:lnL w="12700" cap="flat" cmpd="sng" algn="ctr">
                      <a:solidFill>
                        <a:srgbClr val="080808"/>
                      </a:solidFill>
                      <a:prstDash val="solid"/>
                      <a:round/>
                      <a:headEnd type="none" w="med" len="med"/>
                      <a:tailEnd type="none" w="med" len="med"/>
                    </a:lnL>
                    <a:lnR cap="flat">
                      <a:noFill/>
                    </a:lnR>
                    <a:lnT cap="flat">
                      <a:noFill/>
                    </a:lnT>
                    <a:lnB cap="flat">
                      <a:noFill/>
                    </a:lnB>
                    <a:lnTlToBr>
                      <a:noFill/>
                    </a:lnTlToBr>
                    <a:lnBlToTr>
                      <a:noFill/>
                    </a:lnBlToTr>
                    <a:solidFill>
                      <a:srgbClr val="FFFF00"/>
                    </a:solidFill>
                  </a:tcPr>
                </a:tc>
              </a:tr>
            </a:tbl>
          </a:graphicData>
        </a:graphic>
      </p:graphicFrame>
      <p:graphicFrame>
        <p:nvGraphicFramePr>
          <p:cNvPr id="8" name="Group 275"/>
          <p:cNvGraphicFramePr>
            <a:graphicFrameLocks noGrp="1"/>
          </p:cNvGraphicFramePr>
          <p:nvPr/>
        </p:nvGraphicFramePr>
        <p:xfrm>
          <a:off x="4752020" y="6057292"/>
          <a:ext cx="1187450" cy="243840"/>
        </p:xfrm>
        <a:graphic>
          <a:graphicData uri="http://schemas.openxmlformats.org/drawingml/2006/table">
            <a:tbl>
              <a:tblPr/>
              <a:tblGrid>
                <a:gridCol w="468313"/>
                <a:gridCol w="719137"/>
              </a:tblGrid>
              <a:tr h="2317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000" b="0" i="0" u="none" strike="noStrike" cap="none" normalizeH="0" baseline="0" dirty="0" smtClean="0">
                          <a:ln>
                            <a:noFill/>
                          </a:ln>
                          <a:solidFill>
                            <a:srgbClr val="080808"/>
                          </a:solidFill>
                          <a:effectLst/>
                          <a:latin typeface="Tahoma" pitchFamily="34" charset="0"/>
                        </a:rPr>
                        <a:t>4</a:t>
                      </a:r>
                      <a:endParaRPr kumimoji="0" lang="en-US" sz="1000" b="0" i="0" u="none" strike="noStrike" cap="none" normalizeH="0" baseline="0" dirty="0" smtClean="0">
                        <a:ln>
                          <a:noFill/>
                        </a:ln>
                        <a:solidFill>
                          <a:srgbClr val="080808"/>
                        </a:solidFill>
                        <a:effectLst/>
                        <a:latin typeface="Tahoma" pitchFamily="34" charset="0"/>
                      </a:endParaRPr>
                    </a:p>
                  </a:txBody>
                  <a:tcPr anchor="ctr" horzOverflow="overflow">
                    <a:lnL cap="flat">
                      <a:noFill/>
                    </a:lnL>
                    <a:lnR w="12700" cap="flat" cmpd="sng" algn="ctr">
                      <a:solidFill>
                        <a:srgbClr val="080808"/>
                      </a:solidFill>
                      <a:prstDash val="solid"/>
                      <a:round/>
                      <a:headEnd type="none" w="med" len="med"/>
                      <a:tailEnd type="none" w="med" len="med"/>
                    </a:lnR>
                    <a:lnT cap="flat">
                      <a:noFill/>
                    </a:lnT>
                    <a:lnB cap="flat">
                      <a:noFill/>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000" b="0" i="0" u="none" strike="noStrike" cap="none" normalizeH="0" baseline="0" dirty="0" smtClean="0">
                          <a:ln>
                            <a:noFill/>
                          </a:ln>
                          <a:solidFill>
                            <a:srgbClr val="080808"/>
                          </a:solidFill>
                          <a:effectLst/>
                          <a:latin typeface="Tahoma" pitchFamily="34" charset="0"/>
                        </a:rPr>
                        <a:t>Κακή</a:t>
                      </a:r>
                      <a:endParaRPr kumimoji="0" lang="en-US" sz="1000" b="0" i="0" u="none" strike="noStrike" cap="none" normalizeH="0" baseline="0" dirty="0" smtClean="0">
                        <a:ln>
                          <a:noFill/>
                        </a:ln>
                        <a:solidFill>
                          <a:srgbClr val="080808"/>
                        </a:solidFill>
                        <a:effectLst/>
                        <a:latin typeface="Tahoma" pitchFamily="34" charset="0"/>
                      </a:endParaRPr>
                    </a:p>
                  </a:txBody>
                  <a:tcPr anchor="ctr" horzOverflow="overflow">
                    <a:lnL w="12700" cap="flat" cmpd="sng" algn="ctr">
                      <a:solidFill>
                        <a:srgbClr val="080808"/>
                      </a:solidFill>
                      <a:prstDash val="solid"/>
                      <a:round/>
                      <a:headEnd type="none" w="med" len="med"/>
                      <a:tailEnd type="none" w="med" len="med"/>
                    </a:lnL>
                    <a:lnR cap="flat">
                      <a:noFill/>
                    </a:lnR>
                    <a:lnT cap="flat">
                      <a:noFill/>
                    </a:lnT>
                    <a:lnB cap="flat">
                      <a:noFill/>
                    </a:lnB>
                    <a:lnTlToBr>
                      <a:noFill/>
                    </a:lnTlToBr>
                    <a:lnBlToTr>
                      <a:noFill/>
                    </a:lnBlToTr>
                    <a:solidFill>
                      <a:srgbClr val="FF9900"/>
                    </a:solidFill>
                  </a:tcPr>
                </a:tc>
              </a:tr>
            </a:tbl>
          </a:graphicData>
        </a:graphic>
      </p:graphicFrame>
      <p:graphicFrame>
        <p:nvGraphicFramePr>
          <p:cNvPr id="9" name="Group 271"/>
          <p:cNvGraphicFramePr>
            <a:graphicFrameLocks noGrp="1"/>
          </p:cNvGraphicFramePr>
          <p:nvPr/>
        </p:nvGraphicFramePr>
        <p:xfrm>
          <a:off x="6048164" y="6057292"/>
          <a:ext cx="1331478" cy="243840"/>
        </p:xfrm>
        <a:graphic>
          <a:graphicData uri="http://schemas.openxmlformats.org/drawingml/2006/table">
            <a:tbl>
              <a:tblPr/>
              <a:tblGrid>
                <a:gridCol w="525116"/>
                <a:gridCol w="806362"/>
              </a:tblGrid>
              <a:tr h="2317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000" b="0" i="0" u="none" strike="noStrike" cap="none" normalizeH="0" baseline="0" dirty="0" smtClean="0">
                          <a:ln>
                            <a:noFill/>
                          </a:ln>
                          <a:solidFill>
                            <a:srgbClr val="080808"/>
                          </a:solidFill>
                          <a:effectLst/>
                          <a:latin typeface="Tahoma" pitchFamily="34" charset="0"/>
                        </a:rPr>
                        <a:t>5</a:t>
                      </a:r>
                      <a:endParaRPr kumimoji="0" lang="en-US" sz="1000" b="0" i="0" u="none" strike="noStrike" cap="none" normalizeH="0" baseline="0" dirty="0" smtClean="0">
                        <a:ln>
                          <a:noFill/>
                        </a:ln>
                        <a:solidFill>
                          <a:srgbClr val="080808"/>
                        </a:solidFill>
                        <a:effectLst/>
                        <a:latin typeface="Tahoma" pitchFamily="34" charset="0"/>
                      </a:endParaRPr>
                    </a:p>
                  </a:txBody>
                  <a:tcPr anchor="ctr" horzOverflow="overflow">
                    <a:lnL cap="flat">
                      <a:noFill/>
                    </a:lnL>
                    <a:lnR w="12700" cap="flat" cmpd="sng" algn="ctr">
                      <a:solidFill>
                        <a:srgbClr val="080808"/>
                      </a:solidFill>
                      <a:prstDash val="solid"/>
                      <a:round/>
                      <a:headEnd type="none" w="med" len="med"/>
                      <a:tailEnd type="none" w="med" len="med"/>
                    </a:lnR>
                    <a:lnT cap="flat">
                      <a:noFill/>
                    </a:lnT>
                    <a:lnB cap="flat">
                      <a:noFill/>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000" b="0" i="0" u="none" strike="noStrike" cap="none" normalizeH="0" baseline="0" dirty="0" smtClean="0">
                          <a:ln>
                            <a:noFill/>
                          </a:ln>
                          <a:solidFill>
                            <a:srgbClr val="080808"/>
                          </a:solidFill>
                          <a:effectLst/>
                          <a:latin typeface="Tahoma" pitchFamily="34" charset="0"/>
                        </a:rPr>
                        <a:t>Πολύ κακή</a:t>
                      </a:r>
                      <a:endParaRPr kumimoji="0" lang="en-US" sz="1000" b="0" i="0" u="none" strike="noStrike" cap="none" normalizeH="0" baseline="0" dirty="0" smtClean="0">
                        <a:ln>
                          <a:noFill/>
                        </a:ln>
                        <a:solidFill>
                          <a:srgbClr val="080808"/>
                        </a:solidFill>
                        <a:effectLst/>
                        <a:latin typeface="Tahoma" pitchFamily="34" charset="0"/>
                      </a:endParaRPr>
                    </a:p>
                  </a:txBody>
                  <a:tcPr anchor="ctr" horzOverflow="overflow">
                    <a:lnL w="12700" cap="flat" cmpd="sng" algn="ctr">
                      <a:solidFill>
                        <a:srgbClr val="080808"/>
                      </a:solidFill>
                      <a:prstDash val="solid"/>
                      <a:round/>
                      <a:headEnd type="none" w="med" len="med"/>
                      <a:tailEnd type="none" w="med" len="med"/>
                    </a:lnL>
                    <a:lnR cap="flat">
                      <a:noFill/>
                    </a:lnR>
                    <a:lnT cap="flat">
                      <a:noFill/>
                    </a:lnT>
                    <a:lnB cap="flat">
                      <a:noFill/>
                    </a:lnB>
                    <a:lnTlToBr>
                      <a:noFill/>
                    </a:lnTlToBr>
                    <a:lnBlToTr>
                      <a:noFill/>
                    </a:lnBlToTr>
                    <a:solidFill>
                      <a:srgbClr val="FF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cap="none" dirty="0" smtClean="0"/>
              <a:t>Διαδικασία </a:t>
            </a:r>
            <a:endParaRPr lang="el-GR" cap="none" dirty="0"/>
          </a:p>
        </p:txBody>
      </p:sp>
      <p:grpSp>
        <p:nvGrpSpPr>
          <p:cNvPr id="26" name="Group 25"/>
          <p:cNvGrpSpPr/>
          <p:nvPr/>
        </p:nvGrpSpPr>
        <p:grpSpPr>
          <a:xfrm>
            <a:off x="215516" y="1592796"/>
            <a:ext cx="3513782" cy="1090947"/>
            <a:chOff x="338139" y="1077913"/>
            <a:chExt cx="3513782" cy="1090947"/>
          </a:xfrm>
        </p:grpSpPr>
        <p:grpSp>
          <p:nvGrpSpPr>
            <p:cNvPr id="7" name="Gruppe 33"/>
            <p:cNvGrpSpPr>
              <a:grpSpLocks/>
            </p:cNvGrpSpPr>
            <p:nvPr/>
          </p:nvGrpSpPr>
          <p:grpSpPr bwMode="auto">
            <a:xfrm>
              <a:off x="338139" y="1077913"/>
              <a:ext cx="3513782" cy="1090947"/>
              <a:chOff x="2220686" y="2809504"/>
              <a:chExt cx="2177143" cy="1110894"/>
            </a:xfrm>
          </p:grpSpPr>
          <p:sp>
            <p:nvSpPr>
              <p:cNvPr id="8" name="Rektangel 51"/>
              <p:cNvSpPr/>
              <p:nvPr/>
            </p:nvSpPr>
            <p:spPr>
              <a:xfrm>
                <a:off x="2222156" y="2809504"/>
                <a:ext cx="2175673" cy="141027"/>
              </a:xfrm>
              <a:prstGeom prst="rect">
                <a:avLst/>
              </a:prstGeom>
              <a:gradFill flip="none" rotWithShape="1">
                <a:gsLst>
                  <a:gs pos="44000">
                    <a:schemeClr val="tx1">
                      <a:lumMod val="60000"/>
                      <a:lumOff val="40000"/>
                    </a:schemeClr>
                  </a:gs>
                  <a:gs pos="100000">
                    <a:schemeClr val="tx1">
                      <a:lumMod val="40000"/>
                      <a:lumOff val="60000"/>
                    </a:schemeClr>
                  </a:gs>
                </a:gsLst>
                <a:lin ang="16200000" scaled="1"/>
                <a:tileRect/>
              </a:gradFill>
              <a:ln w="9525" cap="flat" cmpd="sng" algn="ctr">
                <a:solidFill>
                  <a:schemeClr val="tx1">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9" name="Rektangel 52"/>
              <p:cNvSpPr/>
              <p:nvPr/>
            </p:nvSpPr>
            <p:spPr>
              <a:xfrm>
                <a:off x="2220686" y="2928263"/>
                <a:ext cx="2177143" cy="992135"/>
              </a:xfrm>
              <a:prstGeom prst="rect">
                <a:avLst/>
              </a:prstGeom>
              <a:gradFill rotWithShape="1">
                <a:gsLst>
                  <a:gs pos="0">
                    <a:srgbClr val="E6E6E6">
                      <a:tint val="100000"/>
                      <a:shade val="100000"/>
                      <a:satMod val="130000"/>
                    </a:srgbClr>
                  </a:gs>
                  <a:gs pos="100000">
                    <a:srgbClr val="E6E6E6">
                      <a:tint val="50000"/>
                      <a:shade val="100000"/>
                      <a:satMod val="350000"/>
                    </a:srgbClr>
                  </a:gs>
                </a:gsLst>
                <a:lin ang="16200000" scaled="0"/>
              </a:gradFill>
              <a:ln w="9525" cap="flat" cmpd="sng" algn="ctr">
                <a:solidFill>
                  <a:sysClr val="window" lastClr="FFFFFF">
                    <a:lumMod val="85000"/>
                  </a:sys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sp>
          <p:nvSpPr>
            <p:cNvPr id="10" name="Rektangel 53"/>
            <p:cNvSpPr/>
            <p:nvPr/>
          </p:nvSpPr>
          <p:spPr bwMode="auto">
            <a:xfrm>
              <a:off x="503548" y="1333500"/>
              <a:ext cx="3177741" cy="640175"/>
            </a:xfrm>
            <a:prstGeom prst="rect">
              <a:avLst/>
            </a:prstGeom>
          </p:spPr>
          <p:txBody>
            <a:bodyPr wrap="square">
              <a:spAutoFit/>
            </a:bodyPr>
            <a:lstStyle/>
            <a:p>
              <a:pPr algn="ctr" defTabSz="801688" fontAlgn="auto">
                <a:spcBef>
                  <a:spcPct val="20000"/>
                </a:spcBef>
                <a:spcAft>
                  <a:spcPts val="0"/>
                </a:spcAft>
                <a:defRPr/>
              </a:pPr>
              <a:r>
                <a:rPr lang="el-GR" sz="1400" kern="0" noProof="1" smtClean="0">
                  <a:solidFill>
                    <a:srgbClr val="D7D8D9">
                      <a:lumMod val="10000"/>
                    </a:srgbClr>
                  </a:solidFill>
                  <a:latin typeface="Century Schoolbook"/>
                  <a:ea typeface="ＭＳ Ｐゴシック"/>
                  <a:cs typeface="Arial" charset="0"/>
                </a:rPr>
                <a:t>Η ενδιαφερόμενη ΜΚΟ στέλνει e-mail. </a:t>
              </a:r>
            </a:p>
            <a:p>
              <a:pPr algn="ctr" defTabSz="801688" fontAlgn="auto">
                <a:spcBef>
                  <a:spcPct val="20000"/>
                </a:spcBef>
                <a:spcAft>
                  <a:spcPts val="0"/>
                </a:spcAft>
                <a:defRPr/>
              </a:pPr>
              <a:r>
                <a:rPr lang="el-GR" b="1" kern="0" noProof="1" smtClean="0">
                  <a:solidFill>
                    <a:srgbClr val="D7D8D9">
                      <a:lumMod val="10000"/>
                    </a:srgbClr>
                  </a:solidFill>
                  <a:latin typeface="Century Schoolbook"/>
                  <a:ea typeface="ＭＳ Ｐゴシック"/>
                  <a:cs typeface="Arial" charset="0"/>
                </a:rPr>
                <a:t>apoplous.mko@gmail.com</a:t>
              </a:r>
              <a:endParaRPr lang="da-DK" b="1" kern="0" noProof="1">
                <a:solidFill>
                  <a:srgbClr val="D7D8D9">
                    <a:lumMod val="10000"/>
                  </a:srgbClr>
                </a:solidFill>
                <a:latin typeface="Century Schoolbook"/>
                <a:ea typeface="ＭＳ Ｐゴシック"/>
                <a:cs typeface="Arial" charset="0"/>
              </a:endParaRPr>
            </a:p>
          </p:txBody>
        </p:sp>
      </p:grpSp>
      <p:grpSp>
        <p:nvGrpSpPr>
          <p:cNvPr id="39" name="Group 38"/>
          <p:cNvGrpSpPr/>
          <p:nvPr/>
        </p:nvGrpSpPr>
        <p:grpSpPr>
          <a:xfrm>
            <a:off x="1583668" y="2816932"/>
            <a:ext cx="3608561" cy="1115119"/>
            <a:chOff x="1583668" y="2816932"/>
            <a:chExt cx="3608561" cy="1115119"/>
          </a:xfrm>
        </p:grpSpPr>
        <p:grpSp>
          <p:nvGrpSpPr>
            <p:cNvPr id="12" name="Gruppe 33"/>
            <p:cNvGrpSpPr>
              <a:grpSpLocks/>
            </p:cNvGrpSpPr>
            <p:nvPr/>
          </p:nvGrpSpPr>
          <p:grpSpPr bwMode="auto">
            <a:xfrm>
              <a:off x="1583668" y="2816932"/>
              <a:ext cx="3608561" cy="1115119"/>
              <a:chOff x="2220686" y="2809504"/>
              <a:chExt cx="2177143" cy="1110894"/>
            </a:xfrm>
          </p:grpSpPr>
          <p:sp>
            <p:nvSpPr>
              <p:cNvPr id="13" name="Rektangel 39"/>
              <p:cNvSpPr/>
              <p:nvPr/>
            </p:nvSpPr>
            <p:spPr>
              <a:xfrm>
                <a:off x="2222156" y="2809504"/>
                <a:ext cx="2175673" cy="141027"/>
              </a:xfrm>
              <a:prstGeom prst="rect">
                <a:avLst/>
              </a:prstGeom>
              <a:gradFill flip="none" rotWithShape="1">
                <a:gsLst>
                  <a:gs pos="44000">
                    <a:schemeClr val="tx1">
                      <a:lumMod val="75000"/>
                    </a:schemeClr>
                  </a:gs>
                  <a:gs pos="100000">
                    <a:schemeClr val="tx1">
                      <a:lumMod val="60000"/>
                      <a:lumOff val="40000"/>
                    </a:schemeClr>
                  </a:gs>
                </a:gsLst>
                <a:lin ang="16200000" scaled="1"/>
                <a:tileRect/>
              </a:gradFill>
              <a:ln w="9525" cap="flat" cmpd="sng" algn="ctr">
                <a:solidFill>
                  <a:schemeClr val="tx1">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4" name="Rektangel 43"/>
              <p:cNvSpPr/>
              <p:nvPr/>
            </p:nvSpPr>
            <p:spPr>
              <a:xfrm>
                <a:off x="2220686" y="2928263"/>
                <a:ext cx="2177143" cy="992135"/>
              </a:xfrm>
              <a:prstGeom prst="rect">
                <a:avLst/>
              </a:prstGeom>
              <a:gradFill rotWithShape="1">
                <a:gsLst>
                  <a:gs pos="0">
                    <a:schemeClr val="tx1">
                      <a:lumMod val="20000"/>
                      <a:lumOff val="80000"/>
                    </a:schemeClr>
                  </a:gs>
                  <a:gs pos="100000">
                    <a:schemeClr val="tx1">
                      <a:lumMod val="60000"/>
                      <a:lumOff val="40000"/>
                    </a:schemeClr>
                  </a:gs>
                </a:gsLst>
                <a:lin ang="16200000" scaled="0"/>
              </a:gradFill>
              <a:ln w="9525" cap="flat" cmpd="sng" algn="ctr">
                <a:solidFill>
                  <a:schemeClr val="tx1">
                    <a:lumMod val="60000"/>
                    <a:lumOff val="40000"/>
                  </a:scheme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sp>
          <p:nvSpPr>
            <p:cNvPr id="15" name="Rektangel 22"/>
            <p:cNvSpPr/>
            <p:nvPr/>
          </p:nvSpPr>
          <p:spPr bwMode="auto">
            <a:xfrm>
              <a:off x="1681461" y="3264234"/>
              <a:ext cx="3438760" cy="307777"/>
            </a:xfrm>
            <a:prstGeom prst="rect">
              <a:avLst/>
            </a:prstGeom>
          </p:spPr>
          <p:txBody>
            <a:bodyPr wrap="square">
              <a:spAutoFit/>
            </a:bodyPr>
            <a:lstStyle/>
            <a:p>
              <a:pPr algn="ctr" defTabSz="801688" fontAlgn="auto">
                <a:spcBef>
                  <a:spcPct val="20000"/>
                </a:spcBef>
                <a:spcAft>
                  <a:spcPts val="0"/>
                </a:spcAft>
                <a:defRPr/>
              </a:pPr>
              <a:r>
                <a:rPr lang="el-GR" sz="1400" kern="0" noProof="1" smtClean="0">
                  <a:solidFill>
                    <a:srgbClr val="D7D8D9">
                      <a:lumMod val="10000"/>
                    </a:srgbClr>
                  </a:solidFill>
                  <a:latin typeface="Century Schoolbook"/>
                  <a:ea typeface="ＭＳ Ｐゴシック"/>
                  <a:cs typeface="Arial" charset="0"/>
                </a:rPr>
                <a:t>Η </a:t>
              </a:r>
              <a:r>
                <a:rPr lang="el-GR" sz="1400" kern="0" noProof="1" smtClean="0">
                  <a:solidFill>
                    <a:srgbClr val="D7D8D9">
                      <a:lumMod val="10000"/>
                    </a:srgbClr>
                  </a:solidFill>
                  <a:latin typeface="Century Schoolbook"/>
                  <a:ea typeface="ＭＳ Ｐゴシック"/>
                  <a:cs typeface="Arial" charset="0"/>
                </a:rPr>
                <a:t>Επιτροπή </a:t>
              </a:r>
              <a:r>
                <a:rPr lang="el-GR" sz="1400" kern="0" noProof="1" smtClean="0">
                  <a:solidFill>
                    <a:srgbClr val="D7D8D9">
                      <a:lumMod val="10000"/>
                    </a:srgbClr>
                  </a:solidFill>
                  <a:latin typeface="Century Schoolbook"/>
                  <a:ea typeface="ＭＳ Ｐゴシック"/>
                  <a:cs typeface="Arial" charset="0"/>
                </a:rPr>
                <a:t>διαβιβάζει τον </a:t>
              </a:r>
              <a:r>
                <a:rPr lang="el-GR" sz="1400" b="1" kern="0" noProof="1" smtClean="0">
                  <a:solidFill>
                    <a:srgbClr val="D7D8D9">
                      <a:lumMod val="10000"/>
                    </a:srgbClr>
                  </a:solidFill>
                  <a:latin typeface="Century Schoolbook"/>
                  <a:ea typeface="ＭＳ Ｐゴシック"/>
                  <a:cs typeface="Arial" charset="0"/>
                </a:rPr>
                <a:t>ΑΠΟΠΛΟΥ</a:t>
              </a:r>
              <a:r>
                <a:rPr lang="el-GR" sz="1400" kern="0" noProof="1" smtClean="0">
                  <a:solidFill>
                    <a:schemeClr val="tx2"/>
                  </a:solidFill>
                  <a:latin typeface="Calibri" pitchFamily="34" charset="0"/>
                  <a:ea typeface="ＭＳ Ｐゴシック"/>
                  <a:cs typeface="Arial" charset="0"/>
                </a:rPr>
                <a:t>. </a:t>
              </a:r>
              <a:endParaRPr lang="da-DK" sz="1400" kern="0" noProof="1">
                <a:solidFill>
                  <a:schemeClr val="bg1"/>
                </a:solidFill>
                <a:latin typeface="Century Schoolbook"/>
                <a:ea typeface="ＭＳ Ｐゴシック"/>
                <a:cs typeface="Arial" charset="0"/>
              </a:endParaRPr>
            </a:p>
          </p:txBody>
        </p:sp>
      </p:grpSp>
      <p:grpSp>
        <p:nvGrpSpPr>
          <p:cNvPr id="28" name="Group 27"/>
          <p:cNvGrpSpPr/>
          <p:nvPr/>
        </p:nvGrpSpPr>
        <p:grpSpPr>
          <a:xfrm>
            <a:off x="3455876" y="4113076"/>
            <a:ext cx="3204678" cy="1009054"/>
            <a:chOff x="4211639" y="4148139"/>
            <a:chExt cx="3204678" cy="1009054"/>
          </a:xfrm>
        </p:grpSpPr>
        <p:grpSp>
          <p:nvGrpSpPr>
            <p:cNvPr id="17" name="Gruppe 33"/>
            <p:cNvGrpSpPr>
              <a:grpSpLocks/>
            </p:cNvGrpSpPr>
            <p:nvPr/>
          </p:nvGrpSpPr>
          <p:grpSpPr bwMode="auto">
            <a:xfrm>
              <a:off x="4211639" y="4148139"/>
              <a:ext cx="3204678" cy="1009054"/>
              <a:chOff x="2220686" y="2809504"/>
              <a:chExt cx="2177143" cy="1110894"/>
            </a:xfrm>
          </p:grpSpPr>
          <p:sp>
            <p:nvSpPr>
              <p:cNvPr id="18" name="Rektangel 29"/>
              <p:cNvSpPr/>
              <p:nvPr/>
            </p:nvSpPr>
            <p:spPr>
              <a:xfrm>
                <a:off x="2222156" y="2809504"/>
                <a:ext cx="2175673" cy="141027"/>
              </a:xfrm>
              <a:prstGeom prst="rect">
                <a:avLst/>
              </a:prstGeom>
              <a:gradFill flip="none" rotWithShape="1">
                <a:gsLst>
                  <a:gs pos="44000">
                    <a:schemeClr val="tx1">
                      <a:lumMod val="60000"/>
                      <a:lumOff val="40000"/>
                    </a:schemeClr>
                  </a:gs>
                  <a:gs pos="100000">
                    <a:schemeClr val="tx1">
                      <a:lumMod val="40000"/>
                      <a:lumOff val="60000"/>
                    </a:schemeClr>
                  </a:gs>
                </a:gsLst>
                <a:lin ang="16200000" scaled="1"/>
                <a:tileRect/>
              </a:gradFill>
              <a:ln w="9525" cap="flat" cmpd="sng" algn="ctr">
                <a:solidFill>
                  <a:schemeClr val="tx1">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9" name="Rektangel 30"/>
              <p:cNvSpPr/>
              <p:nvPr/>
            </p:nvSpPr>
            <p:spPr>
              <a:xfrm>
                <a:off x="2220686" y="2928263"/>
                <a:ext cx="2177143" cy="992135"/>
              </a:xfrm>
              <a:prstGeom prst="rect">
                <a:avLst/>
              </a:prstGeom>
              <a:gradFill rotWithShape="1">
                <a:gsLst>
                  <a:gs pos="0">
                    <a:srgbClr val="E6E6E6">
                      <a:tint val="100000"/>
                      <a:shade val="100000"/>
                      <a:satMod val="130000"/>
                    </a:srgbClr>
                  </a:gs>
                  <a:gs pos="100000">
                    <a:srgbClr val="E6E6E6">
                      <a:tint val="50000"/>
                      <a:shade val="100000"/>
                      <a:satMod val="350000"/>
                    </a:srgbClr>
                  </a:gs>
                </a:gsLst>
                <a:lin ang="16200000" scaled="0"/>
              </a:gradFill>
              <a:ln w="9525" cap="flat" cmpd="sng" algn="ctr">
                <a:solidFill>
                  <a:sysClr val="window" lastClr="FFFFFF">
                    <a:lumMod val="85000"/>
                  </a:sys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sp>
          <p:nvSpPr>
            <p:cNvPr id="21" name="Rektangel 53"/>
            <p:cNvSpPr/>
            <p:nvPr/>
          </p:nvSpPr>
          <p:spPr bwMode="auto">
            <a:xfrm>
              <a:off x="4283968" y="4473116"/>
              <a:ext cx="3024336" cy="523220"/>
            </a:xfrm>
            <a:prstGeom prst="rect">
              <a:avLst/>
            </a:prstGeom>
          </p:spPr>
          <p:txBody>
            <a:bodyPr wrap="square">
              <a:spAutoFit/>
            </a:bodyPr>
            <a:lstStyle/>
            <a:p>
              <a:pPr algn="ctr" defTabSz="801688" fontAlgn="auto">
                <a:spcBef>
                  <a:spcPct val="20000"/>
                </a:spcBef>
                <a:spcAft>
                  <a:spcPts val="0"/>
                </a:spcAft>
                <a:defRPr/>
              </a:pPr>
              <a:r>
                <a:rPr lang="el-GR" sz="1400" kern="0" noProof="1" smtClean="0">
                  <a:solidFill>
                    <a:srgbClr val="D7D8D9">
                      <a:lumMod val="10000"/>
                    </a:srgbClr>
                  </a:solidFill>
                  <a:latin typeface="Century Schoolbook"/>
                  <a:ea typeface="ＭＳ Ｐゴシック"/>
                  <a:cs typeface="Arial" charset="0"/>
                </a:rPr>
                <a:t>Η ενδιαφερόμενη ΜΚΟ στέλνει απόφαση δέσμευσης.</a:t>
              </a:r>
              <a:endParaRPr lang="da-DK" b="1" kern="0" noProof="1">
                <a:solidFill>
                  <a:srgbClr val="D7D8D9">
                    <a:lumMod val="10000"/>
                  </a:srgbClr>
                </a:solidFill>
                <a:latin typeface="Century Schoolbook"/>
                <a:ea typeface="ＭＳ Ｐゴシック"/>
                <a:cs typeface="Arial" charset="0"/>
              </a:endParaRPr>
            </a:p>
          </p:txBody>
        </p:sp>
      </p:grpSp>
      <p:grpSp>
        <p:nvGrpSpPr>
          <p:cNvPr id="40" name="Group 39"/>
          <p:cNvGrpSpPr/>
          <p:nvPr/>
        </p:nvGrpSpPr>
        <p:grpSpPr>
          <a:xfrm>
            <a:off x="4427984" y="5337212"/>
            <a:ext cx="3608561" cy="1115119"/>
            <a:chOff x="4427984" y="5337212"/>
            <a:chExt cx="3608561" cy="1115119"/>
          </a:xfrm>
        </p:grpSpPr>
        <p:grpSp>
          <p:nvGrpSpPr>
            <p:cNvPr id="22" name="Gruppe 33"/>
            <p:cNvGrpSpPr>
              <a:grpSpLocks/>
            </p:cNvGrpSpPr>
            <p:nvPr/>
          </p:nvGrpSpPr>
          <p:grpSpPr bwMode="auto">
            <a:xfrm>
              <a:off x="4427984" y="5337212"/>
              <a:ext cx="3608561" cy="1115119"/>
              <a:chOff x="2220686" y="2809504"/>
              <a:chExt cx="2177143" cy="1110894"/>
            </a:xfrm>
          </p:grpSpPr>
          <p:sp>
            <p:nvSpPr>
              <p:cNvPr id="23" name="Rektangel 39"/>
              <p:cNvSpPr/>
              <p:nvPr/>
            </p:nvSpPr>
            <p:spPr>
              <a:xfrm>
                <a:off x="2222156" y="2809504"/>
                <a:ext cx="2175673" cy="141027"/>
              </a:xfrm>
              <a:prstGeom prst="rect">
                <a:avLst/>
              </a:prstGeom>
              <a:gradFill rotWithShape="1">
                <a:gsLst>
                  <a:gs pos="44000">
                    <a:schemeClr val="tx1">
                      <a:lumMod val="75000"/>
                    </a:schemeClr>
                  </a:gs>
                  <a:gs pos="100000">
                    <a:schemeClr val="tx1">
                      <a:lumMod val="60000"/>
                      <a:lumOff val="40000"/>
                    </a:schemeClr>
                  </a:gs>
                </a:gsLst>
                <a:lin ang="16200000" scaled="0"/>
              </a:gradFill>
              <a:ln w="9525" cap="flat" cmpd="sng" algn="ctr">
                <a:solidFill>
                  <a:schemeClr val="tx1">
                    <a:lumMod val="60000"/>
                    <a:lumOff val="40000"/>
                  </a:scheme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24" name="Rektangel 43"/>
              <p:cNvSpPr/>
              <p:nvPr/>
            </p:nvSpPr>
            <p:spPr>
              <a:xfrm>
                <a:off x="2220686" y="2928263"/>
                <a:ext cx="2177143" cy="992135"/>
              </a:xfrm>
              <a:prstGeom prst="rect">
                <a:avLst/>
              </a:prstGeom>
              <a:gradFill rotWithShape="1">
                <a:gsLst>
                  <a:gs pos="0">
                    <a:schemeClr val="tx1">
                      <a:lumMod val="20000"/>
                      <a:lumOff val="80000"/>
                    </a:schemeClr>
                  </a:gs>
                  <a:gs pos="100000">
                    <a:schemeClr val="tx1">
                      <a:lumMod val="60000"/>
                      <a:lumOff val="40000"/>
                    </a:schemeClr>
                  </a:gs>
                </a:gsLst>
                <a:lin ang="16200000" scaled="0"/>
              </a:gradFill>
              <a:ln w="9525" cap="flat" cmpd="sng" algn="ctr">
                <a:solidFill>
                  <a:schemeClr val="tx1">
                    <a:lumMod val="60000"/>
                    <a:lumOff val="40000"/>
                  </a:scheme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sp>
          <p:nvSpPr>
            <p:cNvPr id="25" name="Rektangel 22"/>
            <p:cNvSpPr/>
            <p:nvPr/>
          </p:nvSpPr>
          <p:spPr bwMode="auto">
            <a:xfrm>
              <a:off x="4525777" y="5706002"/>
              <a:ext cx="3438760" cy="566309"/>
            </a:xfrm>
            <a:prstGeom prst="rect">
              <a:avLst/>
            </a:prstGeom>
          </p:spPr>
          <p:txBody>
            <a:bodyPr wrap="square">
              <a:spAutoFit/>
            </a:bodyPr>
            <a:lstStyle/>
            <a:p>
              <a:pPr algn="ctr" defTabSz="801688" fontAlgn="auto">
                <a:spcBef>
                  <a:spcPct val="20000"/>
                </a:spcBef>
                <a:spcAft>
                  <a:spcPts val="0"/>
                </a:spcAft>
                <a:defRPr/>
              </a:pPr>
              <a:r>
                <a:rPr lang="el-GR" sz="1400" kern="0" noProof="1" smtClean="0">
                  <a:solidFill>
                    <a:srgbClr val="D7D8D9">
                      <a:lumMod val="10000"/>
                    </a:srgbClr>
                  </a:solidFill>
                  <a:latin typeface="Century Schoolbook"/>
                  <a:ea typeface="ＭＳ Ｐゴシック"/>
                  <a:cs typeface="Arial" charset="0"/>
                </a:rPr>
                <a:t>Η </a:t>
              </a:r>
              <a:r>
                <a:rPr lang="el-GR" sz="1400" kern="0" noProof="1" smtClean="0">
                  <a:solidFill>
                    <a:srgbClr val="D7D8D9">
                      <a:lumMod val="10000"/>
                    </a:srgbClr>
                  </a:solidFill>
                  <a:latin typeface="Century Schoolbook"/>
                  <a:ea typeface="ＭＳ Ｐゴシック"/>
                  <a:cs typeface="Arial" charset="0"/>
                </a:rPr>
                <a:t>Επιτροπή </a:t>
              </a:r>
              <a:r>
                <a:rPr lang="el-GR" sz="1400" kern="0" noProof="1" smtClean="0">
                  <a:solidFill>
                    <a:srgbClr val="D7D8D9">
                      <a:lumMod val="10000"/>
                    </a:srgbClr>
                  </a:solidFill>
                  <a:latin typeface="Century Schoolbook"/>
                  <a:ea typeface="ＭＳ Ｐゴシック"/>
                  <a:cs typeface="Arial" charset="0"/>
                </a:rPr>
                <a:t>καταγράφει και </a:t>
              </a:r>
            </a:p>
            <a:p>
              <a:pPr algn="ctr" defTabSz="801688" fontAlgn="auto">
                <a:spcBef>
                  <a:spcPct val="20000"/>
                </a:spcBef>
                <a:spcAft>
                  <a:spcPts val="0"/>
                </a:spcAft>
                <a:defRPr/>
              </a:pPr>
              <a:r>
                <a:rPr lang="el-GR" sz="1400" kern="0" noProof="1" smtClean="0">
                  <a:solidFill>
                    <a:srgbClr val="D7D8D9">
                      <a:lumMod val="10000"/>
                    </a:srgbClr>
                  </a:solidFill>
                  <a:latin typeface="Century Schoolbook"/>
                  <a:ea typeface="ＭＳ Ｐゴシック"/>
                  <a:cs typeface="Arial" charset="0"/>
                </a:rPr>
                <a:t>διαβιβάζει τις </a:t>
              </a:r>
              <a:r>
                <a:rPr lang="el-GR" sz="1400" b="1" kern="0" noProof="1" smtClean="0">
                  <a:solidFill>
                    <a:srgbClr val="D7D8D9">
                      <a:lumMod val="10000"/>
                    </a:srgbClr>
                  </a:solidFill>
                  <a:latin typeface="Century Schoolbook"/>
                  <a:ea typeface="ＭＳ Ｐゴシック"/>
                  <a:cs typeface="Arial" charset="0"/>
                </a:rPr>
                <a:t>Οδηγίες</a:t>
              </a:r>
              <a:r>
                <a:rPr lang="el-GR" sz="1400" kern="0" noProof="1" smtClean="0">
                  <a:solidFill>
                    <a:schemeClr val="tx2"/>
                  </a:solidFill>
                  <a:latin typeface="Calibri" pitchFamily="34" charset="0"/>
                  <a:ea typeface="ＭＳ Ｐゴシック"/>
                  <a:cs typeface="Arial" charset="0"/>
                </a:rPr>
                <a:t>. </a:t>
              </a:r>
              <a:endParaRPr lang="da-DK" sz="1400" kern="0" noProof="1">
                <a:solidFill>
                  <a:schemeClr val="bg1"/>
                </a:solidFill>
                <a:latin typeface="Century Schoolbook"/>
                <a:ea typeface="ＭＳ Ｐゴシック"/>
                <a:cs typeface="Arial" charset="0"/>
              </a:endParaRPr>
            </a:p>
          </p:txBody>
        </p:sp>
      </p:grpSp>
      <p:sp>
        <p:nvSpPr>
          <p:cNvPr id="32" name="Nedadbuet pil 25"/>
          <p:cNvSpPr/>
          <p:nvPr/>
        </p:nvSpPr>
        <p:spPr>
          <a:xfrm>
            <a:off x="3023828" y="584684"/>
            <a:ext cx="1440160" cy="947998"/>
          </a:xfrm>
          <a:prstGeom prst="curvedDownArrow">
            <a:avLst>
              <a:gd name="adj1" fmla="val 31291"/>
              <a:gd name="adj2" fmla="val 80790"/>
              <a:gd name="adj3" fmla="val 52658"/>
            </a:avLst>
          </a:prstGeom>
          <a:gradFill flip="none" rotWithShape="1">
            <a:gsLst>
              <a:gs pos="11000">
                <a:schemeClr val="tx1">
                  <a:lumMod val="40000"/>
                  <a:lumOff val="60000"/>
                </a:schemeClr>
              </a:gs>
              <a:gs pos="44000">
                <a:schemeClr val="tx2">
                  <a:lumMod val="60000"/>
                  <a:lumOff val="40000"/>
                </a:schemeClr>
              </a:gs>
              <a:gs pos="44000">
                <a:schemeClr val="tx1">
                  <a:lumMod val="60000"/>
                  <a:lumOff val="40000"/>
                </a:schemeClr>
              </a:gs>
              <a:gs pos="100000">
                <a:schemeClr val="tx1">
                  <a:lumMod val="75000"/>
                </a:schemeClr>
              </a:gs>
            </a:gsLst>
            <a:lin ang="10800000" scaled="1"/>
            <a:tileRect/>
          </a:gradFill>
          <a:ln w="76200" cap="flat" cmpd="sng" algn="ctr">
            <a:noFill/>
            <a:prstDash val="solid"/>
          </a:ln>
          <a:effectLst/>
        </p:spPr>
        <p:txBody>
          <a:bodyPr anchor="ctr"/>
          <a:lstStyle/>
          <a:p>
            <a:pPr algn="ctr" fontAlgn="auto">
              <a:spcBef>
                <a:spcPts val="0"/>
              </a:spcBef>
              <a:spcAft>
                <a:spcPts val="0"/>
              </a:spcAft>
              <a:defRPr/>
            </a:pPr>
            <a:endParaRPr lang="da-DK" sz="4000" kern="0" dirty="0" err="1">
              <a:solidFill>
                <a:schemeClr val="bg1"/>
              </a:solidFill>
              <a:latin typeface="Calibri"/>
            </a:endParaRPr>
          </a:p>
        </p:txBody>
      </p:sp>
      <p:sp>
        <p:nvSpPr>
          <p:cNvPr id="36" name="Nedadbuet pil 25"/>
          <p:cNvSpPr/>
          <p:nvPr/>
        </p:nvSpPr>
        <p:spPr>
          <a:xfrm>
            <a:off x="4499992" y="1808820"/>
            <a:ext cx="1440160" cy="947998"/>
          </a:xfrm>
          <a:prstGeom prst="curvedDownArrow">
            <a:avLst>
              <a:gd name="adj1" fmla="val 31291"/>
              <a:gd name="adj2" fmla="val 80790"/>
              <a:gd name="adj3" fmla="val 52658"/>
            </a:avLst>
          </a:prstGeom>
          <a:gradFill flip="none" rotWithShape="1">
            <a:gsLst>
              <a:gs pos="11000">
                <a:schemeClr val="tx1">
                  <a:lumMod val="40000"/>
                  <a:lumOff val="60000"/>
                </a:schemeClr>
              </a:gs>
              <a:gs pos="44000">
                <a:schemeClr val="tx2">
                  <a:lumMod val="60000"/>
                  <a:lumOff val="40000"/>
                </a:schemeClr>
              </a:gs>
              <a:gs pos="44000">
                <a:schemeClr val="tx1">
                  <a:lumMod val="60000"/>
                  <a:lumOff val="40000"/>
                </a:schemeClr>
              </a:gs>
              <a:gs pos="100000">
                <a:schemeClr val="tx1">
                  <a:lumMod val="75000"/>
                </a:schemeClr>
              </a:gs>
            </a:gsLst>
            <a:lin ang="10800000" scaled="1"/>
            <a:tileRect/>
          </a:gradFill>
          <a:ln w="76200" cap="flat" cmpd="sng" algn="ctr">
            <a:noFill/>
            <a:prstDash val="solid"/>
          </a:ln>
          <a:effectLst/>
        </p:spPr>
        <p:txBody>
          <a:bodyPr anchor="ctr"/>
          <a:lstStyle/>
          <a:p>
            <a:pPr algn="ctr" fontAlgn="auto">
              <a:spcBef>
                <a:spcPts val="0"/>
              </a:spcBef>
              <a:spcAft>
                <a:spcPts val="0"/>
              </a:spcAft>
              <a:defRPr/>
            </a:pPr>
            <a:endParaRPr lang="da-DK" sz="4000" kern="0" dirty="0" err="1">
              <a:solidFill>
                <a:schemeClr val="bg1"/>
              </a:solidFill>
              <a:latin typeface="Calibri"/>
            </a:endParaRPr>
          </a:p>
        </p:txBody>
      </p:sp>
      <p:sp>
        <p:nvSpPr>
          <p:cNvPr id="37" name="Nedadbuet pil 25"/>
          <p:cNvSpPr/>
          <p:nvPr/>
        </p:nvSpPr>
        <p:spPr>
          <a:xfrm>
            <a:off x="5940152" y="3104964"/>
            <a:ext cx="1440160" cy="947998"/>
          </a:xfrm>
          <a:prstGeom prst="curvedDownArrow">
            <a:avLst>
              <a:gd name="adj1" fmla="val 31291"/>
              <a:gd name="adj2" fmla="val 80790"/>
              <a:gd name="adj3" fmla="val 52658"/>
            </a:avLst>
          </a:prstGeom>
          <a:gradFill flip="none" rotWithShape="1">
            <a:gsLst>
              <a:gs pos="11000">
                <a:schemeClr val="tx1">
                  <a:lumMod val="40000"/>
                  <a:lumOff val="60000"/>
                </a:schemeClr>
              </a:gs>
              <a:gs pos="44000">
                <a:schemeClr val="tx2">
                  <a:lumMod val="60000"/>
                  <a:lumOff val="40000"/>
                </a:schemeClr>
              </a:gs>
              <a:gs pos="44000">
                <a:schemeClr val="tx1">
                  <a:lumMod val="60000"/>
                  <a:lumOff val="40000"/>
                </a:schemeClr>
              </a:gs>
              <a:gs pos="100000">
                <a:schemeClr val="tx1">
                  <a:lumMod val="75000"/>
                </a:schemeClr>
              </a:gs>
            </a:gsLst>
            <a:lin ang="10800000" scaled="1"/>
            <a:tileRect/>
          </a:gradFill>
          <a:ln w="76200" cap="flat" cmpd="sng" algn="ctr">
            <a:noFill/>
            <a:prstDash val="solid"/>
          </a:ln>
          <a:effectLst/>
        </p:spPr>
        <p:txBody>
          <a:bodyPr anchor="ctr"/>
          <a:lstStyle/>
          <a:p>
            <a:pPr algn="ctr" fontAlgn="auto">
              <a:spcBef>
                <a:spcPts val="0"/>
              </a:spcBef>
              <a:spcAft>
                <a:spcPts val="0"/>
              </a:spcAft>
              <a:defRPr/>
            </a:pPr>
            <a:endParaRPr lang="da-DK" sz="4000" kern="0" dirty="0" err="1">
              <a:solidFill>
                <a:schemeClr val="bg1"/>
              </a:solidFill>
              <a:latin typeface="Calibri"/>
            </a:endParaRPr>
          </a:p>
        </p:txBody>
      </p:sp>
      <p:sp>
        <p:nvSpPr>
          <p:cNvPr id="38" name="Nedadbuet pil 25"/>
          <p:cNvSpPr/>
          <p:nvPr/>
        </p:nvSpPr>
        <p:spPr>
          <a:xfrm>
            <a:off x="7344308" y="4329100"/>
            <a:ext cx="1440160" cy="947998"/>
          </a:xfrm>
          <a:prstGeom prst="curvedDownArrow">
            <a:avLst>
              <a:gd name="adj1" fmla="val 31291"/>
              <a:gd name="adj2" fmla="val 80790"/>
              <a:gd name="adj3" fmla="val 52658"/>
            </a:avLst>
          </a:prstGeom>
          <a:gradFill flip="none" rotWithShape="1">
            <a:gsLst>
              <a:gs pos="11000">
                <a:schemeClr val="tx1">
                  <a:lumMod val="40000"/>
                  <a:lumOff val="60000"/>
                </a:schemeClr>
              </a:gs>
              <a:gs pos="44000">
                <a:schemeClr val="tx2">
                  <a:lumMod val="60000"/>
                  <a:lumOff val="40000"/>
                </a:schemeClr>
              </a:gs>
              <a:gs pos="44000">
                <a:schemeClr val="tx1">
                  <a:lumMod val="60000"/>
                  <a:lumOff val="40000"/>
                </a:schemeClr>
              </a:gs>
              <a:gs pos="100000">
                <a:schemeClr val="tx1">
                  <a:lumMod val="75000"/>
                </a:schemeClr>
              </a:gs>
            </a:gsLst>
            <a:lin ang="10800000" scaled="1"/>
            <a:tileRect/>
          </a:gradFill>
          <a:ln w="76200" cap="flat" cmpd="sng" algn="ctr">
            <a:noFill/>
            <a:prstDash val="solid"/>
          </a:ln>
          <a:effectLst/>
        </p:spPr>
        <p:txBody>
          <a:bodyPr anchor="ctr"/>
          <a:lstStyle/>
          <a:p>
            <a:pPr algn="ctr" fontAlgn="auto">
              <a:spcBef>
                <a:spcPts val="0"/>
              </a:spcBef>
              <a:spcAft>
                <a:spcPts val="0"/>
              </a:spcAft>
              <a:defRPr/>
            </a:pPr>
            <a:endParaRPr lang="da-DK" sz="4000" kern="0" dirty="0" err="1">
              <a:solidFill>
                <a:schemeClr val="bg1"/>
              </a:solidFill>
              <a:latin typeface="Calibri"/>
            </a:endParaRPr>
          </a:p>
        </p:txBody>
      </p:sp>
      <p:grpSp>
        <p:nvGrpSpPr>
          <p:cNvPr id="43" name="Group 42"/>
          <p:cNvGrpSpPr/>
          <p:nvPr/>
        </p:nvGrpSpPr>
        <p:grpSpPr>
          <a:xfrm>
            <a:off x="108520" y="4257092"/>
            <a:ext cx="3203340" cy="1836204"/>
            <a:chOff x="72516" y="4221088"/>
            <a:chExt cx="3203340" cy="1836204"/>
          </a:xfrm>
        </p:grpSpPr>
        <p:sp>
          <p:nvSpPr>
            <p:cNvPr id="41" name="Cloud Callout 40"/>
            <p:cNvSpPr/>
            <p:nvPr/>
          </p:nvSpPr>
          <p:spPr>
            <a:xfrm flipH="1" flipV="1">
              <a:off x="72516" y="4221088"/>
              <a:ext cx="3203340" cy="1836204"/>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2" name="TextBox 41"/>
            <p:cNvSpPr txBox="1"/>
            <p:nvPr/>
          </p:nvSpPr>
          <p:spPr>
            <a:xfrm>
              <a:off x="467544" y="4617132"/>
              <a:ext cx="2736304" cy="1077218"/>
            </a:xfrm>
            <a:prstGeom prst="rect">
              <a:avLst/>
            </a:prstGeom>
            <a:noFill/>
          </p:spPr>
          <p:txBody>
            <a:bodyPr wrap="square" rtlCol="0">
              <a:spAutoFit/>
            </a:bodyPr>
            <a:lstStyle/>
            <a:p>
              <a:pPr algn="ctr"/>
              <a:r>
                <a:rPr lang="el-GR" sz="1600" dirty="0" smtClean="0">
                  <a:solidFill>
                    <a:schemeClr val="tx2"/>
                  </a:solidFill>
                  <a:latin typeface="+mn-lt"/>
                </a:rPr>
                <a:t>Τριαντάφυλλος Κατσαρέλης </a:t>
              </a:r>
            </a:p>
            <a:p>
              <a:pPr algn="ctr"/>
              <a:r>
                <a:rPr lang="el-GR" sz="1600" dirty="0" smtClean="0">
                  <a:solidFill>
                    <a:schemeClr val="tx2"/>
                  </a:solidFill>
                  <a:latin typeface="+mn-lt"/>
                </a:rPr>
                <a:t>Νίκος </a:t>
              </a:r>
              <a:r>
                <a:rPr lang="el-GR" sz="1600" dirty="0" err="1" smtClean="0">
                  <a:solidFill>
                    <a:schemeClr val="tx2"/>
                  </a:solidFill>
                  <a:latin typeface="+mn-lt"/>
                </a:rPr>
                <a:t>Δεπούντης</a:t>
              </a:r>
              <a:r>
                <a:rPr lang="el-GR" sz="1600" dirty="0" smtClean="0">
                  <a:solidFill>
                    <a:schemeClr val="tx2"/>
                  </a:solidFill>
                  <a:latin typeface="+mn-lt"/>
                </a:rPr>
                <a:t> </a:t>
              </a:r>
            </a:p>
            <a:p>
              <a:pPr algn="ctr"/>
              <a:r>
                <a:rPr lang="el-GR" sz="1600" dirty="0" smtClean="0">
                  <a:solidFill>
                    <a:schemeClr val="tx2"/>
                  </a:solidFill>
                  <a:latin typeface="+mn-lt"/>
                </a:rPr>
                <a:t>Γιώργος Λιγνός</a:t>
              </a:r>
            </a:p>
            <a:p>
              <a:pPr algn="ctr"/>
              <a:r>
                <a:rPr lang="el-GR" sz="1600" dirty="0" smtClean="0">
                  <a:solidFill>
                    <a:schemeClr val="tx2"/>
                  </a:solidFill>
                  <a:latin typeface="+mn-lt"/>
                </a:rPr>
                <a:t>Ηλιάνα Αδαμοπούλου </a:t>
              </a:r>
              <a:endParaRPr lang="el-GR" sz="1600" dirty="0">
                <a:solidFill>
                  <a:schemeClr val="tx2"/>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26"/>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500"/>
                                  </p:stCondLst>
                                  <p:childTnLst>
                                    <p:set>
                                      <p:cBhvr>
                                        <p:cTn id="13" dur="1" fill="hold">
                                          <p:stCondLst>
                                            <p:cond delay="0"/>
                                          </p:stCondLst>
                                        </p:cTn>
                                        <p:tgtEl>
                                          <p:spTgt spid="32"/>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50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4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8"/>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40"/>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bwMode="auto">
          <a:xfrm>
            <a:off x="1146175" y="377825"/>
            <a:ext cx="6450013" cy="1395413"/>
          </a:xfrm>
        </p:spPr>
        <p:txBody>
          <a:bodyPr wrap="square" lIns="91440" tIns="45720" rIns="91440" bIns="45720" numCol="1" anchorCtr="0" compatLnSpc="1">
            <a:prstTxWarp prst="textNoShape">
              <a:avLst/>
            </a:prstTxWarp>
            <a:normAutofit fontScale="90000"/>
          </a:bodyPr>
          <a:lstStyle/>
          <a:p>
            <a:pPr algn="ctr" eaLnBrk="1" hangingPunct="1">
              <a:defRPr/>
            </a:pPr>
            <a:r>
              <a:rPr lang="el-GR" sz="3600" cap="none" dirty="0" smtClean="0"/>
              <a:t>Σας προσκαλούμε να… </a:t>
            </a:r>
            <a:r>
              <a:rPr lang="el-GR" sz="3600" i="1" cap="none" dirty="0" smtClean="0"/>
              <a:t>αποπλεύσετε</a:t>
            </a:r>
            <a:r>
              <a:rPr lang="el-GR" sz="3600" cap="none" dirty="0" smtClean="0"/>
              <a:t> μαζί μας </a:t>
            </a:r>
            <a:br>
              <a:rPr lang="el-GR" sz="3600" cap="none" dirty="0" smtClean="0"/>
            </a:br>
            <a:r>
              <a:rPr lang="el-GR" sz="3600" cap="none" dirty="0" smtClean="0"/>
              <a:t>στο ταξίδι προς την Αριστεία! </a:t>
            </a:r>
            <a:endParaRPr lang="en-US" sz="3600" cap="none" dirty="0" smtClean="0"/>
          </a:p>
        </p:txBody>
      </p:sp>
      <p:pic>
        <p:nvPicPr>
          <p:cNvPr id="22531" name="MA1.1107201308" descr="cid:001301c50be1$377a8290$c3a19144@userhc1fw499cx"/>
          <p:cNvPicPr>
            <a:picLocks noChangeAspect="1" noChangeArrowheads="1"/>
          </p:cNvPicPr>
          <p:nvPr/>
        </p:nvPicPr>
        <p:blipFill>
          <a:blip r:embed="rId2" r:link="rId3" cstate="print"/>
          <a:srcRect/>
          <a:stretch>
            <a:fillRect/>
          </a:stretch>
        </p:blipFill>
        <p:spPr bwMode="auto">
          <a:xfrm>
            <a:off x="107950" y="2274888"/>
            <a:ext cx="8642350" cy="2667000"/>
          </a:xfrm>
          <a:prstGeom prst="rect">
            <a:avLst/>
          </a:prstGeom>
          <a:noFill/>
          <a:ln w="9525">
            <a:noFill/>
            <a:miter lim="800000"/>
            <a:headEnd/>
            <a:tailEnd/>
          </a:ln>
        </p:spPr>
      </p:pic>
      <p:sp>
        <p:nvSpPr>
          <p:cNvPr id="4" name="3 - TextBox"/>
          <p:cNvSpPr txBox="1"/>
          <p:nvPr/>
        </p:nvSpPr>
        <p:spPr>
          <a:xfrm>
            <a:off x="215516" y="6309320"/>
            <a:ext cx="6804756" cy="369332"/>
          </a:xfrm>
          <a:prstGeom prst="rect">
            <a:avLst/>
          </a:prstGeom>
          <a:noFill/>
        </p:spPr>
        <p:txBody>
          <a:bodyPr wrap="square" rtlCol="0">
            <a:spAutoFit/>
          </a:bodyPr>
          <a:lstStyle/>
          <a:p>
            <a:r>
              <a:rPr lang="el-GR" dirty="0" smtClean="0">
                <a:solidFill>
                  <a:schemeClr val="tx2"/>
                </a:solidFill>
                <a:latin typeface="+mn-lt"/>
              </a:rPr>
              <a:t>Επικοινωνία – Πληροφορίες: </a:t>
            </a:r>
            <a:r>
              <a:rPr lang="en-US" b="1" dirty="0" smtClean="0">
                <a:solidFill>
                  <a:schemeClr val="tx2"/>
                </a:solidFill>
                <a:latin typeface="+mn-lt"/>
              </a:rPr>
              <a:t>apoplous.mko@gmail.com</a:t>
            </a:r>
            <a:r>
              <a:rPr lang="el-GR" dirty="0" smtClean="0">
                <a:solidFill>
                  <a:schemeClr val="tx2"/>
                </a:solidFill>
                <a:latin typeface="+mn-lt"/>
              </a:rPr>
              <a:t> </a:t>
            </a:r>
            <a:endParaRPr lang="el-GR" dirty="0">
              <a:solidFill>
                <a:schemeClr val="tx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500"/>
                                        <p:tgtEl>
                                          <p:spTgt spid="450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fade">
                                      <p:cBhvr>
                                        <p:cTn id="11" dur="500"/>
                                        <p:tgtEl>
                                          <p:spTgt spid="22531"/>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l-GR" cap="none" dirty="0" smtClean="0"/>
              <a:t>Η αναγκαιότητα…</a:t>
            </a:r>
            <a:endParaRPr lang="en-US" cap="none" dirty="0" smtClean="0"/>
          </a:p>
        </p:txBody>
      </p:sp>
      <p:sp>
        <p:nvSpPr>
          <p:cNvPr id="10243" name="Rectangle 3"/>
          <p:cNvSpPr>
            <a:spLocks noGrp="1"/>
          </p:cNvSpPr>
          <p:nvPr>
            <p:ph type="body" idx="4294967295"/>
          </p:nvPr>
        </p:nvSpPr>
        <p:spPr/>
        <p:txBody>
          <a:bodyPr/>
          <a:lstStyle/>
          <a:p>
            <a:pPr algn="just" eaLnBrk="1" hangingPunct="1">
              <a:lnSpc>
                <a:spcPct val="90000"/>
              </a:lnSpc>
            </a:pPr>
            <a:r>
              <a:rPr lang="el-GR" sz="1800" dirty="0" smtClean="0"/>
              <a:t>Σημαντικό τμήμα της ελληνικής κοινωνίας εμπιστεύεται περισσότερο οργανισμούς, που δεν έχουν το οικονομικό όφελος σαν πρώτο τους στόχο. Σύμφωνα με όλες τις έρευνες της κοινής γνώμης η αξιοπιστία των ΜΚΟ βρίσκεται σε υψηλά επίπεδα, ιδιαίτερα στα δυναμικά (ηλικία, παιδεία, εθελοντική διάθεση) στρώματα των πολιτών. </a:t>
            </a:r>
          </a:p>
          <a:p>
            <a:pPr algn="just" eaLnBrk="1" hangingPunct="1">
              <a:lnSpc>
                <a:spcPct val="90000"/>
              </a:lnSpc>
            </a:pPr>
            <a:r>
              <a:rPr lang="el-GR" sz="1800" dirty="0" smtClean="0"/>
              <a:t>Από την άλλη μεριά ζούμε σε μια εποχή, όπου όλα είναι προσωρινά και όλα είναι δυνατό να ανατραπούν. Η αξιοπιστία, η εμπιστοσύνη που μας δείχνει η κοινωνία είναι το συγκριτικό μας πλεονέκτημα. </a:t>
            </a:r>
          </a:p>
          <a:p>
            <a:pPr algn="just" eaLnBrk="1" hangingPunct="1">
              <a:lnSpc>
                <a:spcPct val="90000"/>
              </a:lnSpc>
            </a:pPr>
            <a:r>
              <a:rPr lang="el-GR" sz="1800" dirty="0" smtClean="0"/>
              <a:t>Όμως δεν είναι τίποτα περισσότερο από μία </a:t>
            </a:r>
            <a:r>
              <a:rPr lang="el-GR" sz="1800" b="1" dirty="0" smtClean="0"/>
              <a:t>προσωρινή </a:t>
            </a:r>
            <a:r>
              <a:rPr lang="el-GR" sz="1800" b="1" i="1" dirty="0" smtClean="0"/>
              <a:t>άδεια λειτουργίας</a:t>
            </a:r>
            <a:r>
              <a:rPr lang="el-GR" sz="1800" dirty="0" smtClean="0"/>
              <a:t>. Αναπόσπαστο στοιχείο της αποστολής και της στρατηγικής μας   αποτελεί η φροντίδα να την </a:t>
            </a:r>
            <a:r>
              <a:rPr lang="el-GR" sz="1800" b="1" dirty="0" smtClean="0"/>
              <a:t>ανανεώνουμε</a:t>
            </a:r>
            <a:r>
              <a:rPr lang="el-GR" sz="1800" dirty="0" smtClean="0"/>
              <a:t>. </a:t>
            </a:r>
          </a:p>
          <a:p>
            <a:pPr algn="just" eaLnBrk="1" hangingPunct="1">
              <a:lnSpc>
                <a:spcPct val="90000"/>
              </a:lnSpc>
            </a:pPr>
            <a:r>
              <a:rPr lang="el-GR" sz="1800" dirty="0" smtClean="0"/>
              <a:t>Οφείλουμε συνεχώς να αποδεικνύουμε, ότι τα </a:t>
            </a:r>
            <a:r>
              <a:rPr lang="el-GR" sz="1800" i="1" dirty="0" smtClean="0"/>
              <a:t>ίχνη</a:t>
            </a:r>
            <a:r>
              <a:rPr lang="el-GR" sz="1800" dirty="0" smtClean="0"/>
              <a:t> που αφήνουμε στο </a:t>
            </a:r>
            <a:r>
              <a:rPr lang="el-GR" sz="1800" i="1" dirty="0" smtClean="0"/>
              <a:t>πέρασμά</a:t>
            </a:r>
            <a:r>
              <a:rPr lang="el-GR" sz="1800" dirty="0" smtClean="0"/>
              <a:t> μας είναι συνολικά ωφέλιμα για το ανθρώπινο και φυσικό περιβάλλον και ότι στη λειτουργία και τις δράσεις μας ακολουθούμε ένα πλέγμα – ισχυρό και διάφανο – από κοινά αποδεκτές αρχές.</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500"/>
                                        <p:tgtEl>
                                          <p:spTgt spid="1024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fade">
                                      <p:cBhvr>
                                        <p:cTn id="15" dur="500"/>
                                        <p:tgtEl>
                                          <p:spTgt spid="1024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Effect transition="in" filter="fade">
                                      <p:cBhvr>
                                        <p:cTn id="19" dur="500"/>
                                        <p:tgtEl>
                                          <p:spTgt spid="1024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Effect transition="in" filter="fade">
                                      <p:cBhvr>
                                        <p:cTn id="23"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l-GR" cap="none" dirty="0" smtClean="0"/>
              <a:t>…και το εργαλείο</a:t>
            </a:r>
            <a:endParaRPr lang="en-US" cap="none" dirty="0" smtClean="0"/>
          </a:p>
        </p:txBody>
      </p:sp>
      <p:sp>
        <p:nvSpPr>
          <p:cNvPr id="11267" name="Rectangle 3"/>
          <p:cNvSpPr>
            <a:spLocks noGrp="1"/>
          </p:cNvSpPr>
          <p:nvPr>
            <p:ph type="body" idx="4294967295"/>
          </p:nvPr>
        </p:nvSpPr>
        <p:spPr/>
        <p:txBody>
          <a:bodyPr/>
          <a:lstStyle/>
          <a:p>
            <a:pPr algn="just" eaLnBrk="1" hangingPunct="1"/>
            <a:r>
              <a:rPr lang="el-GR" sz="2000" dirty="0" smtClean="0"/>
              <a:t>Η συμμετοχή στον ΑΠΟΠΛΟΥ είναι </a:t>
            </a:r>
            <a:r>
              <a:rPr lang="el-GR" sz="2000" b="1" dirty="0" smtClean="0"/>
              <a:t>εθελοντική</a:t>
            </a:r>
            <a:r>
              <a:rPr lang="el-GR" sz="2000" dirty="0" smtClean="0"/>
              <a:t>. </a:t>
            </a:r>
          </a:p>
          <a:p>
            <a:pPr algn="just" eaLnBrk="1" hangingPunct="1"/>
            <a:r>
              <a:rPr lang="el-GR" sz="2000" dirty="0" smtClean="0"/>
              <a:t>Είναι </a:t>
            </a:r>
            <a:r>
              <a:rPr lang="el-GR" sz="2000" b="1" dirty="0" smtClean="0"/>
              <a:t>ανοικτή</a:t>
            </a:r>
            <a:r>
              <a:rPr lang="el-GR" sz="2000" dirty="0" smtClean="0"/>
              <a:t> σε όλες τις ΜΚΟ της χώρας, που θα τον προσυπογράψουν με αποφάσεις των διοικητικών τους οργάνων. </a:t>
            </a:r>
          </a:p>
          <a:p>
            <a:pPr algn="just" eaLnBrk="1" hangingPunct="1"/>
            <a:r>
              <a:rPr lang="el-GR" sz="2000" dirty="0" smtClean="0"/>
              <a:t>Η εφαρμογή του στην πράξη, σύμφωνα με την </a:t>
            </a:r>
            <a:r>
              <a:rPr lang="el-GR" sz="2000" b="1" dirty="0" err="1" smtClean="0"/>
              <a:t>αυτορύθμιση</a:t>
            </a:r>
            <a:r>
              <a:rPr lang="el-GR" sz="2000" dirty="0" smtClean="0"/>
              <a:t>,  αποτελεί αποκλειστική αρμοδιότητα της κάθε οργάνωσης.</a:t>
            </a:r>
          </a:p>
          <a:p>
            <a:pPr algn="just" eaLnBrk="1" hangingPunct="1"/>
            <a:r>
              <a:rPr lang="el-GR" sz="2000" dirty="0" smtClean="0"/>
              <a:t>Όπως κάθε πορεία χρειάζεται συνεχή παρακολούθηση και διόρθωση, έτσι και οι αρχές του ΑΠΟΠΛΟΥ δεν είναι ένα στατικό σύνολο. Θα </a:t>
            </a:r>
            <a:r>
              <a:rPr lang="el-GR" sz="2000" b="1" dirty="0" smtClean="0"/>
              <a:t>βελτιώνονται</a:t>
            </a:r>
            <a:r>
              <a:rPr lang="el-GR" sz="2000" dirty="0" smtClean="0"/>
              <a:t>, θα </a:t>
            </a:r>
            <a:r>
              <a:rPr lang="el-GR" sz="2000" b="1" dirty="0" smtClean="0"/>
              <a:t>αναβαθμίζονται</a:t>
            </a:r>
            <a:r>
              <a:rPr lang="el-GR" sz="2000" dirty="0" smtClean="0"/>
              <a:t>, θα </a:t>
            </a:r>
            <a:r>
              <a:rPr lang="el-GR" sz="2000" b="1" dirty="0" smtClean="0"/>
              <a:t>εμπλουτίζονται</a:t>
            </a:r>
            <a:r>
              <a:rPr lang="el-GR" sz="2000" dirty="0" smtClean="0"/>
              <a:t> με νέες καλές πρακτικές, που προωθούν την ποιότητα στη λειτουργία, οργάνωση και δράση μας.</a:t>
            </a:r>
          </a:p>
          <a:p>
            <a:pPr algn="just" eaLnBrk="1" hangingPunct="1"/>
            <a:r>
              <a:rPr lang="el-GR" sz="2000" dirty="0" smtClean="0"/>
              <a:t>Συμμετέχοντας στο </a:t>
            </a:r>
            <a:r>
              <a:rPr lang="el-GR" sz="2000" b="1" i="1" dirty="0" smtClean="0"/>
              <a:t>ταξίδι</a:t>
            </a:r>
            <a:r>
              <a:rPr lang="el-GR" sz="2000" dirty="0" smtClean="0"/>
              <a:t> δεσμευόμαστε να εφαρμόσουμε σταδιακά τις αρχές στο σύνολο των πολιτικών, των προγραμμάτων και των δράσεών μας.</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fade">
                                      <p:cBhvr>
                                        <p:cTn id="11" dur="500"/>
                                        <p:tgtEl>
                                          <p:spTgt spid="1126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fade">
                                      <p:cBhvr>
                                        <p:cTn id="15" dur="500"/>
                                        <p:tgtEl>
                                          <p:spTgt spid="11267">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Effect transition="in" filter="fade">
                                      <p:cBhvr>
                                        <p:cTn id="19" dur="500"/>
                                        <p:tgtEl>
                                          <p:spTgt spid="11267">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animEffect transition="in" filter="fade">
                                      <p:cBhvr>
                                        <p:cTn id="23" dur="500"/>
                                        <p:tgtEl>
                                          <p:spTgt spid="11267">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l-GR" cap="none" dirty="0" smtClean="0"/>
              <a:t>ΑΠΟΠΛΟΥΣ</a:t>
            </a:r>
            <a:endParaRPr lang="en-GB" cap="none" dirty="0" smtClean="0"/>
          </a:p>
        </p:txBody>
      </p:sp>
      <p:sp>
        <p:nvSpPr>
          <p:cNvPr id="12291" name="Content Placeholder 2"/>
          <p:cNvSpPr>
            <a:spLocks noGrp="1"/>
          </p:cNvSpPr>
          <p:nvPr>
            <p:ph sz="quarter" idx="1"/>
          </p:nvPr>
        </p:nvSpPr>
        <p:spPr>
          <a:xfrm>
            <a:off x="457200" y="1744663"/>
            <a:ext cx="7467600" cy="1504950"/>
          </a:xfrm>
        </p:spPr>
        <p:txBody>
          <a:bodyPr/>
          <a:lstStyle/>
          <a:p>
            <a:pPr indent="-7938" algn="ctr" eaLnBrk="1" hangingPunct="1">
              <a:buFont typeface="Wingdings" pitchFamily="2" charset="2"/>
              <a:buNone/>
            </a:pPr>
            <a:r>
              <a:rPr lang="el-GR" altLang="zh-CN" b="1" i="1" dirty="0" smtClean="0"/>
              <a:t>Α</a:t>
            </a:r>
            <a:r>
              <a:rPr lang="el-GR" altLang="zh-CN" sz="2000" i="1" dirty="0" smtClean="0"/>
              <a:t>ΡΧΕΣ  </a:t>
            </a:r>
            <a:r>
              <a:rPr lang="el-GR" altLang="zh-CN" b="1" i="1" dirty="0" smtClean="0"/>
              <a:t>Π</a:t>
            </a:r>
            <a:r>
              <a:rPr lang="el-GR" altLang="zh-CN" sz="2000" i="1" dirty="0" smtClean="0"/>
              <a:t>ΡΟΣΗΛΩΣΗΣ  </a:t>
            </a:r>
            <a:r>
              <a:rPr lang="el-GR" altLang="zh-CN" b="1" i="1" dirty="0" smtClean="0"/>
              <a:t>Ο</a:t>
            </a:r>
            <a:r>
              <a:rPr lang="el-GR" altLang="zh-CN" sz="2000" i="1" dirty="0" smtClean="0"/>
              <a:t>ΛΩΝ  μας  </a:t>
            </a:r>
          </a:p>
          <a:p>
            <a:pPr indent="-7938" algn="ctr" eaLnBrk="1" hangingPunct="1">
              <a:buFont typeface="Wingdings" pitchFamily="2" charset="2"/>
              <a:buNone/>
            </a:pPr>
            <a:r>
              <a:rPr lang="el-GR" altLang="zh-CN" sz="2000" i="1" dirty="0" smtClean="0"/>
              <a:t>στην</a:t>
            </a:r>
            <a:r>
              <a:rPr lang="el-GR" altLang="zh-CN" sz="2000" b="1" i="1" dirty="0" smtClean="0"/>
              <a:t>  </a:t>
            </a:r>
            <a:r>
              <a:rPr lang="el-GR" altLang="zh-CN" b="1" i="1" dirty="0" smtClean="0"/>
              <a:t>Π</a:t>
            </a:r>
            <a:r>
              <a:rPr lang="el-GR" altLang="zh-CN" sz="2000" i="1" dirty="0" smtClean="0"/>
              <a:t>ΟΙΟΤΗΤΑ  </a:t>
            </a:r>
            <a:r>
              <a:rPr lang="el-GR" altLang="zh-CN" b="1" i="1" dirty="0" smtClean="0"/>
              <a:t>Λ</a:t>
            </a:r>
            <a:r>
              <a:rPr lang="el-GR" altLang="zh-CN" sz="2000" i="1" dirty="0" smtClean="0"/>
              <a:t>ΕΙΤΟΥΡΓΙΑΣ</a:t>
            </a:r>
            <a:r>
              <a:rPr lang="el-GR" altLang="zh-CN" sz="2000" b="1" i="1" dirty="0" smtClean="0"/>
              <a:t>  </a:t>
            </a:r>
            <a:r>
              <a:rPr lang="el-GR" altLang="zh-CN" sz="2000" i="1" dirty="0" smtClean="0"/>
              <a:t>και  </a:t>
            </a:r>
            <a:r>
              <a:rPr lang="el-GR" altLang="zh-CN" b="1" i="1" dirty="0" smtClean="0"/>
              <a:t>Ο</a:t>
            </a:r>
            <a:r>
              <a:rPr lang="el-GR" altLang="zh-CN" sz="2000" i="1" dirty="0" smtClean="0"/>
              <a:t>ΡΓΑΝΩΣΗΣ</a:t>
            </a:r>
          </a:p>
          <a:p>
            <a:pPr indent="-7938" algn="ctr" eaLnBrk="1" hangingPunct="1">
              <a:buFont typeface="Wingdings" pitchFamily="2" charset="2"/>
              <a:buNone/>
            </a:pPr>
            <a:r>
              <a:rPr lang="el-GR" altLang="zh-CN" b="1" i="1" dirty="0" smtClean="0"/>
              <a:t>Υ</a:t>
            </a:r>
            <a:r>
              <a:rPr lang="el-GR" altLang="zh-CN" sz="2000" i="1" dirty="0" smtClean="0"/>
              <a:t>ΠΗΡΕΤΩΝΤΑΣ  τους  </a:t>
            </a:r>
            <a:r>
              <a:rPr lang="el-GR" altLang="zh-CN" b="1" i="1" dirty="0" smtClean="0"/>
              <a:t>Σ</a:t>
            </a:r>
            <a:r>
              <a:rPr lang="el-GR" altLang="zh-CN" sz="2000" i="1" dirty="0" smtClean="0"/>
              <a:t>ΚΟΠΟΥΣ  μας</a:t>
            </a:r>
          </a:p>
        </p:txBody>
      </p:sp>
      <p:grpSp>
        <p:nvGrpSpPr>
          <p:cNvPr id="12292" name="Group 7"/>
          <p:cNvGrpSpPr>
            <a:grpSpLocks/>
          </p:cNvGrpSpPr>
          <p:nvPr/>
        </p:nvGrpSpPr>
        <p:grpSpPr bwMode="auto">
          <a:xfrm>
            <a:off x="2354263" y="3354388"/>
            <a:ext cx="3657600" cy="2882900"/>
            <a:chOff x="2376488" y="3139243"/>
            <a:chExt cx="3657600" cy="2882145"/>
          </a:xfrm>
        </p:grpSpPr>
        <p:sp>
          <p:nvSpPr>
            <p:cNvPr id="10245" name="AutoShape 5"/>
            <p:cNvSpPr>
              <a:spLocks noChangeArrowheads="1"/>
            </p:cNvSpPr>
            <p:nvPr/>
          </p:nvSpPr>
          <p:spPr bwMode="auto">
            <a:xfrm rot="16200000">
              <a:off x="3862478" y="2910553"/>
              <a:ext cx="685620" cy="1143000"/>
            </a:xfrm>
            <a:custGeom>
              <a:avLst/>
              <a:gdLst>
                <a:gd name="G0" fmla="+- 14249 0 0"/>
                <a:gd name="G1" fmla="+- 5395 0 0"/>
                <a:gd name="G2" fmla="+- 21600 0 5395"/>
                <a:gd name="G3" fmla="+- 10800 0 5395"/>
                <a:gd name="G4" fmla="+- 21600 0 14249"/>
                <a:gd name="G5" fmla="*/ G4 G3 10800"/>
                <a:gd name="G6" fmla="+- 21600 0 G5"/>
                <a:gd name="T0" fmla="*/ 14249 w 21600"/>
                <a:gd name="T1" fmla="*/ 0 h 21600"/>
                <a:gd name="T2" fmla="*/ 0 w 21600"/>
                <a:gd name="T3" fmla="*/ 10800 h 21600"/>
                <a:gd name="T4" fmla="*/ 1424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249" y="0"/>
                  </a:moveTo>
                  <a:lnTo>
                    <a:pt x="14249" y="5395"/>
                  </a:lnTo>
                  <a:lnTo>
                    <a:pt x="3375" y="5395"/>
                  </a:lnTo>
                  <a:lnTo>
                    <a:pt x="3375" y="16205"/>
                  </a:lnTo>
                  <a:lnTo>
                    <a:pt x="14249" y="16205"/>
                  </a:lnTo>
                  <a:lnTo>
                    <a:pt x="14249" y="21600"/>
                  </a:lnTo>
                  <a:lnTo>
                    <a:pt x="21600" y="10800"/>
                  </a:lnTo>
                  <a:close/>
                </a:path>
                <a:path w="21600" h="21600">
                  <a:moveTo>
                    <a:pt x="1350" y="5395"/>
                  </a:moveTo>
                  <a:lnTo>
                    <a:pt x="1350" y="16205"/>
                  </a:lnTo>
                  <a:lnTo>
                    <a:pt x="2700" y="16205"/>
                  </a:lnTo>
                  <a:lnTo>
                    <a:pt x="2700" y="5395"/>
                  </a:lnTo>
                  <a:close/>
                </a:path>
                <a:path w="21600" h="21600">
                  <a:moveTo>
                    <a:pt x="0" y="5395"/>
                  </a:moveTo>
                  <a:lnTo>
                    <a:pt x="0" y="16205"/>
                  </a:lnTo>
                  <a:lnTo>
                    <a:pt x="675" y="16205"/>
                  </a:lnTo>
                  <a:lnTo>
                    <a:pt x="675" y="5395"/>
                  </a:lnTo>
                  <a:close/>
                </a:path>
              </a:pathLst>
            </a:custGeom>
            <a:gradFill rotWithShape="1">
              <a:gsLst>
                <a:gs pos="0">
                  <a:schemeClr val="hlink"/>
                </a:gs>
                <a:gs pos="100000">
                  <a:schemeClr val="hlink">
                    <a:gamma/>
                    <a:shade val="46275"/>
                    <a:invGamma/>
                  </a:schemeClr>
                </a:gs>
              </a:gsLst>
              <a:lin ang="0" scaled="1"/>
            </a:gradFill>
            <a:ln w="9525">
              <a:noFill/>
              <a:miter lim="800000"/>
              <a:headEnd/>
              <a:tailEnd/>
            </a:ln>
          </p:spPr>
          <p:txBody>
            <a:bodyPr/>
            <a:lstStyle/>
            <a:p>
              <a:pPr>
                <a:defRPr/>
              </a:pPr>
              <a:endParaRPr lang="el-GR">
                <a:latin typeface="Arial" charset="0"/>
                <a:cs typeface="Arial" charset="0"/>
              </a:endParaRPr>
            </a:p>
          </p:txBody>
        </p:sp>
        <p:sp>
          <p:nvSpPr>
            <p:cNvPr id="10246" name="AutoShape 6"/>
            <p:cNvSpPr>
              <a:spLocks noChangeArrowheads="1"/>
            </p:cNvSpPr>
            <p:nvPr/>
          </p:nvSpPr>
          <p:spPr bwMode="auto">
            <a:xfrm rot="16200000">
              <a:off x="1976618" y="4708794"/>
              <a:ext cx="1371241" cy="571500"/>
            </a:xfrm>
            <a:prstGeom prst="curvedDownArrow">
              <a:avLst>
                <a:gd name="adj1" fmla="val 44922"/>
                <a:gd name="adj2" fmla="val 92944"/>
                <a:gd name="adj3" fmla="val 29171"/>
              </a:avLst>
            </a:prstGeom>
            <a:gradFill rotWithShape="1">
              <a:gsLst>
                <a:gs pos="0">
                  <a:schemeClr val="hlink">
                    <a:gamma/>
                    <a:shade val="46275"/>
                    <a:invGamma/>
                  </a:schemeClr>
                </a:gs>
                <a:gs pos="100000">
                  <a:schemeClr val="hlink"/>
                </a:gs>
              </a:gsLst>
              <a:lin ang="5400000" scaled="1"/>
            </a:gradFill>
            <a:ln w="9525">
              <a:solidFill>
                <a:srgbClr val="000000"/>
              </a:solidFill>
              <a:miter lim="800000"/>
              <a:headEnd/>
              <a:tailEnd/>
            </a:ln>
          </p:spPr>
          <p:txBody>
            <a:bodyPr/>
            <a:lstStyle/>
            <a:p>
              <a:pPr>
                <a:defRPr/>
              </a:pPr>
              <a:endParaRPr lang="el-GR">
                <a:latin typeface="Arial" charset="0"/>
                <a:cs typeface="Arial" charset="0"/>
              </a:endParaRPr>
            </a:p>
          </p:txBody>
        </p:sp>
        <p:pic>
          <p:nvPicPr>
            <p:cNvPr id="12295" name="Picture 7" descr="SY00542_"/>
            <p:cNvPicPr>
              <a:picLocks noChangeAspect="1" noChangeArrowheads="1"/>
            </p:cNvPicPr>
            <p:nvPr/>
          </p:nvPicPr>
          <p:blipFill>
            <a:blip r:embed="rId2" cstate="print"/>
            <a:srcRect/>
            <a:stretch>
              <a:fillRect/>
            </a:stretch>
          </p:blipFill>
          <p:spPr bwMode="auto">
            <a:xfrm>
              <a:off x="3176588" y="3965575"/>
              <a:ext cx="2057400" cy="2055813"/>
            </a:xfrm>
            <a:prstGeom prst="rect">
              <a:avLst/>
            </a:prstGeom>
            <a:noFill/>
            <a:ln w="9525">
              <a:noFill/>
              <a:miter lim="800000"/>
              <a:headEnd/>
              <a:tailEnd/>
            </a:ln>
          </p:spPr>
        </p:pic>
        <p:sp>
          <p:nvSpPr>
            <p:cNvPr id="10248" name="AutoShape 8"/>
            <p:cNvSpPr>
              <a:spLocks noChangeArrowheads="1"/>
            </p:cNvSpPr>
            <p:nvPr/>
          </p:nvSpPr>
          <p:spPr bwMode="auto">
            <a:xfrm rot="5400000" flipH="1">
              <a:off x="5061924" y="4709588"/>
              <a:ext cx="1372828" cy="571500"/>
            </a:xfrm>
            <a:prstGeom prst="curvedDownArrow">
              <a:avLst>
                <a:gd name="adj1" fmla="val 44974"/>
                <a:gd name="adj2" fmla="val 93052"/>
                <a:gd name="adj3" fmla="val 29171"/>
              </a:avLst>
            </a:prstGeom>
            <a:gradFill rotWithShape="1">
              <a:gsLst>
                <a:gs pos="0">
                  <a:schemeClr val="hlink"/>
                </a:gs>
                <a:gs pos="100000">
                  <a:schemeClr val="hlink">
                    <a:gamma/>
                    <a:shade val="46275"/>
                    <a:invGamma/>
                  </a:schemeClr>
                </a:gs>
              </a:gsLst>
              <a:lin ang="5400000" scaled="1"/>
            </a:gradFill>
            <a:ln w="9525">
              <a:solidFill>
                <a:srgbClr val="000000"/>
              </a:solidFill>
              <a:miter lim="800000"/>
              <a:headEnd/>
              <a:tailEnd/>
            </a:ln>
          </p:spPr>
          <p:txBody>
            <a:bodyPr/>
            <a:lstStyle/>
            <a:p>
              <a:pPr>
                <a:defRPr/>
              </a:pPr>
              <a:endParaRPr lang="el-GR">
                <a:latin typeface="Arial"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11" dur="500"/>
                                        <p:tgtEl>
                                          <p:spTgt spid="12291">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5" dur="500"/>
                                        <p:tgtEl>
                                          <p:spTgt spid="12291">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9" dur="500"/>
                                        <p:tgtEl>
                                          <p:spTgt spid="12291">
                                            <p:txEl>
                                              <p:pRg st="2" end="2"/>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wheel(4)">
                                      <p:cBhvr>
                                        <p:cTn id="2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l-GR" dirty="0" smtClean="0"/>
              <a:t>ΑΠΟΠΛΟΥΣ</a:t>
            </a:r>
            <a:endParaRPr lang="el-GR" dirty="0"/>
          </a:p>
        </p:txBody>
      </p:sp>
      <p:sp>
        <p:nvSpPr>
          <p:cNvPr id="3" name="Content Placeholder 2"/>
          <p:cNvSpPr>
            <a:spLocks noGrp="1"/>
          </p:cNvSpPr>
          <p:nvPr>
            <p:ph sz="quarter" idx="1"/>
          </p:nvPr>
        </p:nvSpPr>
        <p:spPr>
          <a:xfrm>
            <a:off x="457200" y="1600200"/>
            <a:ext cx="7467600" cy="3305175"/>
          </a:xfrm>
        </p:spPr>
        <p:txBody>
          <a:bodyPr/>
          <a:lstStyle/>
          <a:p>
            <a:pPr marL="0" indent="0" algn="just" eaLnBrk="1" hangingPunct="1">
              <a:buFont typeface="Wingdings" pitchFamily="2" charset="2"/>
              <a:buNone/>
              <a:defRPr/>
            </a:pPr>
            <a:r>
              <a:rPr lang="el-GR" dirty="0" smtClean="0"/>
              <a:t>Στην απλή του μορφή είναι ένα σύνολο Αρχών. Μετά την υιοθέτησή του από δεκάδες ελληνικές ΜΚΟ, είναι πλέον Κώδικας Δεοντολογίας. Έχει πλέον εμπλουτισθεί με πρόσθετα στοιχεία (Κανόνες και Οδηγίες), τα οποία παρουσιάστηκαν σε Διεθνή Συνέδρια, με τη φιλοδοξία να αποτελέσει ένα πλήρες μοντέλο Οργάνωσης και Λειτουργίας. </a:t>
            </a:r>
          </a:p>
          <a:p>
            <a:pPr algn="just" eaLnBrk="1" hangingPunct="1">
              <a:defRPr/>
            </a:pPr>
            <a:endParaRPr lang="el-GR" dirty="0"/>
          </a:p>
        </p:txBody>
      </p:sp>
      <p:sp>
        <p:nvSpPr>
          <p:cNvPr id="17" name="TextBox 16"/>
          <p:cNvSpPr txBox="1"/>
          <p:nvPr/>
        </p:nvSpPr>
        <p:spPr>
          <a:xfrm>
            <a:off x="1476375" y="5805029"/>
            <a:ext cx="5327650" cy="307975"/>
          </a:xfrm>
          <a:prstGeom prst="rect">
            <a:avLst/>
          </a:prstGeom>
          <a:noFill/>
        </p:spPr>
        <p:txBody>
          <a:bodyPr>
            <a:spAutoFit/>
          </a:bodyPr>
          <a:lstStyle/>
          <a:p>
            <a:pPr algn="ctr">
              <a:defRPr/>
            </a:pPr>
            <a:r>
              <a:rPr lang="el-GR" sz="1400" i="1" dirty="0">
                <a:latin typeface="+mn-lt"/>
                <a:cs typeface="Arial" charset="0"/>
              </a:rPr>
              <a:t>Το συνεχές της Προτυποποίησης για ΜΚΟ (</a:t>
            </a:r>
            <a:r>
              <a:rPr lang="el-GR" sz="1400" i="1" dirty="0" err="1">
                <a:latin typeface="+mn-lt"/>
                <a:cs typeface="Arial" charset="0"/>
              </a:rPr>
              <a:t>Leipziger</a:t>
            </a:r>
            <a:r>
              <a:rPr lang="el-GR" sz="1400" i="1" dirty="0">
                <a:latin typeface="+mn-lt"/>
                <a:cs typeface="Arial" charset="0"/>
              </a:rPr>
              <a:t>, 2003)</a:t>
            </a:r>
          </a:p>
        </p:txBody>
      </p:sp>
      <p:grpSp>
        <p:nvGrpSpPr>
          <p:cNvPr id="13317" name="Group 33"/>
          <p:cNvGrpSpPr>
            <a:grpSpLocks/>
          </p:cNvGrpSpPr>
          <p:nvPr/>
        </p:nvGrpSpPr>
        <p:grpSpPr bwMode="auto">
          <a:xfrm>
            <a:off x="611188" y="4473116"/>
            <a:ext cx="7416800" cy="1223963"/>
            <a:chOff x="611560" y="4725144"/>
            <a:chExt cx="7416824" cy="1224136"/>
          </a:xfrm>
        </p:grpSpPr>
        <p:sp>
          <p:nvSpPr>
            <p:cNvPr id="18" name="Pentagon 17"/>
            <p:cNvSpPr/>
            <p:nvPr/>
          </p:nvSpPr>
          <p:spPr>
            <a:xfrm>
              <a:off x="611560" y="4725144"/>
              <a:ext cx="1295404" cy="1224136"/>
            </a:xfrm>
            <a:prstGeom prst="homePlate">
              <a:avLst>
                <a:gd name="adj" fmla="val 29511"/>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9" name="Chevron 18"/>
            <p:cNvSpPr/>
            <p:nvPr/>
          </p:nvSpPr>
          <p:spPr>
            <a:xfrm>
              <a:off x="1656138" y="4725144"/>
              <a:ext cx="1476380" cy="1224136"/>
            </a:xfrm>
            <a:prstGeom prst="chevron">
              <a:avLst>
                <a:gd name="adj" fmla="val 27461"/>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24" name="Chevron 23"/>
            <p:cNvSpPr/>
            <p:nvPr/>
          </p:nvSpPr>
          <p:spPr>
            <a:xfrm>
              <a:off x="2880104" y="4725144"/>
              <a:ext cx="1476380" cy="1224136"/>
            </a:xfrm>
            <a:prstGeom prst="chevron">
              <a:avLst>
                <a:gd name="adj" fmla="val 27461"/>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25" name="Chevron 24"/>
            <p:cNvSpPr/>
            <p:nvPr/>
          </p:nvSpPr>
          <p:spPr>
            <a:xfrm>
              <a:off x="4104071" y="4725144"/>
              <a:ext cx="1476380" cy="1224136"/>
            </a:xfrm>
            <a:prstGeom prst="chevron">
              <a:avLst>
                <a:gd name="adj" fmla="val 27461"/>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26" name="Chevron 25"/>
            <p:cNvSpPr/>
            <p:nvPr/>
          </p:nvSpPr>
          <p:spPr>
            <a:xfrm>
              <a:off x="5328037" y="4725144"/>
              <a:ext cx="1476380" cy="1224136"/>
            </a:xfrm>
            <a:prstGeom prst="chevron">
              <a:avLst>
                <a:gd name="adj" fmla="val 27461"/>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27" name="Chevron 26"/>
            <p:cNvSpPr/>
            <p:nvPr/>
          </p:nvSpPr>
          <p:spPr>
            <a:xfrm>
              <a:off x="6552004" y="4725144"/>
              <a:ext cx="1476380" cy="1224136"/>
            </a:xfrm>
            <a:prstGeom prst="chevron">
              <a:avLst>
                <a:gd name="adj" fmla="val 27461"/>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28" name="TextBox 27"/>
            <p:cNvSpPr txBox="1"/>
            <p:nvPr/>
          </p:nvSpPr>
          <p:spPr>
            <a:xfrm>
              <a:off x="790948" y="5179233"/>
              <a:ext cx="792166" cy="338186"/>
            </a:xfrm>
            <a:prstGeom prst="rect">
              <a:avLst/>
            </a:prstGeom>
            <a:noFill/>
          </p:spPr>
          <p:txBody>
            <a:bodyPr>
              <a:spAutoFit/>
            </a:bodyPr>
            <a:lstStyle/>
            <a:p>
              <a:pPr algn="ctr">
                <a:defRPr/>
              </a:pPr>
              <a:r>
                <a:rPr lang="el-GR" sz="1600" dirty="0">
                  <a:solidFill>
                    <a:schemeClr val="tx2"/>
                  </a:solidFill>
                  <a:latin typeface="+mn-lt"/>
                  <a:cs typeface="Arial" charset="0"/>
                </a:rPr>
                <a:t>Αξίες</a:t>
              </a:r>
            </a:p>
          </p:txBody>
        </p:sp>
        <p:sp>
          <p:nvSpPr>
            <p:cNvPr id="29" name="TextBox 28"/>
            <p:cNvSpPr txBox="1"/>
            <p:nvPr/>
          </p:nvSpPr>
          <p:spPr>
            <a:xfrm>
              <a:off x="1979989" y="5179233"/>
              <a:ext cx="971553" cy="338186"/>
            </a:xfrm>
            <a:prstGeom prst="rect">
              <a:avLst/>
            </a:prstGeom>
            <a:noFill/>
          </p:spPr>
          <p:txBody>
            <a:bodyPr>
              <a:spAutoFit/>
            </a:bodyPr>
            <a:lstStyle/>
            <a:p>
              <a:pPr algn="ctr">
                <a:defRPr/>
              </a:pPr>
              <a:r>
                <a:rPr lang="el-GR" sz="1600" dirty="0">
                  <a:solidFill>
                    <a:schemeClr val="tx2"/>
                  </a:solidFill>
                  <a:latin typeface="+mn-lt"/>
                  <a:cs typeface="Arial" charset="0"/>
                </a:rPr>
                <a:t>Αρχές</a:t>
              </a:r>
            </a:p>
          </p:txBody>
        </p:sp>
        <p:sp>
          <p:nvSpPr>
            <p:cNvPr id="30" name="TextBox 29"/>
            <p:cNvSpPr txBox="1"/>
            <p:nvPr/>
          </p:nvSpPr>
          <p:spPr>
            <a:xfrm>
              <a:off x="2951543" y="5101435"/>
              <a:ext cx="1512892" cy="523949"/>
            </a:xfrm>
            <a:prstGeom prst="rect">
              <a:avLst/>
            </a:prstGeom>
            <a:noFill/>
          </p:spPr>
          <p:txBody>
            <a:bodyPr>
              <a:spAutoFit/>
            </a:bodyPr>
            <a:lstStyle/>
            <a:p>
              <a:pPr algn="ctr">
                <a:defRPr/>
              </a:pPr>
              <a:r>
                <a:rPr lang="el-GR" sz="1400" dirty="0">
                  <a:solidFill>
                    <a:schemeClr val="tx2"/>
                  </a:solidFill>
                  <a:latin typeface="+mn-lt"/>
                  <a:cs typeface="Arial" charset="0"/>
                </a:rPr>
                <a:t>Κώδικες Δεοντολογίας</a:t>
              </a:r>
            </a:p>
          </p:txBody>
        </p:sp>
        <p:sp>
          <p:nvSpPr>
            <p:cNvPr id="31" name="TextBox 30"/>
            <p:cNvSpPr txBox="1"/>
            <p:nvPr/>
          </p:nvSpPr>
          <p:spPr>
            <a:xfrm>
              <a:off x="4356484" y="5049040"/>
              <a:ext cx="1187454" cy="584283"/>
            </a:xfrm>
            <a:prstGeom prst="rect">
              <a:avLst/>
            </a:prstGeom>
            <a:noFill/>
          </p:spPr>
          <p:txBody>
            <a:bodyPr>
              <a:spAutoFit/>
            </a:bodyPr>
            <a:lstStyle/>
            <a:p>
              <a:pPr algn="ctr">
                <a:defRPr/>
              </a:pPr>
              <a:r>
                <a:rPr lang="el-GR" sz="1600" dirty="0">
                  <a:solidFill>
                    <a:schemeClr val="bg1">
                      <a:lumMod val="20000"/>
                      <a:lumOff val="80000"/>
                    </a:schemeClr>
                  </a:solidFill>
                  <a:latin typeface="+mn-lt"/>
                  <a:cs typeface="Arial" charset="0"/>
                </a:rPr>
                <a:t>Κανόνες &amp; Οδηγίες</a:t>
              </a:r>
            </a:p>
          </p:txBody>
        </p:sp>
        <p:sp>
          <p:nvSpPr>
            <p:cNvPr id="32" name="TextBox 31"/>
            <p:cNvSpPr txBox="1"/>
            <p:nvPr/>
          </p:nvSpPr>
          <p:spPr>
            <a:xfrm>
              <a:off x="5652508" y="5157005"/>
              <a:ext cx="1043958" cy="338186"/>
            </a:xfrm>
            <a:prstGeom prst="rect">
              <a:avLst/>
            </a:prstGeom>
            <a:noFill/>
          </p:spPr>
          <p:txBody>
            <a:bodyPr wrap="square">
              <a:spAutoFit/>
            </a:bodyPr>
            <a:lstStyle/>
            <a:p>
              <a:pPr algn="ctr">
                <a:defRPr/>
              </a:pPr>
              <a:r>
                <a:rPr lang="el-GR" sz="1600" dirty="0">
                  <a:solidFill>
                    <a:schemeClr val="bg1">
                      <a:lumMod val="20000"/>
                      <a:lumOff val="80000"/>
                    </a:schemeClr>
                  </a:solidFill>
                  <a:latin typeface="+mn-lt"/>
                  <a:cs typeface="Arial" charset="0"/>
                </a:rPr>
                <a:t>Πρότυπα</a:t>
              </a:r>
            </a:p>
          </p:txBody>
        </p:sp>
        <p:sp>
          <p:nvSpPr>
            <p:cNvPr id="33" name="TextBox 32"/>
            <p:cNvSpPr txBox="1"/>
            <p:nvPr/>
          </p:nvSpPr>
          <p:spPr>
            <a:xfrm>
              <a:off x="6912367" y="5157005"/>
              <a:ext cx="1008066" cy="338186"/>
            </a:xfrm>
            <a:prstGeom prst="rect">
              <a:avLst/>
            </a:prstGeom>
            <a:noFill/>
          </p:spPr>
          <p:txBody>
            <a:bodyPr>
              <a:spAutoFit/>
            </a:bodyPr>
            <a:lstStyle/>
            <a:p>
              <a:pPr algn="ctr">
                <a:defRPr/>
              </a:pPr>
              <a:r>
                <a:rPr lang="el-GR" sz="1600" dirty="0">
                  <a:solidFill>
                    <a:schemeClr val="bg1">
                      <a:lumMod val="20000"/>
                      <a:lumOff val="80000"/>
                    </a:schemeClr>
                  </a:solidFill>
                  <a:latin typeface="+mn-lt"/>
                  <a:cs typeface="Arial" charset="0"/>
                </a:rPr>
                <a:t>Μοντέλα</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3317"/>
                                        </p:tgtEl>
                                        <p:attrNameLst>
                                          <p:attrName>style.visibility</p:attrName>
                                        </p:attrNameLst>
                                      </p:cBhvr>
                                      <p:to>
                                        <p:strVal val="visible"/>
                                      </p:to>
                                    </p:set>
                                    <p:anim calcmode="lin" valueType="num">
                                      <p:cBhvr additive="base">
                                        <p:cTn id="15" dur="500" fill="hold"/>
                                        <p:tgtEl>
                                          <p:spTgt spid="13317"/>
                                        </p:tgtEl>
                                        <p:attrNameLst>
                                          <p:attrName>ppt_x</p:attrName>
                                        </p:attrNameLst>
                                      </p:cBhvr>
                                      <p:tavLst>
                                        <p:tav tm="0">
                                          <p:val>
                                            <p:strVal val="0-#ppt_w/2"/>
                                          </p:val>
                                        </p:tav>
                                        <p:tav tm="100000">
                                          <p:val>
                                            <p:strVal val="#ppt_x"/>
                                          </p:val>
                                        </p:tav>
                                      </p:tavLst>
                                    </p:anim>
                                    <p:anim calcmode="lin" valueType="num">
                                      <p:cBhvr additive="base">
                                        <p:cTn id="16" dur="500" fill="hold"/>
                                        <p:tgtEl>
                                          <p:spTgt spid="1331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823212" cy="1143000"/>
          </a:xfrm>
        </p:spPr>
        <p:txBody>
          <a:bodyPr/>
          <a:lstStyle/>
          <a:p>
            <a:r>
              <a:rPr lang="el-GR" cap="none" dirty="0" smtClean="0"/>
              <a:t>Ο ΑΠΟΠΛΟΥΣ ταξιδεύει και εμπλουτίζεται…</a:t>
            </a:r>
            <a:endParaRPr lang="el-GR" cap="none" dirty="0"/>
          </a:p>
        </p:txBody>
      </p:sp>
      <p:sp>
        <p:nvSpPr>
          <p:cNvPr id="3" name="2 - Θέση περιεχομένου"/>
          <p:cNvSpPr>
            <a:spLocks noGrp="1"/>
          </p:cNvSpPr>
          <p:nvPr>
            <p:ph sz="quarter" idx="1"/>
          </p:nvPr>
        </p:nvSpPr>
        <p:spPr>
          <a:xfrm>
            <a:off x="457200" y="1520788"/>
            <a:ext cx="7467600" cy="2224844"/>
          </a:xfrm>
        </p:spPr>
        <p:txBody>
          <a:bodyPr>
            <a:normAutofit fontScale="62500" lnSpcReduction="20000"/>
          </a:bodyPr>
          <a:lstStyle/>
          <a:p>
            <a:r>
              <a:rPr lang="el-GR" i="1" dirty="0" smtClean="0"/>
              <a:t>Πρότυπα και Πιστοποίηση Μη Κυβερνητικών Οργανώσεων</a:t>
            </a:r>
            <a:r>
              <a:rPr lang="el-GR" dirty="0" smtClean="0"/>
              <a:t> </a:t>
            </a:r>
            <a:endParaRPr lang="en-US" dirty="0" smtClean="0"/>
          </a:p>
          <a:p>
            <a:pPr indent="0">
              <a:buNone/>
            </a:pPr>
            <a:r>
              <a:rPr lang="el-GR" dirty="0" smtClean="0"/>
              <a:t>3</a:t>
            </a:r>
            <a:r>
              <a:rPr lang="el-GR" baseline="30000" dirty="0" smtClean="0"/>
              <a:t>ο </a:t>
            </a:r>
            <a:r>
              <a:rPr lang="el-GR" dirty="0" smtClean="0"/>
              <a:t>Πανελλήνιο Συνέδριο για την Τυποποίηση, τα Πρότυπα και την Ποιότητα, Θεσσαλονίκη 2008 </a:t>
            </a:r>
          </a:p>
          <a:p>
            <a:r>
              <a:rPr lang="en-US" i="1" dirty="0" smtClean="0"/>
              <a:t>Project Management Guidelines for Greek NGOs</a:t>
            </a:r>
          </a:p>
          <a:p>
            <a:pPr indent="0">
              <a:buNone/>
            </a:pPr>
            <a:r>
              <a:rPr lang="en-US" dirty="0" smtClean="0"/>
              <a:t>6th International Conference</a:t>
            </a:r>
            <a:r>
              <a:rPr lang="el-GR" dirty="0" smtClean="0"/>
              <a:t> </a:t>
            </a:r>
            <a:r>
              <a:rPr lang="en-US" dirty="0" smtClean="0"/>
              <a:t>“Standardization, </a:t>
            </a:r>
            <a:r>
              <a:rPr lang="en-US" dirty="0" err="1" smtClean="0"/>
              <a:t>Protypes</a:t>
            </a:r>
            <a:r>
              <a:rPr lang="en-US" dirty="0" smtClean="0"/>
              <a:t> and Quality: A Means of Balkan Countries’ Collaboration”</a:t>
            </a:r>
            <a:r>
              <a:rPr lang="el-GR" dirty="0" smtClean="0"/>
              <a:t>, </a:t>
            </a:r>
            <a:r>
              <a:rPr lang="en-US" dirty="0" smtClean="0"/>
              <a:t>Thessaloniki 2009</a:t>
            </a:r>
            <a:endParaRPr lang="el-GR" dirty="0" smtClean="0"/>
          </a:p>
          <a:p>
            <a:r>
              <a:rPr lang="en-US" i="1" dirty="0" smtClean="0"/>
              <a:t>Guidelines and Project Management Handbook for Greek Non Governmental Organizations</a:t>
            </a:r>
            <a:r>
              <a:rPr lang="en-US" dirty="0" smtClean="0"/>
              <a:t> </a:t>
            </a:r>
          </a:p>
          <a:p>
            <a:pPr indent="0">
              <a:buNone/>
            </a:pPr>
            <a:r>
              <a:rPr lang="en-US" dirty="0" smtClean="0"/>
              <a:t>PM-05 International Conference </a:t>
            </a:r>
            <a:r>
              <a:rPr lang="el-GR" dirty="0" smtClean="0"/>
              <a:t>ο</a:t>
            </a:r>
            <a:r>
              <a:rPr lang="en-US" dirty="0" smtClean="0"/>
              <a:t>n Project Management, Crete 2010</a:t>
            </a:r>
          </a:p>
          <a:p>
            <a:endParaRPr lang="el-GR" dirty="0"/>
          </a:p>
        </p:txBody>
      </p:sp>
      <p:pic>
        <p:nvPicPr>
          <p:cNvPr id="1027" name="Picture 3"/>
          <p:cNvPicPr>
            <a:picLocks noChangeAspect="1" noChangeArrowheads="1"/>
          </p:cNvPicPr>
          <p:nvPr/>
        </p:nvPicPr>
        <p:blipFill>
          <a:blip r:embed="rId2" cstate="print"/>
          <a:srcRect l="3543" t="24360" r="29675" b="12549"/>
          <a:stretch>
            <a:fillRect/>
          </a:stretch>
        </p:blipFill>
        <p:spPr bwMode="auto">
          <a:xfrm>
            <a:off x="359532" y="3609020"/>
            <a:ext cx="3963260" cy="2995299"/>
          </a:xfrm>
          <a:prstGeom prst="rect">
            <a:avLst/>
          </a:prstGeom>
          <a:noFill/>
          <a:ln w="9525">
            <a:noFill/>
            <a:miter lim="800000"/>
            <a:headEnd/>
            <a:tailEnd/>
          </a:ln>
        </p:spPr>
      </p:pic>
      <p:pic>
        <p:nvPicPr>
          <p:cNvPr id="1026" name="Picture 2"/>
          <p:cNvPicPr>
            <a:picLocks noChangeArrowheads="1"/>
          </p:cNvPicPr>
          <p:nvPr/>
        </p:nvPicPr>
        <p:blipFill>
          <a:blip r:embed="rId3" cstate="print"/>
          <a:srcRect l="24802" t="23256" r="7868" b="13253"/>
          <a:stretch>
            <a:fillRect/>
          </a:stretch>
        </p:blipFill>
        <p:spPr bwMode="auto">
          <a:xfrm>
            <a:off x="2195736" y="3681028"/>
            <a:ext cx="3963600" cy="2995200"/>
          </a:xfrm>
          <a:prstGeom prst="rect">
            <a:avLst/>
          </a:prstGeom>
          <a:noFill/>
          <a:ln w="9525">
            <a:noFill/>
            <a:miter lim="800000"/>
            <a:headEnd/>
            <a:tailEnd/>
          </a:ln>
        </p:spPr>
      </p:pic>
      <p:pic>
        <p:nvPicPr>
          <p:cNvPr id="1028" name="Picture 4"/>
          <p:cNvPicPr>
            <a:picLocks noChangeArrowheads="1"/>
          </p:cNvPicPr>
          <p:nvPr/>
        </p:nvPicPr>
        <p:blipFill>
          <a:blip r:embed="rId4" cstate="print"/>
          <a:srcRect l="24656" t="23253" r="7677" b="13103"/>
          <a:stretch>
            <a:fillRect/>
          </a:stretch>
        </p:blipFill>
        <p:spPr bwMode="auto">
          <a:xfrm>
            <a:off x="3995936" y="3753036"/>
            <a:ext cx="3963600" cy="299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2" presetClass="entr" presetSubtype="4"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hidden"/>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2" presetClass="entr" presetSubtype="4"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additive="base">
                                        <p:cTn id="32" dur="500" fill="hold"/>
                                        <p:tgtEl>
                                          <p:spTgt spid="1026"/>
                                        </p:tgtEl>
                                        <p:attrNameLst>
                                          <p:attrName>ppt_x</p:attrName>
                                        </p:attrNameLst>
                                      </p:cBhvr>
                                      <p:tavLst>
                                        <p:tav tm="0">
                                          <p:val>
                                            <p:strVal val="#ppt_x"/>
                                          </p:val>
                                        </p:tav>
                                        <p:tav tm="100000">
                                          <p:val>
                                            <p:strVal val="#ppt_x"/>
                                          </p:val>
                                        </p:tav>
                                      </p:tavLst>
                                    </p:anim>
                                    <p:anim calcmode="lin" valueType="num">
                                      <p:cBhvr additive="base">
                                        <p:cTn id="3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hidden"/>
                                      </p:to>
                                    </p:set>
                                  </p:childTnLst>
                                </p:cTn>
                              </p:par>
                            </p:childTnLst>
                          </p:cTn>
                        </p:par>
                        <p:par>
                          <p:cTn id="38" fill="hold">
                            <p:stCondLst>
                              <p:cond delay="0"/>
                            </p:stCondLst>
                            <p:childTnLst>
                              <p:par>
                                <p:cTn id="39" presetID="10"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par>
                                <p:cTn id="45" presetID="2" presetClass="entr" presetSubtype="4"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anim calcmode="lin" valueType="num">
                                      <p:cBhvr additive="base">
                                        <p:cTn id="47" dur="500" fill="hold"/>
                                        <p:tgtEl>
                                          <p:spTgt spid="1028"/>
                                        </p:tgtEl>
                                        <p:attrNameLst>
                                          <p:attrName>ppt_x</p:attrName>
                                        </p:attrNameLst>
                                      </p:cBhvr>
                                      <p:tavLst>
                                        <p:tav tm="0">
                                          <p:val>
                                            <p:strVal val="#ppt_x"/>
                                          </p:val>
                                        </p:tav>
                                        <p:tav tm="100000">
                                          <p:val>
                                            <p:strVal val="#ppt_x"/>
                                          </p:val>
                                        </p:tav>
                                      </p:tavLst>
                                    </p:anim>
                                    <p:anim calcmode="lin" valueType="num">
                                      <p:cBhvr additive="base">
                                        <p:cTn id="4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cap="none" dirty="0" smtClean="0"/>
              <a:t>Οι άνθρωποι του ΑΠΟΠΛΟΥ </a:t>
            </a:r>
            <a:r>
              <a:rPr lang="el-GR" dirty="0" smtClean="0"/>
              <a:t>  </a:t>
            </a:r>
            <a:endParaRPr lang="el-GR" dirty="0"/>
          </a:p>
        </p:txBody>
      </p:sp>
      <p:grpSp>
        <p:nvGrpSpPr>
          <p:cNvPr id="17" name="Group 16"/>
          <p:cNvGrpSpPr/>
          <p:nvPr/>
        </p:nvGrpSpPr>
        <p:grpSpPr>
          <a:xfrm>
            <a:off x="3455972" y="4257140"/>
            <a:ext cx="1944120" cy="2047616"/>
            <a:chOff x="3455972" y="4257140"/>
            <a:chExt cx="1944120" cy="2047616"/>
          </a:xfrm>
        </p:grpSpPr>
        <p:pic>
          <p:nvPicPr>
            <p:cNvPr id="1026" name="Picture 2"/>
            <p:cNvPicPr>
              <a:picLocks noChangeAspect="1" noChangeArrowheads="1"/>
            </p:cNvPicPr>
            <p:nvPr/>
          </p:nvPicPr>
          <p:blipFill>
            <a:blip r:embed="rId2" cstate="print"/>
            <a:srcRect/>
            <a:stretch>
              <a:fillRect/>
            </a:stretch>
          </p:blipFill>
          <p:spPr bwMode="auto">
            <a:xfrm>
              <a:off x="4032036" y="4257140"/>
              <a:ext cx="864048" cy="864048"/>
            </a:xfrm>
            <a:prstGeom prst="rect">
              <a:avLst/>
            </a:prstGeom>
            <a:noFill/>
            <a:ln w="9525">
              <a:noFill/>
              <a:miter lim="800000"/>
              <a:headEnd/>
              <a:tailEnd/>
            </a:ln>
          </p:spPr>
        </p:pic>
        <p:pic>
          <p:nvPicPr>
            <p:cNvPr id="1027" name="Picture 3" descr="C:\Users\iliana\AppData\Local\Temp\T.Katsarelis.JPG"/>
            <p:cNvPicPr>
              <a:picLocks noChangeAspect="1" noChangeArrowheads="1"/>
            </p:cNvPicPr>
            <p:nvPr/>
          </p:nvPicPr>
          <p:blipFill>
            <a:blip r:embed="rId3" cstate="print"/>
            <a:srcRect t="8974" b="19231"/>
            <a:stretch>
              <a:fillRect/>
            </a:stretch>
          </p:blipFill>
          <p:spPr bwMode="auto">
            <a:xfrm>
              <a:off x="3455972" y="4837720"/>
              <a:ext cx="864048" cy="930512"/>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4608052" y="4837768"/>
              <a:ext cx="792040" cy="792040"/>
            </a:xfrm>
            <a:prstGeom prst="rect">
              <a:avLst/>
            </a:prstGeom>
            <a:noFill/>
            <a:ln w="9525">
              <a:noFill/>
              <a:miter lim="800000"/>
              <a:headEnd/>
              <a:tailEnd/>
            </a:ln>
          </p:spPr>
        </p:pic>
        <p:pic>
          <p:nvPicPr>
            <p:cNvPr id="1029" name="Picture 5"/>
            <p:cNvPicPr>
              <a:picLocks noChangeArrowheads="1"/>
            </p:cNvPicPr>
            <p:nvPr/>
          </p:nvPicPr>
          <p:blipFill>
            <a:blip r:embed="rId5" cstate="print"/>
            <a:srcRect/>
            <a:stretch>
              <a:fillRect/>
            </a:stretch>
          </p:blipFill>
          <p:spPr bwMode="auto">
            <a:xfrm>
              <a:off x="4103996" y="5409220"/>
              <a:ext cx="792136" cy="895536"/>
            </a:xfrm>
            <a:prstGeom prst="rect">
              <a:avLst/>
            </a:prstGeom>
            <a:noFill/>
            <a:ln w="9525">
              <a:noFill/>
              <a:miter lim="800000"/>
              <a:headEnd/>
              <a:tailEnd/>
            </a:ln>
          </p:spPr>
        </p:pic>
      </p:grpSp>
      <p:sp>
        <p:nvSpPr>
          <p:cNvPr id="9" name="TextBox 8"/>
          <p:cNvSpPr txBox="1"/>
          <p:nvPr/>
        </p:nvSpPr>
        <p:spPr>
          <a:xfrm>
            <a:off x="2555776" y="3104964"/>
            <a:ext cx="1836204" cy="830997"/>
          </a:xfrm>
          <a:prstGeom prst="rect">
            <a:avLst/>
          </a:prstGeom>
          <a:noFill/>
        </p:spPr>
        <p:txBody>
          <a:bodyPr wrap="square" rtlCol="0">
            <a:spAutoFit/>
          </a:bodyPr>
          <a:lstStyle/>
          <a:p>
            <a:pPr algn="ctr"/>
            <a:r>
              <a:rPr lang="el-GR" sz="2400" dirty="0" smtClean="0">
                <a:latin typeface="+mn-lt"/>
              </a:rPr>
              <a:t>Χρυσούλα </a:t>
            </a:r>
          </a:p>
          <a:p>
            <a:pPr algn="ctr"/>
            <a:r>
              <a:rPr lang="el-GR" sz="2400" dirty="0" err="1" smtClean="0">
                <a:latin typeface="+mn-lt"/>
              </a:rPr>
              <a:t>Εξάρχου</a:t>
            </a:r>
            <a:endParaRPr lang="el-GR" sz="2400" dirty="0">
              <a:latin typeface="+mn-lt"/>
            </a:endParaRPr>
          </a:p>
        </p:txBody>
      </p:sp>
      <p:sp>
        <p:nvSpPr>
          <p:cNvPr id="10" name="TextBox 9"/>
          <p:cNvSpPr txBox="1"/>
          <p:nvPr/>
        </p:nvSpPr>
        <p:spPr>
          <a:xfrm>
            <a:off x="719572" y="2312876"/>
            <a:ext cx="2520280" cy="830997"/>
          </a:xfrm>
          <a:prstGeom prst="rect">
            <a:avLst/>
          </a:prstGeom>
          <a:noFill/>
        </p:spPr>
        <p:txBody>
          <a:bodyPr wrap="square" rtlCol="0">
            <a:spAutoFit/>
          </a:bodyPr>
          <a:lstStyle/>
          <a:p>
            <a:pPr algn="ctr"/>
            <a:r>
              <a:rPr lang="el-GR" sz="2400" dirty="0" smtClean="0">
                <a:latin typeface="+mn-lt"/>
              </a:rPr>
              <a:t>Τριαντάφυλλος </a:t>
            </a:r>
          </a:p>
          <a:p>
            <a:pPr algn="ctr"/>
            <a:r>
              <a:rPr lang="el-GR" sz="2400" dirty="0" smtClean="0">
                <a:latin typeface="+mn-lt"/>
              </a:rPr>
              <a:t>Κατσαρέλης</a:t>
            </a:r>
            <a:endParaRPr lang="el-GR" sz="2400" dirty="0">
              <a:latin typeface="+mn-lt"/>
            </a:endParaRPr>
          </a:p>
        </p:txBody>
      </p:sp>
      <p:sp>
        <p:nvSpPr>
          <p:cNvPr id="11" name="TextBox 10"/>
          <p:cNvSpPr txBox="1"/>
          <p:nvPr/>
        </p:nvSpPr>
        <p:spPr>
          <a:xfrm>
            <a:off x="4968044" y="2132856"/>
            <a:ext cx="3060340" cy="830997"/>
          </a:xfrm>
          <a:prstGeom prst="rect">
            <a:avLst/>
          </a:prstGeom>
          <a:noFill/>
        </p:spPr>
        <p:txBody>
          <a:bodyPr wrap="square" rtlCol="0">
            <a:spAutoFit/>
          </a:bodyPr>
          <a:lstStyle/>
          <a:p>
            <a:pPr algn="ctr"/>
            <a:r>
              <a:rPr lang="el-GR" sz="2400" dirty="0" smtClean="0">
                <a:latin typeface="+mn-lt"/>
              </a:rPr>
              <a:t>Σωτήρης</a:t>
            </a:r>
          </a:p>
          <a:p>
            <a:pPr algn="ctr"/>
            <a:r>
              <a:rPr lang="el-GR" sz="2400" dirty="0" err="1" smtClean="0">
                <a:latin typeface="+mn-lt"/>
              </a:rPr>
              <a:t>Παπασπυρόπουλος</a:t>
            </a:r>
            <a:endParaRPr lang="el-GR" sz="2400" dirty="0">
              <a:latin typeface="+mn-lt"/>
            </a:endParaRPr>
          </a:p>
        </p:txBody>
      </p:sp>
      <p:sp>
        <p:nvSpPr>
          <p:cNvPr id="12" name="TextBox 11"/>
          <p:cNvSpPr txBox="1"/>
          <p:nvPr/>
        </p:nvSpPr>
        <p:spPr>
          <a:xfrm>
            <a:off x="4535996" y="2960948"/>
            <a:ext cx="1836204" cy="830997"/>
          </a:xfrm>
          <a:prstGeom prst="rect">
            <a:avLst/>
          </a:prstGeom>
          <a:noFill/>
        </p:spPr>
        <p:txBody>
          <a:bodyPr wrap="square" rtlCol="0">
            <a:spAutoFit/>
          </a:bodyPr>
          <a:lstStyle/>
          <a:p>
            <a:pPr algn="ctr"/>
            <a:r>
              <a:rPr lang="el-GR" sz="2400" dirty="0" smtClean="0">
                <a:latin typeface="+mn-lt"/>
              </a:rPr>
              <a:t>Νίκος</a:t>
            </a:r>
          </a:p>
          <a:p>
            <a:pPr algn="ctr"/>
            <a:r>
              <a:rPr lang="el-GR" sz="2400" dirty="0" err="1" smtClean="0">
                <a:latin typeface="+mn-lt"/>
              </a:rPr>
              <a:t>Δεπούντης</a:t>
            </a:r>
            <a:endParaRPr lang="el-GR" sz="2400" dirty="0">
              <a:latin typeface="+mn-lt"/>
            </a:endParaRPr>
          </a:p>
        </p:txBody>
      </p:sp>
      <p:sp>
        <p:nvSpPr>
          <p:cNvPr id="13" name="TextBox 12"/>
          <p:cNvSpPr txBox="1"/>
          <p:nvPr/>
        </p:nvSpPr>
        <p:spPr>
          <a:xfrm>
            <a:off x="5688124" y="3861048"/>
            <a:ext cx="1836204" cy="830997"/>
          </a:xfrm>
          <a:prstGeom prst="rect">
            <a:avLst/>
          </a:prstGeom>
          <a:noFill/>
        </p:spPr>
        <p:txBody>
          <a:bodyPr wrap="square" rtlCol="0">
            <a:spAutoFit/>
          </a:bodyPr>
          <a:lstStyle/>
          <a:p>
            <a:pPr algn="ctr"/>
            <a:r>
              <a:rPr lang="el-GR" sz="2400" dirty="0" smtClean="0">
                <a:latin typeface="+mn-lt"/>
              </a:rPr>
              <a:t>Ανδρέας </a:t>
            </a:r>
          </a:p>
          <a:p>
            <a:pPr algn="ctr"/>
            <a:r>
              <a:rPr lang="el-GR" sz="2400" dirty="0" err="1" smtClean="0">
                <a:latin typeface="+mn-lt"/>
              </a:rPr>
              <a:t>Βαρλάμος</a:t>
            </a:r>
            <a:endParaRPr lang="el-GR" sz="2400" dirty="0">
              <a:latin typeface="+mn-lt"/>
            </a:endParaRPr>
          </a:p>
        </p:txBody>
      </p:sp>
      <p:sp>
        <p:nvSpPr>
          <p:cNvPr id="15" name="TextBox 14"/>
          <p:cNvSpPr txBox="1"/>
          <p:nvPr/>
        </p:nvSpPr>
        <p:spPr>
          <a:xfrm>
            <a:off x="1007604" y="3609020"/>
            <a:ext cx="1836204" cy="830997"/>
          </a:xfrm>
          <a:prstGeom prst="rect">
            <a:avLst/>
          </a:prstGeom>
          <a:noFill/>
        </p:spPr>
        <p:txBody>
          <a:bodyPr wrap="square" rtlCol="0">
            <a:spAutoFit/>
          </a:bodyPr>
          <a:lstStyle/>
          <a:p>
            <a:pPr algn="ctr"/>
            <a:r>
              <a:rPr lang="el-GR" sz="2400" dirty="0" smtClean="0">
                <a:latin typeface="+mn-lt"/>
              </a:rPr>
              <a:t>Ελίνα </a:t>
            </a:r>
          </a:p>
          <a:p>
            <a:pPr algn="ctr"/>
            <a:r>
              <a:rPr lang="el-GR" sz="2400" dirty="0" err="1" smtClean="0">
                <a:latin typeface="+mn-lt"/>
              </a:rPr>
              <a:t>Καραβίτη</a:t>
            </a:r>
            <a:endParaRPr lang="el-GR" sz="2400" dirty="0">
              <a:latin typeface="+mn-lt"/>
            </a:endParaRPr>
          </a:p>
        </p:txBody>
      </p:sp>
      <p:sp>
        <p:nvSpPr>
          <p:cNvPr id="16" name="TextBox 15"/>
          <p:cNvSpPr txBox="1"/>
          <p:nvPr/>
        </p:nvSpPr>
        <p:spPr>
          <a:xfrm>
            <a:off x="3311860" y="1844824"/>
            <a:ext cx="1836204" cy="830997"/>
          </a:xfrm>
          <a:prstGeom prst="rect">
            <a:avLst/>
          </a:prstGeom>
          <a:noFill/>
        </p:spPr>
        <p:txBody>
          <a:bodyPr wrap="square" rtlCol="0">
            <a:spAutoFit/>
          </a:bodyPr>
          <a:lstStyle/>
          <a:p>
            <a:pPr algn="ctr"/>
            <a:r>
              <a:rPr lang="el-GR" sz="2400" dirty="0" smtClean="0">
                <a:latin typeface="+mn-lt"/>
              </a:rPr>
              <a:t>Γιάννης </a:t>
            </a:r>
          </a:p>
          <a:p>
            <a:pPr algn="ctr"/>
            <a:r>
              <a:rPr lang="el-GR" sz="2400" dirty="0" smtClean="0">
                <a:latin typeface="+mn-lt"/>
              </a:rPr>
              <a:t>Κυριακού</a:t>
            </a:r>
            <a:endParaRPr lang="el-GR"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50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500"/>
                                  </p:stCondLst>
                                  <p:childTnLst>
                                    <p:set>
                                      <p:cBhvr>
                                        <p:cTn id="25" dur="1" fill="hold">
                                          <p:stCondLst>
                                            <p:cond delay="0"/>
                                          </p:stCondLst>
                                        </p:cTn>
                                        <p:tgtEl>
                                          <p:spTgt spid="15"/>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3500"/>
                            </p:stCondLst>
                            <p:childTnLst>
                              <p:par>
                                <p:cTn id="30" presetID="6" presetClass="entr" presetSubtype="32" fill="hold" nodeType="afterEffect">
                                  <p:stCondLst>
                                    <p:cond delay="500"/>
                                  </p:stCondLst>
                                  <p:childTnLst>
                                    <p:set>
                                      <p:cBhvr>
                                        <p:cTn id="31" dur="1" fill="hold">
                                          <p:stCondLst>
                                            <p:cond delay="0"/>
                                          </p:stCondLst>
                                        </p:cTn>
                                        <p:tgtEl>
                                          <p:spTgt spid="17"/>
                                        </p:tgtEl>
                                        <p:attrNameLst>
                                          <p:attrName>style.visibility</p:attrName>
                                        </p:attrNameLst>
                                      </p:cBhvr>
                                      <p:to>
                                        <p:strVal val="visible"/>
                                      </p:to>
                                    </p:set>
                                    <p:animEffect transition="in" filter="circle(out)">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l-GR" cap="none" dirty="0" smtClean="0"/>
              <a:t>ΑΠΟΠΛΟΥΣ</a:t>
            </a:r>
            <a:endParaRPr lang="en-US" cap="none" dirty="0" smtClean="0"/>
          </a:p>
        </p:txBody>
      </p:sp>
      <p:sp>
        <p:nvSpPr>
          <p:cNvPr id="14339" name="Rectangle 3"/>
          <p:cNvSpPr>
            <a:spLocks noGrp="1"/>
          </p:cNvSpPr>
          <p:nvPr>
            <p:ph type="body" idx="4294967295"/>
          </p:nvPr>
        </p:nvSpPr>
        <p:spPr/>
        <p:txBody>
          <a:bodyPr/>
          <a:lstStyle/>
          <a:p>
            <a:pPr algn="just" eaLnBrk="1" hangingPunct="1">
              <a:lnSpc>
                <a:spcPct val="90000"/>
              </a:lnSpc>
            </a:pPr>
            <a:r>
              <a:rPr lang="el-GR" sz="1800" dirty="0" smtClean="0"/>
              <a:t>Οι παρακάτω γενικές Αρχές οργάνωσης και λειτουργίας έχουν εφαρμογή σε όλες τις ΜΚΟ, που τις ενστερνίζονται και ρητά δεσμεύονται να τις τηρήσουν. </a:t>
            </a:r>
          </a:p>
          <a:p>
            <a:pPr algn="just" eaLnBrk="1" hangingPunct="1">
              <a:lnSpc>
                <a:spcPct val="90000"/>
              </a:lnSpc>
            </a:pPr>
            <a:r>
              <a:rPr lang="el-GR" sz="1800" dirty="0" smtClean="0"/>
              <a:t>Οι Αρχές μας έχουν γενική ισχύ και εφαρμόζονται στο σύνολό τους ανεξάρτητα από τις ιδιαιτερότητες της κάθε οργάνωσης, όπως είναι ο σκοπός, τα μέσα, το μέγεθος, ο τομέας δράσης, ο τόπος </a:t>
            </a:r>
            <a:r>
              <a:rPr lang="el-GR" sz="1800" dirty="0" err="1" smtClean="0"/>
              <a:t>κ.α</a:t>
            </a:r>
            <a:endParaRPr lang="el-GR" sz="1800" dirty="0" smtClean="0"/>
          </a:p>
          <a:p>
            <a:pPr algn="just" eaLnBrk="1" hangingPunct="1">
              <a:lnSpc>
                <a:spcPct val="90000"/>
              </a:lnSpc>
            </a:pPr>
            <a:r>
              <a:rPr lang="el-GR" sz="1800" dirty="0" smtClean="0"/>
              <a:t>Οι Αρχές μας δεν αναιρούν τις καταστατικές διατάξεις της κάθε οργάνωσης, ούτε αντικαθιστούν τους επιμέρους όρους λειτουργίας ή τις εφαρμοζόμενες πρακτικές της. Αντίθετα τις στηρίζουν και κατά τις συμπληρώνουν. </a:t>
            </a:r>
          </a:p>
          <a:p>
            <a:pPr algn="just" eaLnBrk="1" hangingPunct="1">
              <a:lnSpc>
                <a:spcPct val="90000"/>
              </a:lnSpc>
            </a:pPr>
            <a:r>
              <a:rPr lang="el-GR" sz="1800" dirty="0" smtClean="0"/>
              <a:t>Μέσα από την υιοθέτηση των Αρχών παρακινούνται οι οργανώσεις να χρησιμοποιούν στην πράξη για τη βελτίωση της λειτουργίας τους μεθόδους και εργαλεία πιο σύνθετα και εξελιγμένα, όπως είναι οι δείκτες αξιολόγησης, οι μηχανισμοί εσωτερικών ελέγχων, τα πρότυπα και μοντέλα.    </a:t>
            </a:r>
            <a:endParaRPr lang="el-GR" altLang="zh-CN" sz="1800" dirty="0" smtClean="0"/>
          </a:p>
          <a:p>
            <a:pPr algn="just" eaLnBrk="1" hangingPunct="1">
              <a:lnSpc>
                <a:spcPct val="90000"/>
              </a:lnSpc>
            </a:pPr>
            <a:r>
              <a:rPr lang="el-GR" altLang="zh-CN" sz="1800" dirty="0" smtClean="0"/>
              <a:t>Η τήρηση των Αρχών στην πράξη, αποτελεί ευθύνη της ίδιας της οργάνωσης σύμφωνα με το αξίωμα της αυτορρύθμισης αλλά και αυτό της αυτοδέσμευσης., </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fade">
                                      <p:cBhvr>
                                        <p:cTn id="11" dur="500"/>
                                        <p:tgtEl>
                                          <p:spTgt spid="1433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fade">
                                      <p:cBhvr>
                                        <p:cTn id="15" dur="500"/>
                                        <p:tgtEl>
                                          <p:spTgt spid="14339">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fade">
                                      <p:cBhvr>
                                        <p:cTn id="19" dur="500"/>
                                        <p:tgtEl>
                                          <p:spTgt spid="14339">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Effect transition="in" filter="fade">
                                      <p:cBhvr>
                                        <p:cTn id="23" dur="500"/>
                                        <p:tgtEl>
                                          <p:spTgt spid="14339">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030008525">
  <a:themeElements>
    <a:clrScheme name="Custom 1">
      <a:dk1>
        <a:srgbClr val="E65C01"/>
      </a:dk1>
      <a:lt1>
        <a:srgbClr val="F9E181"/>
      </a:lt1>
      <a:dk2>
        <a:srgbClr val="595959"/>
      </a:dk2>
      <a:lt2>
        <a:srgbClr val="F19E90"/>
      </a:lt2>
      <a:accent1>
        <a:srgbClr val="ADB0B5"/>
      </a:accent1>
      <a:accent2>
        <a:srgbClr val="9D4814"/>
      </a:accent2>
      <a:accent3>
        <a:srgbClr val="414751"/>
      </a:accent3>
      <a:accent4>
        <a:srgbClr val="F5CD2D"/>
      </a:accent4>
      <a:accent5>
        <a:srgbClr val="BFBFBF"/>
      </a:accent5>
      <a:accent6>
        <a:srgbClr val="777C84"/>
      </a:accent6>
      <a:hlink>
        <a:srgbClr val="D2611C"/>
      </a:hlink>
      <a:folHlink>
        <a:srgbClr val="7598D9"/>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Custom 1">
    <a:dk1>
      <a:srgbClr val="E65C01"/>
    </a:dk1>
    <a:lt1>
      <a:srgbClr val="F9E181"/>
    </a:lt1>
    <a:dk2>
      <a:srgbClr val="595959"/>
    </a:dk2>
    <a:lt2>
      <a:srgbClr val="F19E90"/>
    </a:lt2>
    <a:accent1>
      <a:srgbClr val="ADB0B5"/>
    </a:accent1>
    <a:accent2>
      <a:srgbClr val="9D4814"/>
    </a:accent2>
    <a:accent3>
      <a:srgbClr val="414751"/>
    </a:accent3>
    <a:accent4>
      <a:srgbClr val="F5CD2D"/>
    </a:accent4>
    <a:accent5>
      <a:srgbClr val="BFBFBF"/>
    </a:accent5>
    <a:accent6>
      <a:srgbClr val="777C84"/>
    </a:accent6>
    <a:hlink>
      <a:srgbClr val="D2611C"/>
    </a:hlink>
    <a:folHlink>
      <a:srgbClr val="7598D9"/>
    </a:folHlink>
  </a:clrScheme>
</a:themeOverride>
</file>

<file path=docProps/app.xml><?xml version="1.0" encoding="utf-8"?>
<Properties xmlns="http://schemas.openxmlformats.org/officeDocument/2006/extended-properties" xmlns:vt="http://schemas.openxmlformats.org/officeDocument/2006/docPropsVTypes">
  <TotalTime>563</TotalTime>
  <Words>1681</Words>
  <Application>Microsoft Office PowerPoint</Application>
  <PresentationFormat>On-screen Show (4:3)</PresentationFormat>
  <Paragraphs>201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TS030008525</vt:lpstr>
      <vt:lpstr>ΑΠΟΠΛΟΥΣ </vt:lpstr>
      <vt:lpstr>Καμπάνια ΜΚΟ  για το Σύνταγμα και τους Θεσμούς</vt:lpstr>
      <vt:lpstr>Η αναγκαιότητα…</vt:lpstr>
      <vt:lpstr>…και το εργαλείο</vt:lpstr>
      <vt:lpstr>ΑΠΟΠΛΟΥΣ</vt:lpstr>
      <vt:lpstr>ΑΠΟΠΛΟΥΣ</vt:lpstr>
      <vt:lpstr>Ο ΑΠΟΠΛΟΥΣ ταξιδεύει και εμπλουτίζεται…</vt:lpstr>
      <vt:lpstr>Οι άνθρωποι του ΑΠΟΠΛΟΥ   </vt:lpstr>
      <vt:lpstr>ΑΠΟΠΛΟΥΣ</vt:lpstr>
      <vt:lpstr>Αρχές</vt:lpstr>
      <vt:lpstr>Αρχές</vt:lpstr>
      <vt:lpstr>Slide 12</vt:lpstr>
      <vt:lpstr>Slide 13</vt:lpstr>
      <vt:lpstr>Slide 14</vt:lpstr>
      <vt:lpstr>Slide 15</vt:lpstr>
      <vt:lpstr>Slide 16</vt:lpstr>
      <vt:lpstr>Εργαλειοθήκη</vt:lpstr>
      <vt:lpstr>Εφαρμογή των Αρχών στην πράξη Απόσπασμα Υπεύθυνη Οργάνωση &amp; Λειτουργία</vt:lpstr>
      <vt:lpstr>Οδηγίες project management  Παράδειγμα προσαρμογής: Ενδιαφερόμενα μέρη  2ο Σύστημα Ναυτοπροσκόπων Χολαργού</vt:lpstr>
      <vt:lpstr>Εγχειρίδιο project management  Απόσπασμα</vt:lpstr>
      <vt:lpstr>Διαδικασία </vt:lpstr>
      <vt:lpstr>Σας προσκαλούμε να… αποπλεύσετε μαζί μας  στο ταξίδι προς την Αριστεία!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ΑΠΟΠΛΟΥΣ</dc:title>
  <dc:creator>iliana</dc:creator>
  <cp:lastModifiedBy>ROGER</cp:lastModifiedBy>
  <cp:revision>141</cp:revision>
  <dcterms:modified xsi:type="dcterms:W3CDTF">2012-03-23T12:11:32Z</dcterms:modified>
</cp:coreProperties>
</file>