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4" r:id="rId25"/>
    <p:sldId id="278" r:id="rId26"/>
    <p:sldId id="279" r:id="rId27"/>
    <p:sldId id="285" r:id="rId28"/>
    <p:sldId id="280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29" r:id="rId40"/>
    <p:sldId id="330" r:id="rId41"/>
    <p:sldId id="331" r:id="rId42"/>
    <p:sldId id="299" r:id="rId43"/>
    <p:sldId id="295" r:id="rId44"/>
    <p:sldId id="300" r:id="rId45"/>
    <p:sldId id="301" r:id="rId46"/>
    <p:sldId id="318" r:id="rId47"/>
    <p:sldId id="302" r:id="rId48"/>
    <p:sldId id="303" r:id="rId49"/>
    <p:sldId id="304" r:id="rId50"/>
    <p:sldId id="305" r:id="rId51"/>
    <p:sldId id="296" r:id="rId52"/>
    <p:sldId id="306" r:id="rId53"/>
    <p:sldId id="307" r:id="rId54"/>
    <p:sldId id="309" r:id="rId55"/>
    <p:sldId id="319" r:id="rId56"/>
    <p:sldId id="310" r:id="rId57"/>
    <p:sldId id="311" r:id="rId58"/>
    <p:sldId id="313" r:id="rId59"/>
    <p:sldId id="315" r:id="rId60"/>
    <p:sldId id="314" r:id="rId61"/>
    <p:sldId id="316" r:id="rId62"/>
    <p:sldId id="320" r:id="rId63"/>
    <p:sldId id="321" r:id="rId64"/>
    <p:sldId id="324" r:id="rId65"/>
    <p:sldId id="336" r:id="rId66"/>
    <p:sldId id="337" r:id="rId67"/>
    <p:sldId id="328" r:id="rId68"/>
    <p:sldId id="332" r:id="rId69"/>
    <p:sldId id="333" r:id="rId70"/>
    <p:sldId id="334" r:id="rId71"/>
    <p:sldId id="335" r:id="rId72"/>
    <p:sldId id="339" r:id="rId73"/>
    <p:sldId id="341" r:id="rId74"/>
    <p:sldId id="340" r:id="rId75"/>
    <p:sldId id="342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93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87B7-A6A1-46DC-9E89-15D785B3143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63CC4-58D7-4B1D-B52A-7311202F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44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29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24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86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30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04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486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21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77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47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81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452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60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381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42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792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77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92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71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02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4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51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07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44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C6F8-6B17-46B8-99BE-372A620F9337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59A5-CB93-457F-854E-BA6708B2142E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312A-4EFE-4991-8824-0060946C34D6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9714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67" y="1234305"/>
            <a:ext cx="78867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3B1-68F5-4BFF-B14D-50ADF7264BD5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CB9F-674B-4EA5-AC80-71305D918CDC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56B5-24E6-401F-BF17-D971AA6F6637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06F-30DE-40C3-AA1C-D0C7A01DFAC6}" type="datetime1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52F8-125F-4209-8FAE-FC1922ABA3E9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528-9D5F-48AB-BC8C-1F74894E71FF}" type="datetime1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C108-AAD8-48A0-8DF1-2BC5AB17CC60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2FEB-C889-4391-9C41-9BD283E6AC9F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FB4A-9A5B-45CF-9552-63FE3F367225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56A4-0B1A-4AA1-BF7E-6AD14223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Οικονομική των Μεταφορών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856382"/>
            <a:ext cx="6858000" cy="2499969"/>
          </a:xfrm>
        </p:spPr>
        <p:txBody>
          <a:bodyPr>
            <a:normAutofit/>
          </a:bodyPr>
          <a:lstStyle/>
          <a:p>
            <a:r>
              <a:rPr lang="el-GR" sz="3600" b="1" dirty="0"/>
              <a:t>Αξιολόγηση Έργων</a:t>
            </a:r>
          </a:p>
          <a:p>
            <a:r>
              <a:rPr lang="el-GR" sz="2000" dirty="0"/>
              <a:t>Κωνσταντίνος </a:t>
            </a:r>
            <a:r>
              <a:rPr lang="el-GR" sz="2000" dirty="0" err="1"/>
              <a:t>Κεπαπτσόγλου</a:t>
            </a:r>
            <a:endParaRPr lang="el-GR" sz="2000" dirty="0"/>
          </a:p>
          <a:p>
            <a:r>
              <a:rPr lang="el-GR" sz="2000" dirty="0" err="1"/>
              <a:t>Επ</a:t>
            </a:r>
            <a:r>
              <a:rPr lang="el-GR" sz="2000" dirty="0"/>
              <a:t>. Καθηγητής ΕΜΠ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57225" y="5952697"/>
            <a:ext cx="782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/>
              <a:t>Μέρος του διαφανειών αυτών βασίζεται σε υλικό παραδόσεων του εκλιπόντος Καθηγητή ΣΑΤΜ Πέτρου </a:t>
            </a:r>
            <a:r>
              <a:rPr lang="el-GR" sz="1600" dirty="0" err="1"/>
              <a:t>Βυθούλκα</a:t>
            </a:r>
            <a:r>
              <a:rPr lang="el-GR" sz="1600" dirty="0"/>
              <a:t>, τον οποίο και ευχαριστώ βαθύτατα.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Διάσταση Αξίας Χρήματος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4804" y="1107010"/>
            <a:ext cx="8454391" cy="51220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Το χρήμα </a:t>
            </a:r>
            <a:r>
              <a:rPr lang="el-GR" sz="2400" b="1" dirty="0"/>
              <a:t>δεν έχει την ίδια αξία </a:t>
            </a:r>
            <a:r>
              <a:rPr lang="el-GR" sz="2400" dirty="0"/>
              <a:t>σε διαφορετικές χρονικές περιόδους.</a:t>
            </a:r>
          </a:p>
          <a:p>
            <a:pPr marL="0" indent="0" algn="just">
              <a:buNone/>
            </a:pPr>
            <a:endParaRPr lang="el-GR" sz="1000" dirty="0"/>
          </a:p>
          <a:p>
            <a:pPr marL="0" indent="0" algn="just">
              <a:buNone/>
            </a:pPr>
            <a:r>
              <a:rPr lang="el-GR" sz="2000" i="1" dirty="0"/>
              <a:t>Πρακτικά αυτό σημαίνει ότι η αξία των 100 € σήμερα δεν είναι ίδια την αξία των 100 € μετά από δύο έτη.</a:t>
            </a:r>
          </a:p>
          <a:p>
            <a:pPr marL="0" indent="0" algn="just">
              <a:buNone/>
            </a:pPr>
            <a:endParaRPr lang="el-GR" sz="1000" dirty="0"/>
          </a:p>
          <a:p>
            <a:pPr marL="0" indent="0" algn="just">
              <a:buNone/>
            </a:pPr>
            <a:r>
              <a:rPr lang="el-GR" sz="2400" dirty="0"/>
              <a:t>Πού οφείλεται αυτό;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Στο ευκαιριακό κόστος κεφαλαίου 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Στον πληθωρισμό (αγοραστική δύναμη χρήματος)</a:t>
            </a:r>
          </a:p>
          <a:p>
            <a:pPr marL="0" indent="0" algn="just">
              <a:buNone/>
            </a:pPr>
            <a:endParaRPr lang="el-GR" sz="1050" dirty="0"/>
          </a:p>
          <a:p>
            <a:pPr marL="0" indent="0" algn="just">
              <a:buNone/>
            </a:pPr>
            <a:r>
              <a:rPr lang="el-GR" sz="2400" dirty="0"/>
              <a:t>Πώς επηρεάζει την αξιολόγηση το γεγονός αυτό; </a:t>
            </a:r>
            <a:endParaRPr lang="en-US" sz="2400" dirty="0"/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Δεν επιτρέπεται η άθροιση χρηματικών ποσών διαφορετικών περιόδων (</a:t>
            </a:r>
            <a:r>
              <a:rPr lang="el-GR" sz="2400" b="1" dirty="0" err="1">
                <a:solidFill>
                  <a:srgbClr val="FF0000"/>
                </a:solidFill>
              </a:rPr>
              <a:t>χρηματορροών</a:t>
            </a:r>
            <a:r>
              <a:rPr lang="el-GR" sz="2400" b="1" dirty="0">
                <a:solidFill>
                  <a:srgbClr val="FF0000"/>
                </a:solidFill>
              </a:rPr>
              <a:t>), χωρίς κατάλληλη αναγωγή.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Διάσταση Αξίας Χρήματος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4804" y="1107010"/>
            <a:ext cx="8454391" cy="57509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200" b="1" dirty="0"/>
              <a:t>Ευκαιριακό κόστος και αξία χρήματος – ένα παράδειγμα</a:t>
            </a:r>
          </a:p>
          <a:p>
            <a:pPr marL="0" indent="0" algn="just">
              <a:buNone/>
            </a:pPr>
            <a:r>
              <a:rPr lang="el-GR" sz="2200" dirty="0"/>
              <a:t>Επιχειρηματίας εξετάζει την αγορά ενός ακινήτου για να στεγάσει την επιχείρησή του. Το ακίνητο κοστίζει σήμερα 1,000,000 €.</a:t>
            </a:r>
          </a:p>
          <a:p>
            <a:pPr marL="0" indent="0" algn="just">
              <a:buNone/>
            </a:pPr>
            <a:r>
              <a:rPr lang="el-GR" sz="2200" dirty="0"/>
              <a:t>Ο επιχειρηματίας έχει δύο επιλογές:</a:t>
            </a:r>
          </a:p>
          <a:p>
            <a:pPr algn="just"/>
            <a:r>
              <a:rPr lang="el-GR" sz="2200" dirty="0"/>
              <a:t>Να επενδύσει και να αποκτήσει το ακίνητο καταβάλλοντας σήμερα 1,000,000 €</a:t>
            </a:r>
          </a:p>
          <a:p>
            <a:pPr algn="just"/>
            <a:r>
              <a:rPr lang="el-GR" sz="2200" dirty="0"/>
              <a:t>Να καταθέσει το ποσό σε προθεσμιακό λογαριασμό για ένα έτος με ποσό 3% και να αποκομίσει στο τέλος του έτους 1,030,000 €.</a:t>
            </a:r>
          </a:p>
          <a:p>
            <a:pPr marL="0" indent="0" algn="just">
              <a:buNone/>
            </a:pPr>
            <a:r>
              <a:rPr lang="el-GR" sz="2200" dirty="0"/>
              <a:t>Το ευκαιριακό κόστος της αγοράς του ακινήτου είναι 1,030,000 €</a:t>
            </a:r>
          </a:p>
          <a:p>
            <a:pPr marL="0" indent="0" algn="just">
              <a:buNone/>
            </a:pPr>
            <a:r>
              <a:rPr lang="el-GR" sz="2200" dirty="0"/>
              <a:t>Συνεπώς, η αξία των χρημάτων του επιχειρηματία σήμερα αν επιλέξει τη λύση του προθεσμιακού λογαριασμού θα είναι σε ένα έτος 1,000,000 € </a:t>
            </a:r>
            <a:r>
              <a:rPr lang="en-US" sz="2200" dirty="0"/>
              <a:t>x (1+3%) = 1,030,000 </a:t>
            </a:r>
            <a:r>
              <a:rPr lang="el-GR" sz="2200" dirty="0"/>
              <a:t>€.</a:t>
            </a:r>
          </a:p>
          <a:p>
            <a:pPr marL="0" indent="0" algn="just">
              <a:buNone/>
            </a:pPr>
            <a:endParaRPr lang="el-GR" sz="2200" dirty="0"/>
          </a:p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</a:rPr>
              <a:t>Το κόστος του χρήματος είναι το ευκαιριακό κόστος της διατήρησης χρημάτων αντί για την επένδυσή τους, με βάση ένα επιτόκιο αναγωγής.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Διάσταση Αξίας Χρήματος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4804" y="979715"/>
            <a:ext cx="8454391" cy="57509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400" dirty="0"/>
              <a:t>Θεωρείται ένα επιτόκιο αναγωγής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algn="just"/>
            <a:r>
              <a:rPr lang="en-US" sz="2400" dirty="0"/>
              <a:t>H </a:t>
            </a:r>
            <a:r>
              <a:rPr lang="el-GR" sz="2400" dirty="0"/>
              <a:t>(ισοδύναμη) μελλοντική αξία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l-GR" sz="2400" dirty="0"/>
              <a:t>μετά από </a:t>
            </a:r>
            <a:r>
              <a:rPr lang="en-US" sz="2400" i="1" dirty="0"/>
              <a:t>n </a:t>
            </a:r>
            <a:r>
              <a:rPr lang="el-GR" sz="2400" dirty="0"/>
              <a:t>χρονικές περιόδους, ενός ποσού </a:t>
            </a:r>
            <a:r>
              <a:rPr lang="en-US" sz="2400" dirty="0"/>
              <a:t>P </a:t>
            </a:r>
            <a:r>
              <a:rPr lang="el-GR" sz="2400" dirty="0"/>
              <a:t>που καταβάλλεται σήμερα, είναι ίση με:</a:t>
            </a:r>
          </a:p>
          <a:p>
            <a:pPr marL="0" indent="0" algn="just">
              <a:buNone/>
            </a:pPr>
            <a:endParaRPr lang="el-GR" sz="2400" i="1" dirty="0"/>
          </a:p>
          <a:p>
            <a:pPr marL="0" indent="0" algn="just">
              <a:buNone/>
            </a:pPr>
            <a:endParaRPr lang="el-GR" sz="2400" i="1" dirty="0"/>
          </a:p>
          <a:p>
            <a:pPr marL="0" indent="0" algn="just">
              <a:buNone/>
            </a:pPr>
            <a:endParaRPr lang="el-GR" sz="2400" i="1" dirty="0"/>
          </a:p>
          <a:p>
            <a:pPr marL="0" indent="0" algn="just">
              <a:buNone/>
            </a:pPr>
            <a:r>
              <a:rPr lang="el-GR" sz="2400" i="1" dirty="0"/>
              <a:t>Σε αυτή την περίπτωση το επιτόκιο ονομάζεται και </a:t>
            </a:r>
            <a:r>
              <a:rPr lang="el-GR" sz="2400" b="1" i="1" dirty="0"/>
              <a:t>«επιτόκιο </a:t>
            </a:r>
            <a:r>
              <a:rPr lang="el-GR" sz="2400" b="1" i="1" dirty="0" err="1"/>
              <a:t>ανατοκισμού</a:t>
            </a:r>
            <a:r>
              <a:rPr lang="el-GR" sz="2400" b="1" i="1" dirty="0"/>
              <a:t>»</a:t>
            </a:r>
            <a:r>
              <a:rPr lang="el-GR" sz="2400" i="1" dirty="0"/>
              <a:t>.</a:t>
            </a:r>
          </a:p>
          <a:p>
            <a:pPr marL="0" indent="0" algn="just">
              <a:buNone/>
            </a:pPr>
            <a:endParaRPr lang="el-GR" sz="2400" i="1" dirty="0"/>
          </a:p>
          <a:p>
            <a:pPr algn="just"/>
            <a:r>
              <a:rPr lang="el-GR" sz="2400" dirty="0"/>
              <a:t>Η (ισοδύναμη) σημερινή αξία </a:t>
            </a:r>
            <a:r>
              <a:rPr lang="en-US" sz="2400" dirty="0"/>
              <a:t>P </a:t>
            </a:r>
            <a:r>
              <a:rPr lang="el-GR" sz="2400" dirty="0"/>
              <a:t>ενός μελλοντικού ποσού </a:t>
            </a:r>
            <a:r>
              <a:rPr lang="en-US" sz="2400" i="1" dirty="0"/>
              <a:t>F</a:t>
            </a:r>
            <a:r>
              <a:rPr lang="el-GR" sz="2400" i="1" dirty="0"/>
              <a:t> </a:t>
            </a:r>
            <a:r>
              <a:rPr lang="el-GR" sz="2400" dirty="0"/>
              <a:t>που θα καταβληθεί μετά από </a:t>
            </a:r>
            <a:r>
              <a:rPr lang="en-US" sz="2400" i="1" dirty="0"/>
              <a:t>n </a:t>
            </a:r>
            <a:r>
              <a:rPr lang="el-GR" sz="2400" dirty="0"/>
              <a:t>χρονικές περιόδους είναι ίση με:</a:t>
            </a:r>
            <a:r>
              <a:rPr lang="el-GR" sz="2400" i="1" dirty="0"/>
              <a:t> </a:t>
            </a:r>
          </a:p>
          <a:p>
            <a:pPr algn="just"/>
            <a:endParaRPr lang="el-GR" sz="2400" i="1" dirty="0"/>
          </a:p>
          <a:p>
            <a:pPr algn="just"/>
            <a:endParaRPr lang="el-GR" sz="2400" i="1" dirty="0"/>
          </a:p>
          <a:p>
            <a:pPr algn="just"/>
            <a:endParaRPr lang="el-GR" sz="2400" i="1" dirty="0"/>
          </a:p>
          <a:p>
            <a:pPr marL="0" indent="0" algn="just">
              <a:buNone/>
            </a:pPr>
            <a:endParaRPr lang="en-US" sz="2400" i="1" dirty="0"/>
          </a:p>
          <a:p>
            <a:pPr marL="0" indent="0" algn="just">
              <a:buNone/>
            </a:pPr>
            <a:r>
              <a:rPr lang="el-GR" sz="2400" i="1" dirty="0"/>
              <a:t>Σε αυτή την περίπτωση το επιτόκιο ονομάζεται και </a:t>
            </a:r>
            <a:r>
              <a:rPr lang="el-GR" sz="2400" b="1" i="1" dirty="0"/>
              <a:t>«επιτόκιο προεξόφλησης».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2" y="2107842"/>
            <a:ext cx="2117905" cy="68667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2" y="4770072"/>
            <a:ext cx="1821279" cy="11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Διάσταση Αξίας Χρήματος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8514" y="1051742"/>
            <a:ext cx="8606971" cy="5487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u="sng" dirty="0"/>
              <a:t>Παράδειγμα:</a:t>
            </a:r>
          </a:p>
          <a:p>
            <a:pPr marL="0" indent="0" algn="just">
              <a:buNone/>
            </a:pPr>
            <a:r>
              <a:rPr lang="el-GR" sz="2000" dirty="0"/>
              <a:t>Επιχείρηση πρόκειται να καταβάλλει 100,000 € σήμερα και 50,000 € μετά από 2 έτη για την αγορά και αποπληρωμή εξοπλισμού αντίστοιχα. Θεωρώντας επιτόκιο αναγωγής 5%:</a:t>
            </a:r>
          </a:p>
          <a:p>
            <a:pPr algn="just"/>
            <a:r>
              <a:rPr lang="el-GR" sz="2000" dirty="0"/>
              <a:t>Η μελλοντική αξία των 100,000 € μετά από 2 έτη είναι</a:t>
            </a:r>
            <a:r>
              <a:rPr lang="en-US" sz="2000" dirty="0"/>
              <a:t>: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αξία των μελλοντικών 50,000 € σήμερα είναι: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Η σημερινή </a:t>
            </a:r>
            <a:r>
              <a:rPr lang="el-GR" sz="2000" b="1" dirty="0"/>
              <a:t>(παρούσα)</a:t>
            </a:r>
            <a:r>
              <a:rPr lang="el-GR" sz="2000" dirty="0"/>
              <a:t> αξία του συνολικού ποσού που θα καταβληθεί είναι </a:t>
            </a:r>
            <a:r>
              <a:rPr lang="el-GR" sz="2000" b="1" dirty="0">
                <a:solidFill>
                  <a:srgbClr val="0070C0"/>
                </a:solidFill>
              </a:rPr>
              <a:t>100,000+47,130=147,130 € </a:t>
            </a:r>
            <a:r>
              <a:rPr lang="el-GR" sz="2000" dirty="0"/>
              <a:t>και </a:t>
            </a:r>
            <a:r>
              <a:rPr lang="el-GR" sz="2000" u="sng" dirty="0"/>
              <a:t>όχι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100,000+50,000=150,000 €</a:t>
            </a:r>
          </a:p>
          <a:p>
            <a:pPr marL="0" indent="0" algn="just">
              <a:buNone/>
            </a:pPr>
            <a:r>
              <a:rPr lang="el-GR" sz="2000" dirty="0"/>
              <a:t>Η μελλοντική (μετά από 2 έτη) αξία του συνολικού ποσού που θα καταβληθεί είναι</a:t>
            </a:r>
            <a:r>
              <a:rPr lang="el-GR" sz="2000" b="1" dirty="0"/>
              <a:t> </a:t>
            </a:r>
            <a:r>
              <a:rPr lang="el-GR" sz="2000" b="1" dirty="0">
                <a:solidFill>
                  <a:srgbClr val="0070C0"/>
                </a:solidFill>
              </a:rPr>
              <a:t>106,090+50,000 = 156,090 € </a:t>
            </a:r>
            <a:r>
              <a:rPr lang="el-GR" sz="2000" dirty="0"/>
              <a:t>και </a:t>
            </a:r>
            <a:r>
              <a:rPr lang="el-GR" sz="2000" u="sng" dirty="0"/>
              <a:t>όχι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100,000+50,000=150,000 €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13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34" y="2920641"/>
            <a:ext cx="3555423" cy="5486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34" y="4145958"/>
            <a:ext cx="2323308" cy="87598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232229" y="5196114"/>
            <a:ext cx="8636000" cy="1342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1485"/>
          </a:xfrm>
        </p:spPr>
        <p:txBody>
          <a:bodyPr/>
          <a:lstStyle/>
          <a:p>
            <a:r>
              <a:rPr lang="el-GR" dirty="0"/>
              <a:t>Πληθωρισμός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0462" y="1176823"/>
            <a:ext cx="4611428" cy="3744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dirty="0"/>
              <a:t>Η ποσοστιαία μεταβολή του γενικού επιπέδου των τιμών μιας οικονομίας μέσα σε μια συγκεκριμένη χρονική περίοδο. </a:t>
            </a:r>
          </a:p>
          <a:p>
            <a:pPr algn="just"/>
            <a:r>
              <a:rPr lang="el-GR" sz="2000" dirty="0"/>
              <a:t>Ο πληθωρισμός μπορεί να είναι θετικός ή αρνητικός</a:t>
            </a:r>
          </a:p>
          <a:p>
            <a:pPr algn="just"/>
            <a:r>
              <a:rPr lang="el-GR" sz="2000" dirty="0"/>
              <a:t>Ο πληθωρισμός είναι σχετικός από έτος σε έτος</a:t>
            </a:r>
          </a:p>
          <a:p>
            <a:pPr marL="0" indent="0" algn="just">
              <a:buNone/>
            </a:pPr>
            <a:r>
              <a:rPr lang="el-GR" sz="2000" i="1" dirty="0"/>
              <a:t>Ετήσιος πληθωρισμός 1% σημαίνει ότι οι τιμές των αγαθών αυξάνονται κατά 1% σε σχέση με το προηγούμενο έτος.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http://www.allenskillicorn.com/wp-content/uploads/2014/01/inf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15" y="1176824"/>
            <a:ext cx="3857260" cy="32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462" y="5096850"/>
            <a:ext cx="8681113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/>
              <a:t>Ο πληθωρισμός είναι οικονομικό φαινόμενο που εν γένει οφείλεται: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Στις μεταβολές της ζήτησης για αγαθά και υπηρεσίας (πληθωρισμός ζήτησης)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Στις μεταβολές του κόστους παραγωγής (πληθωρισμός προσφοράς)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67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Πληθωρισμός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6" y="1234305"/>
            <a:ext cx="8483419" cy="3686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Για τον συνυπολογισμό του πληθωρισμού στη χρονική διάσταση της αξίας του χρήματος υπάρχουν δύο προσεγγίσεις: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u="sng" dirty="0"/>
              <a:t>Η προσέγγιση των </a:t>
            </a:r>
            <a:r>
              <a:rPr lang="el-GR" sz="2400" b="1" u="sng" dirty="0"/>
              <a:t>σταθερών τιμών</a:t>
            </a:r>
          </a:p>
          <a:p>
            <a:pPr lvl="1" algn="just"/>
            <a:r>
              <a:rPr lang="el-GR" sz="2200" dirty="0"/>
              <a:t>Δεν λαμβάνεται υπόψη </a:t>
            </a:r>
            <a:r>
              <a:rPr lang="el-GR" sz="2200" i="1" u="sng" dirty="0"/>
              <a:t>καθόλου</a:t>
            </a:r>
            <a:r>
              <a:rPr lang="el-GR" sz="2200" dirty="0"/>
              <a:t> ο πληθωρισμός</a:t>
            </a:r>
          </a:p>
          <a:p>
            <a:pPr lvl="1" algn="just"/>
            <a:r>
              <a:rPr lang="el-GR" sz="2200" dirty="0"/>
              <a:t>Το "επιτόκιο αναγωγής" είναι "ελεύθερο πληθωρισμού" Οι τιμές δαπανών και ωφελειών υπολογίζονται σε </a:t>
            </a:r>
            <a:r>
              <a:rPr lang="el-GR" sz="2200" i="1" u="sng" dirty="0"/>
              <a:t>σταθερές τιμές</a:t>
            </a:r>
            <a:r>
              <a:rPr lang="el-GR" sz="2200" dirty="0"/>
              <a:t> του έτους στο οποίο γίνεται η οικονομική αξιολόγηση. </a:t>
            </a:r>
          </a:p>
          <a:p>
            <a:pPr lvl="1" algn="just"/>
            <a:r>
              <a:rPr lang="el-GR" sz="2200" dirty="0"/>
              <a:t>Η προσέγγιση αυτή εφαρμόζεται συνήθως όταν ο πληθωρισμός είναι </a:t>
            </a:r>
            <a:r>
              <a:rPr lang="el-GR" sz="2200" i="1" u="sng" dirty="0"/>
              <a:t>χαμηλός</a:t>
            </a:r>
            <a:r>
              <a:rPr lang="el-GR" sz="2200" i="1" dirty="0"/>
              <a:t> </a:t>
            </a:r>
            <a:r>
              <a:rPr lang="el-GR" sz="2200" dirty="0"/>
              <a:t>και εν γένει εκτιμάται ότι θα παραμείνει σχετικά </a:t>
            </a:r>
            <a:r>
              <a:rPr lang="el-GR" sz="2200" i="1" u="sng" dirty="0"/>
              <a:t>σταθερός</a:t>
            </a:r>
            <a:r>
              <a:rPr lang="el-GR" sz="2200" dirty="0"/>
              <a:t> κατά την χρονική περίοδο της ανάλυσης.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267" y="5420770"/>
            <a:ext cx="8483418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b="1" i="1" dirty="0"/>
              <a:t>Στην προσέγγιση των σταθερών τιμών θεωρείται ότι πχ με 1000 Ευρώ είναι δυνατόν να αγοραστεί το ίδιο (ή αντίστοιχο) αγαθό ή υπηρεσία σήμερα και σε κάθε επόμενη χρονική περίοδο.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5864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Πληθωρισμός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6" y="1050025"/>
            <a:ext cx="8483419" cy="26220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2. </a:t>
            </a:r>
            <a:r>
              <a:rPr lang="el-GR" sz="2400" u="sng" dirty="0"/>
              <a:t>Η προσέγγιση των </a:t>
            </a:r>
            <a:r>
              <a:rPr lang="el-GR" sz="2400" b="1" u="sng" dirty="0"/>
              <a:t>τρεχουσών / ονομαστικών τιμών</a:t>
            </a:r>
            <a:endParaRPr lang="en-US" sz="2400" b="1" u="sng" dirty="0"/>
          </a:p>
          <a:p>
            <a:pPr lvl="1" algn="just"/>
            <a:r>
              <a:rPr lang="el-GR" sz="2200" dirty="0"/>
              <a:t>Προστίθεται στο επιτόκιο ο ρυθμός του πληθωρισμού </a:t>
            </a:r>
            <a:endParaRPr lang="en-US" sz="2200" dirty="0"/>
          </a:p>
          <a:p>
            <a:pPr lvl="1" algn="just"/>
            <a:r>
              <a:rPr lang="el-GR" sz="2200" dirty="0"/>
              <a:t>Λαμβάνονται υπόψη οι τρέχουσες τιμές κάθε περιόδου</a:t>
            </a:r>
            <a:endParaRPr lang="en-US" sz="2200" dirty="0"/>
          </a:p>
          <a:p>
            <a:pPr lvl="1" algn="just"/>
            <a:r>
              <a:rPr lang="el-GR" sz="2200" dirty="0"/>
              <a:t>Αυξάνονται ανάλογα οι τιμές των δαπανών και ωφελειών. </a:t>
            </a:r>
          </a:p>
          <a:p>
            <a:pPr lvl="1" algn="just"/>
            <a:r>
              <a:rPr lang="el-GR" sz="2200" dirty="0"/>
              <a:t>Η προσέγγιση αυτή εφαρμόζεται συνήθως όταν ο πληθωρισμός είναι θα παρουσιάζει </a:t>
            </a:r>
            <a:r>
              <a:rPr lang="el-GR" sz="2200" u="sng" dirty="0"/>
              <a:t>υψηλή μεταβλητότητα</a:t>
            </a:r>
            <a:r>
              <a:rPr lang="el-GR" sz="2200" i="1" dirty="0"/>
              <a:t> </a:t>
            </a:r>
            <a:r>
              <a:rPr lang="el-GR" sz="2200" dirty="0"/>
              <a:t>κατά την χρονική περίοδο της ανάλυσης.</a:t>
            </a:r>
          </a:p>
          <a:p>
            <a:pPr lvl="1" algn="just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267" y="3742425"/>
            <a:ext cx="8483418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b="1" i="1" dirty="0"/>
              <a:t>Στην προσέγγιση των τρεχουσών / ονομαστικών τιμών θεωρείται ότι πχ αν ένα αγαθό ή υπηρεσία σήμερα μπορεί να αγοραστεί με 1000 Ευρώ, σε κάθε επόμενη περίοδο η τιμή αγοράς του θα πρέπει να λάβει υπόψη τον πληθωρισμό.</a:t>
            </a:r>
            <a:endParaRPr lang="en-US" b="1" i="1" dirty="0"/>
          </a:p>
        </p:txBody>
      </p:sp>
      <p:pic>
        <p:nvPicPr>
          <p:cNvPr id="7170" name="Picture 2" descr="http://preparednessadvice.com/wp-content/uploads/2013/02/infl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01" y="4829492"/>
            <a:ext cx="2706649" cy="18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QcuaFwpqEl9TQNPSLowz400sD2s5OyLjl4Jl3QIc-bcIxeLVg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4829492"/>
            <a:ext cx="1777811" cy="18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4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Επιτόκιο Αναγωγής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7096" y="1371826"/>
            <a:ext cx="5159647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3200" dirty="0"/>
              <a:t>Επιλογή επιτοκίου  αναγωγής </a:t>
            </a:r>
            <a:r>
              <a:rPr lang="en-US" sz="3200" i="1" dirty="0" err="1"/>
              <a:t>i</a:t>
            </a:r>
            <a:endParaRPr lang="en-US" sz="3200" i="1" dirty="0"/>
          </a:p>
          <a:p>
            <a:pPr lvl="1" algn="just"/>
            <a:r>
              <a:rPr lang="el-GR" sz="2800" dirty="0"/>
              <a:t>Αντιστοιχεί στο ευκαιριακό κόστος κεφαλαίου</a:t>
            </a:r>
            <a:endParaRPr lang="en-US" sz="2800" dirty="0"/>
          </a:p>
          <a:p>
            <a:pPr lvl="1" algn="just"/>
            <a:r>
              <a:rPr lang="el-GR" sz="2800" dirty="0"/>
              <a:t>Επιτόκιο πλέον συμφέρουσας τραπεζικής επένδυσης</a:t>
            </a:r>
          </a:p>
          <a:p>
            <a:pPr lvl="1" algn="just"/>
            <a:r>
              <a:rPr lang="el-GR" sz="2800" dirty="0"/>
              <a:t>Δείκτης μακροοικονομικής ανάπτυξης</a:t>
            </a:r>
          </a:p>
          <a:p>
            <a:pPr lvl="1" algn="just"/>
            <a:r>
              <a:rPr lang="el-GR" sz="2800" dirty="0"/>
              <a:t>Κοινωνικό κόστος κεφαλαίου</a:t>
            </a:r>
          </a:p>
          <a:p>
            <a:pPr lvl="2" algn="just"/>
            <a:r>
              <a:rPr lang="el-GR" sz="2400" dirty="0"/>
              <a:t>Χρήματα που θα επενδύονταν για κοινωνικούς σκοπούς</a:t>
            </a:r>
          </a:p>
          <a:p>
            <a:pPr lvl="2" algn="just"/>
            <a:r>
              <a:rPr lang="el-GR" sz="2400" dirty="0"/>
              <a:t>Συνήθεις τιμές 4.5 -6%</a:t>
            </a:r>
            <a:endParaRPr lang="en-US" sz="2400" dirty="0"/>
          </a:p>
          <a:p>
            <a:pPr algn="just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https://encrypted-tbn0.gstatic.com/images?q=tbn:ANd9GcSZYb5jwxT2ioxVrcsyTnXJX5eXurm94YnyOOkGpPCypQMWhc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6" y="1869847"/>
            <a:ext cx="3355294" cy="33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9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628" y="979715"/>
            <a:ext cx="8374743" cy="545737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l-GR" sz="18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Ονομαστικό επιτόκιο</a:t>
            </a:r>
            <a:r>
              <a:rPr lang="en-US" sz="1800" b="1" u="sng" dirty="0"/>
              <a:t>: </a:t>
            </a:r>
            <a:endParaRPr lang="el-GR" sz="1800" b="1" u="sng" dirty="0"/>
          </a:p>
          <a:p>
            <a:pPr algn="just">
              <a:defRPr/>
            </a:pPr>
            <a:r>
              <a:rPr lang="el-GR" sz="1800" dirty="0"/>
              <a:t>Η τρέχουσα τιμή του επιτοκίου</a:t>
            </a:r>
          </a:p>
          <a:p>
            <a:pPr algn="just">
              <a:defRPr/>
            </a:pPr>
            <a:r>
              <a:rPr lang="el-GR" sz="1800" dirty="0"/>
              <a:t>Χρησιμοποιείται στην επεξεργασία τρεχόντων και ιστορικών στοιχείων (σε τρέχουσες τιμές).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l-GR" sz="18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Πραγματικό επιτόκιο</a:t>
            </a:r>
            <a:r>
              <a:rPr lang="en-US" sz="1800" b="1" u="sng" dirty="0"/>
              <a:t>: </a:t>
            </a:r>
            <a:endParaRPr lang="el-GR" sz="1800" b="1" u="sng" dirty="0"/>
          </a:p>
          <a:p>
            <a:pPr algn="just">
              <a:defRPr/>
            </a:pPr>
            <a:r>
              <a:rPr lang="el-GR" sz="1800" dirty="0"/>
              <a:t>Σταθερό επιτόκιο </a:t>
            </a:r>
          </a:p>
          <a:p>
            <a:pPr algn="just">
              <a:defRPr/>
            </a:pPr>
            <a:r>
              <a:rPr lang="el-GR" sz="1800" dirty="0"/>
              <a:t>Χρησιμοποιείται όταν τα στοιχεία προσαρμόζονται σε σταθερές τιμές για ένα έτος βάση.</a:t>
            </a:r>
          </a:p>
          <a:p>
            <a:pPr algn="just">
              <a:defRPr/>
            </a:pPr>
            <a:r>
              <a:rPr lang="el-GR" sz="1800" dirty="0"/>
              <a:t>Το πραγματικό επιτόκιο υπολογίζεται από το ονομαστικό λαμβάνοντας υπόψη τον πληθωρισμό</a:t>
            </a:r>
            <a:endParaRPr lang="en-US" sz="18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l-GR" sz="1800" b="1" u="sng" dirty="0"/>
              <a:t>Στην αξιολόγηση έργων</a:t>
            </a:r>
            <a:r>
              <a:rPr lang="en-US" sz="1800" b="1" u="sng" dirty="0"/>
              <a:t>:</a:t>
            </a:r>
            <a:r>
              <a:rPr lang="en-US" sz="1800" dirty="0"/>
              <a:t>	</a:t>
            </a:r>
          </a:p>
          <a:p>
            <a:pPr algn="just">
              <a:defRPr/>
            </a:pPr>
            <a:r>
              <a:rPr lang="el-GR" sz="1800" dirty="0"/>
              <a:t>Εάν τα στοιχεία </a:t>
            </a:r>
            <a:r>
              <a:rPr lang="el-GR" sz="1800" u="sng" dirty="0">
                <a:solidFill>
                  <a:srgbClr val="FF0000"/>
                </a:solidFill>
              </a:rPr>
              <a:t>κόστους και οφέλους</a:t>
            </a:r>
            <a:r>
              <a:rPr lang="el-GR" sz="1800" dirty="0"/>
              <a:t> δίνονται σε </a:t>
            </a:r>
            <a:r>
              <a:rPr lang="el-GR" sz="1800" u="sng" dirty="0">
                <a:solidFill>
                  <a:srgbClr val="FF0000"/>
                </a:solidFill>
              </a:rPr>
              <a:t>πραγματικές τιμές</a:t>
            </a:r>
            <a:r>
              <a:rPr lang="el-GR" sz="1800" dirty="0"/>
              <a:t>, χρησιμοποιείται το </a:t>
            </a:r>
            <a:r>
              <a:rPr lang="el-GR" sz="1800" u="sng" dirty="0">
                <a:solidFill>
                  <a:srgbClr val="FF0000"/>
                </a:solidFill>
              </a:rPr>
              <a:t>πραγματικό  επιτόκιο</a:t>
            </a:r>
            <a:r>
              <a:rPr lang="el-GR" sz="1800" dirty="0"/>
              <a:t>. </a:t>
            </a:r>
          </a:p>
          <a:p>
            <a:pPr algn="just">
              <a:defRPr/>
            </a:pPr>
            <a:r>
              <a:rPr lang="el-GR" sz="1800" dirty="0"/>
              <a:t>Εάν τα στοιχεία </a:t>
            </a:r>
            <a:r>
              <a:rPr lang="el-GR" sz="1800" u="sng" dirty="0">
                <a:solidFill>
                  <a:srgbClr val="FF0000"/>
                </a:solidFill>
              </a:rPr>
              <a:t>κόστους και οφέλους</a:t>
            </a:r>
            <a:r>
              <a:rPr lang="el-GR" sz="1800" dirty="0"/>
              <a:t> δίνονται σε </a:t>
            </a:r>
            <a:r>
              <a:rPr lang="el-GR" sz="1800" u="sng" dirty="0">
                <a:solidFill>
                  <a:srgbClr val="FF0000"/>
                </a:solidFill>
              </a:rPr>
              <a:t>ονομαστικές/τρέχουσες τιμές</a:t>
            </a:r>
            <a:r>
              <a:rPr lang="el-GR" sz="1800" dirty="0"/>
              <a:t>, χρησιμοποιείται το </a:t>
            </a:r>
            <a:r>
              <a:rPr lang="el-GR" sz="1800" u="sng" dirty="0">
                <a:solidFill>
                  <a:srgbClr val="FF0000"/>
                </a:solidFill>
              </a:rPr>
              <a:t>ονομαστικό επιτόκιο</a:t>
            </a:r>
            <a:r>
              <a:rPr lang="el-GR" sz="1800" dirty="0"/>
              <a:t>.</a:t>
            </a:r>
            <a:endParaRPr lang="en-US" sz="1800" dirty="0"/>
          </a:p>
          <a:p>
            <a:pPr algn="just">
              <a:defRPr/>
            </a:pPr>
            <a:r>
              <a:rPr lang="el-GR" sz="1800" dirty="0"/>
              <a:t>Και οι </a:t>
            </a:r>
            <a:r>
              <a:rPr lang="el-GR" sz="1800" dirty="0">
                <a:solidFill>
                  <a:srgbClr val="FF0000"/>
                </a:solidFill>
              </a:rPr>
              <a:t>δύο μέθοδοι θα οδηγούν στα ίδια αποτελέσματα.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Επιτόκιο Αναγωγής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7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143000"/>
            <a:ext cx="8316686" cy="2529114"/>
          </a:xfrm>
        </p:spPr>
        <p:txBody>
          <a:bodyPr>
            <a:noAutofit/>
          </a:bodyPr>
          <a:lstStyle/>
          <a:p>
            <a:pPr eaLnBrk="1" hangingPunct="1">
              <a:buSzPct val="115000"/>
              <a:buFont typeface="Wingdings" charset="0"/>
              <a:buChar char="§"/>
            </a:pPr>
            <a:r>
              <a:rPr lang="el-GR" sz="2400" dirty="0"/>
              <a:t>Τα επιτόκια της αγοράς είναι ονομαστικά, και αντανακλούν (περιλαμβάνουν) τον πληθωρισμό. </a:t>
            </a:r>
          </a:p>
          <a:p>
            <a:pPr eaLnBrk="1" hangingPunct="1">
              <a:buSzPct val="115000"/>
              <a:buFont typeface="Wingdings" charset="0"/>
              <a:buChar char="§"/>
            </a:pPr>
            <a:r>
              <a:rPr lang="el-GR" sz="2400" dirty="0"/>
              <a:t>Υπολογισμός πραγματικού από ονομαστικό επιτόκιο:</a:t>
            </a:r>
            <a:endParaRPr lang="en-US" sz="2400" dirty="0"/>
          </a:p>
          <a:p>
            <a:pPr marL="0" indent="0" eaLnBrk="1" hangingPunct="1">
              <a:buSzPct val="115000"/>
              <a:buNone/>
            </a:pPr>
            <a:r>
              <a:rPr lang="en-US" sz="2400" dirty="0"/>
              <a:t>r</a:t>
            </a:r>
            <a:r>
              <a:rPr lang="el-GR" sz="2400" dirty="0"/>
              <a:t> : Πραγματικό επιτόκιο  (</a:t>
            </a:r>
            <a:r>
              <a:rPr lang="el-GR" sz="2400" i="1" dirty="0"/>
              <a:t>δηλ. καθαρό από πληθωρισμό</a:t>
            </a:r>
            <a:r>
              <a:rPr lang="el-GR" sz="2400" dirty="0"/>
              <a:t>)</a:t>
            </a:r>
            <a:endParaRPr lang="en-US" sz="2400" dirty="0"/>
          </a:p>
          <a:p>
            <a:pPr marL="0" indent="0" eaLnBrk="1" hangingPunct="1">
              <a:buSzPct val="115000"/>
              <a:buNone/>
            </a:pP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Ονομαστικό επιτόκιο</a:t>
            </a:r>
            <a:endParaRPr lang="en-US" sz="2400" dirty="0"/>
          </a:p>
          <a:p>
            <a:pPr marL="0" indent="0" eaLnBrk="1" hangingPunct="1">
              <a:buSzPct val="115000"/>
              <a:buNone/>
            </a:pPr>
            <a:r>
              <a:rPr lang="en-US" sz="2400" dirty="0"/>
              <a:t>m</a:t>
            </a:r>
            <a:r>
              <a:rPr lang="el-GR" sz="2400" dirty="0"/>
              <a:t> : Πληθωρισμός</a:t>
            </a: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Επιτόκιο Αναγωγής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522514" y="3947484"/>
                <a:ext cx="2084225" cy="1019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3947484"/>
                <a:ext cx="2084225" cy="1019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://4.bp.blogspot.com/-FqyoPYLOJFM/VaZOHnEJ0xI/AAAAAAAARCQ/Txdhy8Xdcb4/s1600/discou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3299445"/>
            <a:ext cx="2935968" cy="29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3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7" y="1123468"/>
            <a:ext cx="8276260" cy="3684059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/>
              <a:t>Η αξιολόγηση είναι η διαδικασία / προσδιορισμού  εκτίμησης της ποιότητας, σημασίας ή αξίας ενός αγαθού, μιας υπηρεσίας, ενός προσώπου ή ενός συστήματος με βάση συγκεκριμένα κριτήρια.</a:t>
            </a:r>
          </a:p>
          <a:p>
            <a:pPr algn="just"/>
            <a:r>
              <a:rPr lang="el-GR" sz="2400" dirty="0"/>
              <a:t>Η αξιολόγηση είναι άμεσα συνυφασμένη με την επιλογή: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Προϋποθέτει μια </a:t>
            </a:r>
            <a:r>
              <a:rPr lang="el-GR" sz="2400" b="1" dirty="0"/>
              <a:t>ανάγκη</a:t>
            </a:r>
            <a:r>
              <a:rPr lang="el-GR" sz="2400" dirty="0"/>
              <a:t> και τουλάχιστον ένα </a:t>
            </a:r>
            <a:r>
              <a:rPr lang="el-GR" sz="2400" b="1" dirty="0"/>
              <a:t>τρόπο υλοποίησής</a:t>
            </a:r>
            <a:r>
              <a:rPr lang="el-GR" sz="2400" dirty="0"/>
              <a:t> της.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</a:t>
            </a:fld>
            <a:endParaRPr lang="en-US"/>
          </a:p>
        </p:txBody>
      </p:sp>
      <p:grpSp>
        <p:nvGrpSpPr>
          <p:cNvPr id="8" name="Ομάδα 7"/>
          <p:cNvGrpSpPr/>
          <p:nvPr/>
        </p:nvGrpSpPr>
        <p:grpSpPr>
          <a:xfrm>
            <a:off x="613162" y="3192235"/>
            <a:ext cx="3671455" cy="475797"/>
            <a:chOff x="1510145" y="3832689"/>
            <a:chExt cx="3671455" cy="475797"/>
          </a:xfrm>
        </p:grpSpPr>
        <p:sp>
          <p:nvSpPr>
            <p:cNvPr id="5" name="TextBox 4"/>
            <p:cNvSpPr txBox="1"/>
            <p:nvPr/>
          </p:nvSpPr>
          <p:spPr>
            <a:xfrm>
              <a:off x="1510145" y="3846821"/>
              <a:ext cx="1463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Αξιολογώ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3058" y="3832689"/>
              <a:ext cx="124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Επιλέγω</a:t>
              </a:r>
              <a:endParaRPr lang="en-US" sz="2400" b="1" dirty="0"/>
            </a:p>
          </p:txBody>
        </p:sp>
        <p:sp>
          <p:nvSpPr>
            <p:cNvPr id="7" name="Βέλος: Δεξιό 6"/>
            <p:cNvSpPr/>
            <p:nvPr/>
          </p:nvSpPr>
          <p:spPr>
            <a:xfrm>
              <a:off x="3077392" y="3863047"/>
              <a:ext cx="751708" cy="4294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06" y="4895619"/>
            <a:ext cx="2619375" cy="174307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589" y="48075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168464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κόστος (εκροές) </a:t>
            </a:r>
            <a:r>
              <a:rPr lang="el-GR" sz="2000" dirty="0"/>
              <a:t>και το </a:t>
            </a:r>
            <a:r>
              <a:rPr lang="el-GR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οφέλη (εισροές)</a:t>
            </a:r>
            <a:r>
              <a:rPr lang="el-GR" sz="2000" dirty="0"/>
              <a:t> ενός έργου κατανέμονται σε διαφορετικά έτη.</a:t>
            </a:r>
          </a:p>
          <a:p>
            <a:pPr marL="342900" indent="-342900" algn="just">
              <a:spcBef>
                <a:spcPct val="50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cs typeface="+mn-cs"/>
              </a:rPr>
              <a:t>Οι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εκροές</a:t>
            </a:r>
            <a:r>
              <a:rPr lang="el-GR" sz="2000" dirty="0">
                <a:cs typeface="+mn-cs"/>
              </a:rPr>
              <a:t> και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εισροές</a:t>
            </a:r>
            <a:r>
              <a:rPr lang="el-GR" sz="2000" dirty="0">
                <a:cs typeface="+mn-cs"/>
              </a:rPr>
              <a:t>  ενός έργου δεν μπορούν να αθροιστούν λόγω της διαφορετικής αξίας του χρήματος στις διαφορετικές χρονικές περιόδους.</a:t>
            </a:r>
          </a:p>
          <a:p>
            <a:pPr marL="342900" indent="-342900" algn="just">
              <a:spcBef>
                <a:spcPct val="50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Απαιτείται η </a:t>
            </a:r>
            <a:r>
              <a:rPr lang="el-GR" sz="2000" b="1" dirty="0"/>
              <a:t>αναγωγή</a:t>
            </a:r>
            <a:r>
              <a:rPr lang="el-GR" sz="2000" dirty="0"/>
              <a:t> όλων των εισροών και εκροών (ή </a:t>
            </a:r>
            <a:r>
              <a:rPr lang="el-GR" sz="2000" dirty="0" err="1"/>
              <a:t>χρηματορροών</a:t>
            </a:r>
            <a:r>
              <a:rPr lang="el-GR" sz="2000" dirty="0"/>
              <a:t>) σε </a:t>
            </a:r>
            <a:r>
              <a:rPr lang="el-GR" sz="2000" b="1" dirty="0"/>
              <a:t>κοινό έτος βάσης</a:t>
            </a:r>
            <a:r>
              <a:rPr lang="el-GR" sz="2000" dirty="0"/>
              <a:t>.</a:t>
            </a:r>
          </a:p>
        </p:txBody>
      </p:sp>
      <p:grpSp>
        <p:nvGrpSpPr>
          <p:cNvPr id="34" name="Ομάδα 33"/>
          <p:cNvGrpSpPr/>
          <p:nvPr/>
        </p:nvGrpSpPr>
        <p:grpSpPr>
          <a:xfrm>
            <a:off x="819150" y="3990941"/>
            <a:ext cx="7696200" cy="2365410"/>
            <a:chOff x="602344" y="4339675"/>
            <a:chExt cx="7696200" cy="236541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02344" y="4862157"/>
              <a:ext cx="7543800" cy="1052513"/>
              <a:chOff x="480" y="2640"/>
              <a:chExt cx="4752" cy="663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480" y="3120"/>
                <a:ext cx="47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872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2304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2736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600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4032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4464" y="2784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480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1</a:t>
                </a:r>
                <a:endParaRPr lang="en-GB" sz="1800" b="1"/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912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2</a:t>
                </a:r>
                <a:endParaRPr lang="en-GB" sz="1800" b="1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1344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3</a:t>
                </a:r>
                <a:endParaRPr lang="en-GB" sz="1800" b="1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1776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4</a:t>
                </a:r>
                <a:endParaRPr lang="en-GB" sz="1800" b="1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220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5</a:t>
                </a:r>
                <a:endParaRPr lang="en-GB" sz="1800" b="1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6</a:t>
                </a:r>
                <a:endParaRPr lang="en-GB" sz="1800" b="1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7</a:t>
                </a:r>
                <a:endParaRPr lang="en-GB" sz="1800" b="1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3504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8</a:t>
                </a:r>
                <a:endParaRPr lang="en-GB" sz="1800" b="1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3936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9</a:t>
                </a:r>
                <a:endParaRPr lang="en-GB" sz="1800" b="1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800" b="1"/>
                  <a:t>10</a:t>
                </a:r>
                <a:endParaRPr lang="en-GB" sz="1800" b="1"/>
              </a:p>
            </p:txBody>
          </p:sp>
        </p:grp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754744" y="5943085"/>
              <a:ext cx="0" cy="762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3029858" y="6171685"/>
              <a:ext cx="0" cy="533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2673" y="6169581"/>
              <a:ext cx="83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Εκροές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98803" y="6187204"/>
              <a:ext cx="951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Εισροές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2344" y="4339675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u="sng" dirty="0"/>
                <a:t>Απεικόνιση </a:t>
              </a:r>
              <a:r>
                <a:rPr lang="el-GR" b="1" u="sng" dirty="0" err="1"/>
                <a:t>Χρηματορροών</a:t>
              </a:r>
              <a:endParaRPr lang="en-US" b="1" u="sn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06394" y="5624157"/>
              <a:ext cx="69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Έτος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971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21</a:t>
            </a:fld>
            <a:endParaRPr lang="en-US"/>
          </a:p>
        </p:txBody>
      </p:sp>
      <p:pic>
        <p:nvPicPr>
          <p:cNvPr id="59" name="Εικόνα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2" y="842056"/>
            <a:ext cx="6040433" cy="587942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065486" y="4428967"/>
            <a:ext cx="3624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</a:rPr>
              <a:t>Για να συγκριθούν και αθροιστούν εισροές και εκροές διαφορετικών χρονικών περιόδων, θα πρέπει να αναχθούν σε κοινό έτος βάση.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2" name="Εικόνα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50" y="2388542"/>
            <a:ext cx="1884107" cy="16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22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16200000" flipH="1">
            <a:off x="-1645443" y="3963194"/>
            <a:ext cx="5748337" cy="41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1585913" y="1209675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5400000">
            <a:off x="1587500" y="1747838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>
            <a:off x="1587500" y="22860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>
            <a:off x="1474788" y="2936875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5400000">
            <a:off x="1474788" y="3475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5400000">
            <a:off x="1474788" y="401478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5400000">
            <a:off x="1474788" y="461168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rot="5400000">
            <a:off x="1474788" y="5091113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5400000">
            <a:off x="1474788" y="5629275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rot="5400000">
            <a:off x="1474788" y="61674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1</a:t>
            </a:r>
            <a:endParaRPr lang="en-GB" sz="1800" b="1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14400" y="1905000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2</a:t>
            </a:r>
            <a:endParaRPr lang="en-GB" sz="1800" b="1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14400" y="2438400"/>
            <a:ext cx="40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3</a:t>
            </a:r>
            <a:endParaRPr lang="en-GB" sz="1800" b="1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14400" y="3048000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4</a:t>
            </a:r>
            <a:endParaRPr lang="en-GB" sz="1800" b="1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 rot="-179938">
            <a:off x="914400" y="3581400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5</a:t>
            </a:r>
            <a:endParaRPr lang="en-GB" sz="1800" b="1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914400" y="4114800"/>
            <a:ext cx="34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6</a:t>
            </a:r>
            <a:endParaRPr lang="en-GB" sz="1800" b="1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914400" y="47244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7</a:t>
            </a:r>
            <a:endParaRPr lang="en-GB" sz="1800" b="1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914400" y="5181600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8</a:t>
            </a:r>
            <a:endParaRPr lang="en-GB" sz="1800" b="1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38200" y="5791200"/>
            <a:ext cx="363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9</a:t>
            </a:r>
            <a:endParaRPr lang="en-GB" sz="1800" b="1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62000" y="6248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10</a:t>
            </a:r>
            <a:endParaRPr lang="en-GB" sz="1800" b="1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10800000" flipV="1">
            <a:off x="914400" y="989013"/>
            <a:ext cx="27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/>
              <a:t>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981200" y="13716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sz="2800" b="1" baseline="-25000">
                <a:solidFill>
                  <a:srgbClr val="FF0000"/>
                </a:solidFill>
              </a:rPr>
              <a:t>1</a:t>
            </a:r>
            <a:endParaRPr lang="el-GR" sz="2800" b="1" baseline="-25000">
              <a:solidFill>
                <a:srgbClr val="FF0000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057400" y="19050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sz="2800" b="1" baseline="-25000">
                <a:solidFill>
                  <a:srgbClr val="FF0000"/>
                </a:solidFill>
              </a:rPr>
              <a:t>2</a:t>
            </a:r>
            <a:endParaRPr lang="el-GR" sz="2800" b="1" baseline="-25000">
              <a:solidFill>
                <a:srgbClr val="FF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057400" y="25146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sz="2800" b="1" baseline="-25000">
                <a:solidFill>
                  <a:srgbClr val="FF0000"/>
                </a:solidFill>
              </a:rPr>
              <a:t>3</a:t>
            </a:r>
            <a:endParaRPr lang="el-GR" sz="2800" b="1" baseline="-25000">
              <a:solidFill>
                <a:srgbClr val="FF0000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752600" y="29718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4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52600" y="35052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5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752600" y="40386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6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828800" y="46482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7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52600" y="51054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8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752600" y="6248400"/>
            <a:ext cx="914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10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1752600" y="5715000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B</a:t>
            </a:r>
            <a:r>
              <a:rPr lang="en-GB" sz="2800" b="1" baseline="-25000">
                <a:solidFill>
                  <a:srgbClr val="3333FF"/>
                </a:solidFill>
              </a:rPr>
              <a:t>9</a:t>
            </a:r>
            <a:endParaRPr lang="el-GR" sz="2800" b="1" baseline="-25000">
              <a:solidFill>
                <a:srgbClr val="3333FF"/>
              </a:solidFill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0" y="60960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χρόνος</a:t>
            </a: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1219200" y="1058863"/>
            <a:ext cx="6081713" cy="7937"/>
          </a:xfrm>
          <a:custGeom>
            <a:avLst/>
            <a:gdLst>
              <a:gd name="T0" fmla="*/ 0 w 3831"/>
              <a:gd name="T1" fmla="*/ 12599194 h 5"/>
              <a:gd name="T2" fmla="*/ 2147483647 w 3831"/>
              <a:gd name="T3" fmla="*/ 0 h 5"/>
              <a:gd name="T4" fmla="*/ 0 60000 65536"/>
              <a:gd name="T5" fmla="*/ 0 60000 65536"/>
              <a:gd name="T6" fmla="*/ 0 w 3831"/>
              <a:gd name="T7" fmla="*/ 0 h 5"/>
              <a:gd name="T8" fmla="*/ 3831 w 3831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5">
                <a:moveTo>
                  <a:pt x="0" y="5"/>
                </a:moveTo>
                <a:lnTo>
                  <a:pt x="3831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95600" y="13716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PV (C</a:t>
            </a:r>
            <a:r>
              <a:rPr lang="en-GB" sz="2800" b="1" baseline="-25000">
                <a:solidFill>
                  <a:srgbClr val="FF0000"/>
                </a:solidFill>
              </a:rPr>
              <a:t>1</a:t>
            </a:r>
            <a:r>
              <a:rPr lang="en-GB" b="1">
                <a:solidFill>
                  <a:srgbClr val="FF0000"/>
                </a:solidFill>
              </a:rPr>
              <a:t>) = (C</a:t>
            </a:r>
            <a:r>
              <a:rPr lang="en-GB" sz="2800" b="1" baseline="-25000">
                <a:solidFill>
                  <a:srgbClr val="FF0000"/>
                </a:solidFill>
              </a:rPr>
              <a:t>1</a:t>
            </a:r>
            <a:r>
              <a:rPr lang="en-GB" b="1">
                <a:solidFill>
                  <a:srgbClr val="FF0000"/>
                </a:solidFill>
              </a:rPr>
              <a:t>)</a:t>
            </a:r>
            <a:r>
              <a:rPr lang="en-GB">
                <a:solidFill>
                  <a:srgbClr val="FF0000"/>
                </a:solidFill>
              </a:rPr>
              <a:t> / (</a:t>
            </a:r>
            <a:r>
              <a:rPr lang="en-GB" b="1">
                <a:solidFill>
                  <a:srgbClr val="FF0000"/>
                </a:solidFill>
              </a:rPr>
              <a:t>1+i)</a:t>
            </a:r>
            <a:r>
              <a:rPr lang="en-GB" sz="2800" b="1" baseline="30000">
                <a:solidFill>
                  <a:srgbClr val="FF0000"/>
                </a:solidFill>
              </a:rPr>
              <a:t>1</a:t>
            </a:r>
            <a:endParaRPr lang="el-GR" sz="2800" b="1" baseline="30000">
              <a:solidFill>
                <a:srgbClr val="FF0000"/>
              </a:solidFill>
            </a:endParaRPr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1219200" y="18288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1219200" y="23622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1219200" y="29718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1219200" y="56388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1295400" y="61722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1295400" y="51054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1219200" y="45720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1219200" y="40386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1295400" y="3505200"/>
            <a:ext cx="7481888" cy="1588"/>
          </a:xfrm>
          <a:custGeom>
            <a:avLst/>
            <a:gdLst>
              <a:gd name="T0" fmla="*/ 0 w 4713"/>
              <a:gd name="T1" fmla="*/ 0 h 1"/>
              <a:gd name="T2" fmla="*/ 2147483647 w 4713"/>
              <a:gd name="T3" fmla="*/ 0 h 1"/>
              <a:gd name="T4" fmla="*/ 0 60000 65536"/>
              <a:gd name="T5" fmla="*/ 0 60000 65536"/>
              <a:gd name="T6" fmla="*/ 0 w 4713"/>
              <a:gd name="T7" fmla="*/ 0 h 1"/>
              <a:gd name="T8" fmla="*/ 4713 w 47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3" h="1">
                <a:moveTo>
                  <a:pt x="0" y="0"/>
                </a:moveTo>
                <a:lnTo>
                  <a:pt x="4713" y="0"/>
                </a:lnTo>
              </a:path>
            </a:pathLst>
          </a:cu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2971800" y="19812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PV (C</a:t>
            </a:r>
            <a:r>
              <a:rPr lang="en-GB" sz="2800" b="1" baseline="-25000">
                <a:solidFill>
                  <a:srgbClr val="FF0000"/>
                </a:solidFill>
              </a:rPr>
              <a:t>2</a:t>
            </a:r>
            <a:r>
              <a:rPr lang="en-GB" b="1">
                <a:solidFill>
                  <a:srgbClr val="FF0000"/>
                </a:solidFill>
              </a:rPr>
              <a:t>) = (C</a:t>
            </a:r>
            <a:r>
              <a:rPr lang="en-GB" sz="2800" b="1" baseline="-25000">
                <a:solidFill>
                  <a:srgbClr val="FF0000"/>
                </a:solidFill>
              </a:rPr>
              <a:t>2</a:t>
            </a:r>
            <a:r>
              <a:rPr lang="en-GB" b="1">
                <a:solidFill>
                  <a:srgbClr val="FF0000"/>
                </a:solidFill>
              </a:rPr>
              <a:t>)</a:t>
            </a:r>
            <a:r>
              <a:rPr lang="en-GB">
                <a:solidFill>
                  <a:srgbClr val="FF0000"/>
                </a:solidFill>
              </a:rPr>
              <a:t> / (</a:t>
            </a:r>
            <a:r>
              <a:rPr lang="en-GB" b="1">
                <a:solidFill>
                  <a:srgbClr val="FF0000"/>
                </a:solidFill>
              </a:rPr>
              <a:t>1+i)</a:t>
            </a:r>
            <a:r>
              <a:rPr lang="en-GB" sz="2800" b="1" baseline="30000">
                <a:solidFill>
                  <a:srgbClr val="FF0000"/>
                </a:solidFill>
              </a:rPr>
              <a:t>2</a:t>
            </a:r>
            <a:endParaRPr lang="el-GR" sz="2800" b="1" baseline="30000">
              <a:solidFill>
                <a:srgbClr val="FF0000"/>
              </a:solidFill>
            </a:endParaRP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2971800" y="25908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PV (C</a:t>
            </a:r>
            <a:r>
              <a:rPr lang="en-GB" sz="2800" b="1" baseline="-25000">
                <a:solidFill>
                  <a:srgbClr val="FF0000"/>
                </a:solidFill>
              </a:rPr>
              <a:t>3</a:t>
            </a:r>
            <a:r>
              <a:rPr lang="en-GB" b="1">
                <a:solidFill>
                  <a:srgbClr val="FF0000"/>
                </a:solidFill>
              </a:rPr>
              <a:t>) = (C</a:t>
            </a:r>
            <a:r>
              <a:rPr lang="en-GB" sz="2800" b="1" baseline="-25000">
                <a:solidFill>
                  <a:srgbClr val="FF0000"/>
                </a:solidFill>
              </a:rPr>
              <a:t>3</a:t>
            </a:r>
            <a:r>
              <a:rPr lang="en-GB" b="1">
                <a:solidFill>
                  <a:srgbClr val="FF0000"/>
                </a:solidFill>
              </a:rPr>
              <a:t>)</a:t>
            </a:r>
            <a:r>
              <a:rPr lang="en-GB">
                <a:solidFill>
                  <a:srgbClr val="FF0000"/>
                </a:solidFill>
              </a:rPr>
              <a:t> / (</a:t>
            </a:r>
            <a:r>
              <a:rPr lang="en-GB" b="1">
                <a:solidFill>
                  <a:srgbClr val="FF0000"/>
                </a:solidFill>
              </a:rPr>
              <a:t>1+i)</a:t>
            </a:r>
            <a:r>
              <a:rPr lang="en-GB" sz="2800" b="1" baseline="30000">
                <a:solidFill>
                  <a:srgbClr val="FF0000"/>
                </a:solidFill>
              </a:rPr>
              <a:t>3</a:t>
            </a:r>
            <a:endParaRPr lang="el-GR" sz="2800" b="1" baseline="30000">
              <a:solidFill>
                <a:srgbClr val="FF0000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2971800" y="31242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4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4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4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2971800" y="35814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5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5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5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2971800" y="41148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6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6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6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2971800" y="46482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7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7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7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3048000" y="51816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8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8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8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2971800" y="5715000"/>
            <a:ext cx="3048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9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9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9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2667000" y="6248400"/>
            <a:ext cx="3810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3333FF"/>
                </a:solidFill>
              </a:rPr>
              <a:t>PV (B</a:t>
            </a:r>
            <a:r>
              <a:rPr lang="en-GB" sz="2800" b="1" baseline="-25000">
                <a:solidFill>
                  <a:srgbClr val="3333FF"/>
                </a:solidFill>
              </a:rPr>
              <a:t>10</a:t>
            </a:r>
            <a:r>
              <a:rPr lang="en-GB" b="1">
                <a:solidFill>
                  <a:srgbClr val="3333FF"/>
                </a:solidFill>
              </a:rPr>
              <a:t>) = (B</a:t>
            </a:r>
            <a:r>
              <a:rPr lang="en-GB" sz="2800" b="1" baseline="-25000">
                <a:solidFill>
                  <a:srgbClr val="3333FF"/>
                </a:solidFill>
              </a:rPr>
              <a:t>10</a:t>
            </a:r>
            <a:r>
              <a:rPr lang="en-GB" b="1">
                <a:solidFill>
                  <a:srgbClr val="3333FF"/>
                </a:solidFill>
              </a:rPr>
              <a:t>)</a:t>
            </a:r>
            <a:r>
              <a:rPr lang="en-GB">
                <a:solidFill>
                  <a:srgbClr val="3333FF"/>
                </a:solidFill>
              </a:rPr>
              <a:t> / (</a:t>
            </a:r>
            <a:r>
              <a:rPr lang="en-GB" b="1">
                <a:solidFill>
                  <a:srgbClr val="3333FF"/>
                </a:solidFill>
              </a:rPr>
              <a:t>1+i)</a:t>
            </a:r>
            <a:r>
              <a:rPr lang="en-GB" sz="2800" b="1" baseline="30000">
                <a:solidFill>
                  <a:srgbClr val="3333FF"/>
                </a:solidFill>
              </a:rPr>
              <a:t>10</a:t>
            </a:r>
            <a:endParaRPr lang="el-GR" sz="2800" b="1" baseline="30000">
              <a:solidFill>
                <a:srgbClr val="3333FF"/>
              </a:solidFill>
            </a:endParaRPr>
          </a:p>
        </p:txBody>
      </p:sp>
      <p:sp>
        <p:nvSpPr>
          <p:cNvPr id="58" name="AutoShape 55"/>
          <p:cNvSpPr>
            <a:spLocks/>
          </p:cNvSpPr>
          <p:nvPr/>
        </p:nvSpPr>
        <p:spPr bwMode="auto">
          <a:xfrm>
            <a:off x="5867400" y="1219200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56"/>
          <p:cNvSpPr>
            <a:spLocks/>
          </p:cNvSpPr>
          <p:nvPr/>
        </p:nvSpPr>
        <p:spPr bwMode="auto">
          <a:xfrm>
            <a:off x="5867400" y="3124200"/>
            <a:ext cx="381000" cy="34290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6248400" y="3286125"/>
            <a:ext cx="2590800" cy="302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3600" b="1">
              <a:solidFill>
                <a:srgbClr val="FF0000"/>
              </a:solidFill>
            </a:endParaRPr>
          </a:p>
          <a:p>
            <a:pPr eaLnBrk="1" hangingPunct="1"/>
            <a:endParaRPr lang="en-GB" sz="3600" b="1">
              <a:solidFill>
                <a:srgbClr val="FF0000"/>
              </a:solidFill>
            </a:endParaRPr>
          </a:p>
          <a:p>
            <a:pPr eaLnBrk="1" hangingPunct="1"/>
            <a:r>
              <a:rPr lang="el-GR" sz="3600" b="1">
                <a:solidFill>
                  <a:srgbClr val="3333FF"/>
                </a:solidFill>
              </a:rPr>
              <a:t>Σ</a:t>
            </a:r>
            <a:r>
              <a:rPr lang="en-GB" sz="3600" b="1" baseline="-25000">
                <a:solidFill>
                  <a:srgbClr val="3333FF"/>
                </a:solidFill>
              </a:rPr>
              <a:t>i</a:t>
            </a:r>
            <a:r>
              <a:rPr lang="en-GB" sz="3600" b="1">
                <a:solidFill>
                  <a:srgbClr val="3333FF"/>
                </a:solidFill>
              </a:rPr>
              <a:t> </a:t>
            </a:r>
            <a:r>
              <a:rPr lang="en-GB" sz="2800" b="1">
                <a:solidFill>
                  <a:srgbClr val="3333FF"/>
                </a:solidFill>
              </a:rPr>
              <a:t>PV(B</a:t>
            </a:r>
            <a:r>
              <a:rPr lang="en-GB" sz="3600" b="1" baseline="-25000">
                <a:solidFill>
                  <a:srgbClr val="3333FF"/>
                </a:solidFill>
              </a:rPr>
              <a:t>i</a:t>
            </a:r>
            <a:r>
              <a:rPr lang="en-GB" sz="2800" b="1">
                <a:solidFill>
                  <a:srgbClr val="3333FF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solidFill>
                <a:srgbClr val="3333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l-GR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6" y="1081905"/>
            <a:ext cx="8434433" cy="10516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/>
              <a:t>Γενικές εξισώσεις εύρεσης παρούσας και μελλοντικής τιμής </a:t>
            </a:r>
            <a:r>
              <a:rPr lang="el-GR" sz="2400" dirty="0" err="1"/>
              <a:t>χρηματορροής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1600" i="1" dirty="0" err="1"/>
              <a:t>k</a:t>
            </a:r>
            <a:r>
              <a:rPr lang="en-US" sz="2400" dirty="0"/>
              <a:t> </a:t>
            </a:r>
            <a:r>
              <a:rPr lang="el-GR" sz="2400" dirty="0"/>
              <a:t>τη χρονική περίοδο </a:t>
            </a:r>
            <a:r>
              <a:rPr lang="en-US" sz="2400" i="1" dirty="0"/>
              <a:t>k</a:t>
            </a:r>
            <a:r>
              <a:rPr lang="el-GR" sz="2400" dirty="0"/>
              <a:t>, για διάρκεια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l-GR" sz="2400" dirty="0"/>
              <a:t>περιόδων και επιτόκιο αναγωγής </a:t>
            </a:r>
            <a:r>
              <a:rPr lang="en-US" sz="2400" i="1" dirty="0" err="1"/>
              <a:t>i</a:t>
            </a:r>
            <a:r>
              <a:rPr lang="en-US" sz="2400" i="1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23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6" y="2235790"/>
            <a:ext cx="3982568" cy="196316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35790"/>
            <a:ext cx="3870162" cy="192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0" y="4187309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Παρούσα τιμή </a:t>
            </a:r>
            <a:r>
              <a:rPr lang="en-US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4416" y="4187309"/>
            <a:ext cx="204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Μελλοντική τιμή </a:t>
            </a:r>
            <a:r>
              <a:rPr lang="en-US" dirty="0"/>
              <a:t>F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4650537"/>
            <a:ext cx="1702618" cy="110385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79" y="4799646"/>
            <a:ext cx="2332856" cy="6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6" y="1234305"/>
            <a:ext cx="838363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/>
              <a:t>Παράδειγμα:</a:t>
            </a:r>
          </a:p>
          <a:p>
            <a:pPr marL="0" indent="0" algn="just">
              <a:buNone/>
            </a:pPr>
            <a:r>
              <a:rPr lang="el-GR" sz="2400" dirty="0"/>
              <a:t>Στα πλαίσια κατασκευής τμήματος οδού, εκτιμάται ότι στο 20ο έτος από την έναρξη του έργου θα απαιτηθεί συντήρηση οδοστρώματος κόστους (σε σταθερές τιμές) 10,000,000 €. </a:t>
            </a:r>
          </a:p>
          <a:p>
            <a:pPr marL="0" indent="0" algn="just">
              <a:buNone/>
            </a:pPr>
            <a:r>
              <a:rPr lang="el-GR" sz="2400" dirty="0"/>
              <a:t>Να υπολογιστεί η παρούσα αξία της δαπάνης συντήρησης για επιτόκιο αναγωγής 8%:</a:t>
            </a:r>
          </a:p>
          <a:p>
            <a:pPr marL="0" indent="0" algn="just">
              <a:buNone/>
            </a:pPr>
            <a:r>
              <a:rPr lang="el-GR" sz="2400" b="1" dirty="0"/>
              <a:t>Λύση:</a:t>
            </a:r>
          </a:p>
          <a:p>
            <a:pPr marL="0" indent="0" algn="just">
              <a:buNone/>
            </a:pPr>
            <a:r>
              <a:rPr lang="el-GR" sz="2400" dirty="0"/>
              <a:t>Είναι </a:t>
            </a:r>
            <a:r>
              <a:rPr lang="en-US" sz="2400" dirty="0"/>
              <a:t>S</a:t>
            </a:r>
            <a:r>
              <a:rPr lang="en-US" sz="1400" dirty="0"/>
              <a:t>20</a:t>
            </a:r>
            <a:r>
              <a:rPr lang="en-US" sz="2400" dirty="0"/>
              <a:t>=10,000,000 </a:t>
            </a:r>
            <a:r>
              <a:rPr lang="el-GR" sz="2400" dirty="0"/>
              <a:t>€</a:t>
            </a:r>
          </a:p>
          <a:p>
            <a:pPr marL="0" indent="0" algn="just">
              <a:buNone/>
            </a:pPr>
            <a:r>
              <a:rPr lang="el-GR" sz="2400" dirty="0"/>
              <a:t>Η παρούσα αξία είναι </a:t>
            </a:r>
            <a:r>
              <a:rPr lang="en-US" sz="2400" dirty="0"/>
              <a:t>P=10,000,000 / </a:t>
            </a:r>
            <a:r>
              <a:rPr lang="el-GR" sz="2400" dirty="0"/>
              <a:t>(1 + 0,08)</a:t>
            </a:r>
            <a:r>
              <a:rPr lang="el-GR" sz="2400" baseline="30000" dirty="0"/>
              <a:t>20</a:t>
            </a:r>
            <a:r>
              <a:rPr lang="el-GR" sz="2400" dirty="0"/>
              <a:t> = 10</a:t>
            </a:r>
            <a:r>
              <a:rPr lang="en-US" sz="2400" dirty="0"/>
              <a:t>,</a:t>
            </a:r>
            <a:r>
              <a:rPr lang="el-GR" sz="2400" dirty="0"/>
              <a:t>00</a:t>
            </a:r>
            <a:r>
              <a:rPr lang="en-US" sz="2400" dirty="0"/>
              <a:t>0,0</a:t>
            </a:r>
            <a:r>
              <a:rPr lang="el-GR" sz="2400" dirty="0"/>
              <a:t>00 </a:t>
            </a:r>
            <a:r>
              <a:rPr lang="en-US" sz="2400" dirty="0"/>
              <a:t>/ </a:t>
            </a:r>
            <a:r>
              <a:rPr lang="el-GR" sz="2400" dirty="0"/>
              <a:t>4,66 =</a:t>
            </a:r>
            <a:r>
              <a:rPr lang="en-US" sz="2400" dirty="0"/>
              <a:t>2,145,481 </a:t>
            </a:r>
            <a:r>
              <a:rPr lang="el-GR" sz="2400" dirty="0"/>
              <a:t>€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Picture 24"/>
          <p:cNvPicPr>
            <a:picLocks noChangeAspect="1" noChangeArrowheads="1"/>
          </p:cNvPicPr>
          <p:nvPr/>
        </p:nvPicPr>
        <p:blipFill rotWithShape="1">
          <a:blip r:embed="rId4" cstate="print"/>
          <a:srcRect b="23031"/>
          <a:stretch/>
        </p:blipFill>
        <p:spPr bwMode="auto">
          <a:xfrm>
            <a:off x="930501" y="1390993"/>
            <a:ext cx="6556149" cy="41785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883239"/>
            <a:ext cx="8756650" cy="8832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Γενική εξίσωση υπολογισμού αθροίσματος </a:t>
            </a:r>
            <a:r>
              <a:rPr lang="en-US" sz="2400" dirty="0" err="1"/>
              <a:t>E</a:t>
            </a:r>
            <a:r>
              <a:rPr lang="en-US" sz="1600" dirty="0" err="1"/>
              <a:t>k</a:t>
            </a:r>
            <a:r>
              <a:rPr lang="el-GR" sz="2400" dirty="0"/>
              <a:t> εισροών ή/και εκροών διαφορετικών χρονικών περιόδων σε κοινό έτος βάσης </a:t>
            </a:r>
            <a:r>
              <a:rPr lang="en-US" sz="2400" dirty="0"/>
              <a:t>k</a:t>
            </a: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86906"/>
              </p:ext>
            </p:extLst>
          </p:nvPr>
        </p:nvGraphicFramePr>
        <p:xfrm>
          <a:off x="1527421" y="5569585"/>
          <a:ext cx="5403708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5" imgW="2400120" imgH="482400" progId="Equation.DSMT4">
                  <p:embed/>
                </p:oleObj>
              </mc:Choice>
              <mc:Fallback>
                <p:oleObj name="Equation" r:id="rId5" imgW="2400120" imgH="482400" progId="Equation.DSMT4">
                  <p:embed/>
                  <p:pic>
                    <p:nvPicPr>
                      <p:cNvPr id="430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21" y="5569585"/>
                        <a:ext cx="5403708" cy="109791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457949" y="6430079"/>
            <a:ext cx="2057400" cy="365125"/>
          </a:xfrm>
        </p:spPr>
        <p:txBody>
          <a:bodyPr/>
          <a:lstStyle/>
          <a:p>
            <a:fld id="{D768B6C9-83F6-4903-8DB7-76BE1E5360EE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6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95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 err="1"/>
              <a:t>Χρηματορροές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6" y="1034612"/>
            <a:ext cx="8548914" cy="1082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dirty="0"/>
              <a:t>Όταν οι </a:t>
            </a:r>
            <a:r>
              <a:rPr lang="el-GR" sz="2200" dirty="0" err="1"/>
              <a:t>χρηματορροές</a:t>
            </a:r>
            <a:r>
              <a:rPr lang="el-GR" sz="2200" dirty="0"/>
              <a:t> </a:t>
            </a:r>
            <a:r>
              <a:rPr lang="en-US" sz="2200" dirty="0"/>
              <a:t>S </a:t>
            </a:r>
            <a:r>
              <a:rPr lang="el-GR" sz="2200" dirty="0"/>
              <a:t>για </a:t>
            </a:r>
            <a:r>
              <a:rPr lang="en-US" sz="2200" dirty="0"/>
              <a:t>n</a:t>
            </a:r>
            <a:r>
              <a:rPr lang="el-GR" sz="2200" dirty="0"/>
              <a:t> έτη είναι ισόποσες</a:t>
            </a:r>
            <a:r>
              <a:rPr lang="en-US" sz="2200" dirty="0"/>
              <a:t>, </a:t>
            </a:r>
            <a:r>
              <a:rPr lang="el-GR" sz="2200" dirty="0"/>
              <a:t>η ισοδύναμη παρούσα αξία </a:t>
            </a:r>
            <a:r>
              <a:rPr lang="en-US" sz="2200" i="1" dirty="0"/>
              <a:t>P</a:t>
            </a:r>
            <a:r>
              <a:rPr lang="el-GR" sz="2200" i="1" dirty="0"/>
              <a:t> </a:t>
            </a:r>
            <a:r>
              <a:rPr lang="el-GR" sz="2200" dirty="0"/>
              <a:t>του συνόλου τους καθώς η ισοδύναμη μελλοντική αξία του συνόλου τους μετά από </a:t>
            </a:r>
            <a:r>
              <a:rPr lang="en-US" sz="2200" dirty="0"/>
              <a:t>n </a:t>
            </a:r>
            <a:r>
              <a:rPr lang="el-GR" sz="2200" dirty="0"/>
              <a:t>έτη μπορούν να υπολογιστούν ως εξής:</a:t>
            </a:r>
            <a:endParaRPr lang="en-US" sz="2200" dirty="0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0348"/>
              </p:ext>
            </p:extLst>
          </p:nvPr>
        </p:nvGraphicFramePr>
        <p:xfrm>
          <a:off x="6457950" y="4739503"/>
          <a:ext cx="2370230" cy="101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4" imgW="1091880" imgH="469800" progId="Equation.DSMT4">
                  <p:embed/>
                </p:oleObj>
              </mc:Choice>
              <mc:Fallback>
                <p:oleObj name="Equation" r:id="rId4" imgW="1091880" imgH="469800" progId="Equation.DSMT4">
                  <p:embed/>
                  <p:pic>
                    <p:nvPicPr>
                      <p:cNvPr id="45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4739503"/>
                        <a:ext cx="2370230" cy="10170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450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19296"/>
              </p:ext>
            </p:extLst>
          </p:nvPr>
        </p:nvGraphicFramePr>
        <p:xfrm>
          <a:off x="6543295" y="2738714"/>
          <a:ext cx="2339885" cy="1160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6" imgW="1079280" imgH="533160" progId="Equation.DSMT4">
                  <p:embed/>
                </p:oleObj>
              </mc:Choice>
              <mc:Fallback>
                <p:oleObj name="Equation" r:id="rId6" imgW="1079280" imgH="533160" progId="Equation.DSMT4">
                  <p:embed/>
                  <p:pic>
                    <p:nvPicPr>
                      <p:cNvPr id="45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295" y="2738714"/>
                        <a:ext cx="2339885" cy="11608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30" name="Picture 4" descr="διάγρ χρηματοροών2α"/>
          <p:cNvPicPr>
            <a:picLocks noChangeAspect="1" noChangeArrowheads="1"/>
          </p:cNvPicPr>
          <p:nvPr/>
        </p:nvPicPr>
        <p:blipFill rotWithShape="1">
          <a:blip r:embed="rId8" cstate="print"/>
          <a:srcRect b="71701"/>
          <a:stretch/>
        </p:blipFill>
        <p:spPr bwMode="auto">
          <a:xfrm>
            <a:off x="0" y="2751622"/>
            <a:ext cx="3280963" cy="1053265"/>
          </a:xfrm>
          <a:prstGeom prst="rect">
            <a:avLst/>
          </a:prstGeom>
          <a:noFill/>
        </p:spPr>
      </p:pic>
      <p:grpSp>
        <p:nvGrpSpPr>
          <p:cNvPr id="5" name="Ομάδα 4"/>
          <p:cNvGrpSpPr/>
          <p:nvPr/>
        </p:nvGrpSpPr>
        <p:grpSpPr>
          <a:xfrm>
            <a:off x="223854" y="2644085"/>
            <a:ext cx="2977470" cy="1268339"/>
            <a:chOff x="261257" y="2342818"/>
            <a:chExt cx="2977470" cy="1268339"/>
          </a:xfrm>
        </p:grpSpPr>
        <p:sp>
          <p:nvSpPr>
            <p:cNvPr id="4" name="TextBox 3"/>
            <p:cNvSpPr txBox="1"/>
            <p:nvPr/>
          </p:nvSpPr>
          <p:spPr>
            <a:xfrm>
              <a:off x="26125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1652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204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6553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6682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4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726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66827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6553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1021" y="2344802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0747" y="2344802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87267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06993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3631647" y="4291965"/>
            <a:ext cx="2657475" cy="1339391"/>
            <a:chOff x="3800474" y="3650573"/>
            <a:chExt cx="2657475" cy="1339391"/>
          </a:xfrm>
        </p:grpSpPr>
        <p:pic>
          <p:nvPicPr>
            <p:cNvPr id="31" name="Picture 4" descr="διάγρ χρηματοροών2α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t="70876"/>
            <a:stretch/>
          </p:blipFill>
          <p:spPr bwMode="auto">
            <a:xfrm>
              <a:off x="3800474" y="3881268"/>
              <a:ext cx="2657475" cy="878001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6080760" y="3650573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80760" y="4620632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935" y="4611876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757321" y="2552077"/>
            <a:ext cx="2657475" cy="1329197"/>
            <a:chOff x="3800475" y="2281960"/>
            <a:chExt cx="2657475" cy="1329197"/>
          </a:xfrm>
        </p:grpSpPr>
        <p:pic>
          <p:nvPicPr>
            <p:cNvPr id="29" name="Picture 4" descr="διάγρ χρηματοροών2α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t="30370" b="36336"/>
            <a:stretch/>
          </p:blipFill>
          <p:spPr bwMode="auto">
            <a:xfrm>
              <a:off x="3800475" y="2383596"/>
              <a:ext cx="2657475" cy="1063625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3866605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76935" y="2281960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80760" y="3188839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pic>
        <p:nvPicPr>
          <p:cNvPr id="56" name="Picture 4" descr="διάγρ χρηματοροών2α"/>
          <p:cNvPicPr>
            <a:picLocks noChangeAspect="1" noChangeArrowheads="1"/>
          </p:cNvPicPr>
          <p:nvPr/>
        </p:nvPicPr>
        <p:blipFill rotWithShape="1">
          <a:blip r:embed="rId8" cstate="print"/>
          <a:srcRect b="71701"/>
          <a:stretch/>
        </p:blipFill>
        <p:spPr bwMode="auto">
          <a:xfrm>
            <a:off x="132343" y="4505391"/>
            <a:ext cx="3280963" cy="1053265"/>
          </a:xfrm>
          <a:prstGeom prst="rect">
            <a:avLst/>
          </a:prstGeom>
          <a:noFill/>
        </p:spPr>
      </p:pic>
      <p:grpSp>
        <p:nvGrpSpPr>
          <p:cNvPr id="57" name="Ομάδα 56"/>
          <p:cNvGrpSpPr/>
          <p:nvPr/>
        </p:nvGrpSpPr>
        <p:grpSpPr>
          <a:xfrm>
            <a:off x="267008" y="4397854"/>
            <a:ext cx="2977470" cy="1268339"/>
            <a:chOff x="261257" y="2342818"/>
            <a:chExt cx="2977470" cy="1268339"/>
          </a:xfrm>
        </p:grpSpPr>
        <p:sp>
          <p:nvSpPr>
            <p:cNvPr id="58" name="TextBox 57"/>
            <p:cNvSpPr txBox="1"/>
            <p:nvPr/>
          </p:nvSpPr>
          <p:spPr>
            <a:xfrm>
              <a:off x="26125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1652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1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204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2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86553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3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6682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4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87267" y="3241825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66827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6553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21021" y="2344802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0747" y="2344802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87267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06993" y="2342818"/>
              <a:ext cx="2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sp>
        <p:nvSpPr>
          <p:cNvPr id="9" name="Βέλος: Δεξιό 8"/>
          <p:cNvSpPr/>
          <p:nvPr/>
        </p:nvSpPr>
        <p:spPr>
          <a:xfrm>
            <a:off x="3280963" y="3075905"/>
            <a:ext cx="463629" cy="40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Βέλος: Δεξιό 70"/>
          <p:cNvSpPr/>
          <p:nvPr/>
        </p:nvSpPr>
        <p:spPr>
          <a:xfrm>
            <a:off x="3336846" y="4733223"/>
            <a:ext cx="463629" cy="40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5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0213" y="100978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/>
              <a:t>Παράδειγμα:</a:t>
            </a:r>
          </a:p>
          <a:p>
            <a:pPr marL="0" indent="0" algn="just">
              <a:buNone/>
            </a:pPr>
            <a:r>
              <a:rPr lang="el-GR" sz="2000" dirty="0"/>
              <a:t>Εταιρία κατασκευής </a:t>
            </a:r>
            <a:r>
              <a:rPr lang="el-GR" sz="2000" dirty="0" err="1"/>
              <a:t>βαρέων</a:t>
            </a:r>
            <a:r>
              <a:rPr lang="el-GR" sz="2000" dirty="0"/>
              <a:t> οχημάτων ενδιαφέρεται να πωλήσει λεωφορεία σε συγκοινωνιακό οργανισμό. </a:t>
            </a:r>
            <a:endParaRPr lang="en-US" sz="2000" dirty="0"/>
          </a:p>
          <a:p>
            <a:pPr marL="0" indent="0" algn="just">
              <a:buNone/>
            </a:pPr>
            <a:r>
              <a:rPr lang="el-GR" sz="2000" dirty="0"/>
              <a:t>Για το λόγο αυτό έχει προσφέρει τους παρακάτω όρους για αγορά 200 λεωφορείων συνολικού κόστους €</a:t>
            </a:r>
            <a:r>
              <a:rPr lang="en-US" sz="2000" dirty="0"/>
              <a:t>4</a:t>
            </a:r>
            <a:r>
              <a:rPr lang="el-GR" sz="2000" dirty="0"/>
              <a:t>0</a:t>
            </a:r>
            <a:r>
              <a:rPr lang="en-US" sz="2000" dirty="0"/>
              <a:t>,</a:t>
            </a:r>
            <a:r>
              <a:rPr lang="el-GR" sz="2000" dirty="0"/>
              <a:t>000</a:t>
            </a:r>
            <a:r>
              <a:rPr lang="en-US" sz="2000" dirty="0"/>
              <a:t>,</a:t>
            </a:r>
            <a:r>
              <a:rPr lang="el-GR" sz="2000" dirty="0"/>
              <a:t>000: χωρίς προκαταβολή, 4 ετήσιες </a:t>
            </a:r>
            <a:r>
              <a:rPr lang="el-GR" sz="2000"/>
              <a:t>δόσεις των €10,000,000 και </a:t>
            </a:r>
            <a:r>
              <a:rPr lang="el-GR" sz="2000" dirty="0"/>
              <a:t>η πρώτη δόση πρέπει να πληρωθεί στο τέλος του πρώτου έτους μετά την αγορά. </a:t>
            </a:r>
            <a:endParaRPr lang="en-US" sz="2000" dirty="0"/>
          </a:p>
          <a:p>
            <a:pPr marL="0" indent="0" algn="just">
              <a:buNone/>
            </a:pPr>
            <a:r>
              <a:rPr lang="el-GR" sz="2000" dirty="0"/>
              <a:t>Να υπολογιστεί η ετήσια δόση που θα καταβάλλει ο οργανισμός για επιτόκιο 8%.</a:t>
            </a:r>
          </a:p>
          <a:p>
            <a:pPr marL="0" indent="0" algn="just">
              <a:buNone/>
            </a:pPr>
            <a:r>
              <a:rPr lang="el-GR" sz="2000" b="1" dirty="0"/>
              <a:t>Λύση:</a:t>
            </a:r>
          </a:p>
          <a:p>
            <a:pPr marL="0" indent="0" algn="just">
              <a:buNone/>
            </a:pPr>
            <a:r>
              <a:rPr lang="el-GR" sz="2000" dirty="0"/>
              <a:t>Είναι </a:t>
            </a:r>
            <a:r>
              <a:rPr lang="en-US" sz="2000" dirty="0"/>
              <a:t>P=10,000,000</a:t>
            </a:r>
            <a:r>
              <a:rPr lang="el-GR" sz="2000" dirty="0"/>
              <a:t> €</a:t>
            </a:r>
            <a:r>
              <a:rPr lang="en-US" sz="2000" dirty="0"/>
              <a:t> , n=4, </a:t>
            </a:r>
            <a:r>
              <a:rPr lang="en-US" sz="2000" dirty="0" err="1"/>
              <a:t>i</a:t>
            </a:r>
            <a:r>
              <a:rPr lang="en-US" sz="2000" dirty="0"/>
              <a:t>=8%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29230"/>
              </p:ext>
            </p:extLst>
          </p:nvPr>
        </p:nvGraphicFramePr>
        <p:xfrm>
          <a:off x="537347" y="4967844"/>
          <a:ext cx="7596187" cy="98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4114800" imgH="533160" progId="Equation.DSMT4">
                  <p:embed/>
                </p:oleObj>
              </mc:Choice>
              <mc:Fallback>
                <p:oleObj name="Equation" r:id="rId3" imgW="4114800" imgH="533160" progId="Equation.DSMT4">
                  <p:embed/>
                  <p:pic>
                    <p:nvPicPr>
                      <p:cNvPr id="45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47" y="4967844"/>
                        <a:ext cx="7596187" cy="988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7904919" y="5361123"/>
            <a:ext cx="457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€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4173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Χρηματορροές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9700" y="979715"/>
            <a:ext cx="8864599" cy="1077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Συχνά για λόγους διευκόλυνσης υπολογισμών διασπώνται ή αθροίζονται οι </a:t>
            </a:r>
            <a:r>
              <a:rPr lang="el-GR" sz="2000" dirty="0" err="1"/>
              <a:t>χρηματορροές</a:t>
            </a:r>
            <a:r>
              <a:rPr lang="el-GR" sz="2000" dirty="0"/>
              <a:t>, αφού ισχύει η αρχή της επαλληλίας και της άθροισης ποσών στην ίδια χρονική περίοδο. ("</a:t>
            </a:r>
            <a:r>
              <a:rPr lang="el-GR" sz="2000" b="1" dirty="0"/>
              <a:t>υπέρθεση </a:t>
            </a:r>
            <a:r>
              <a:rPr lang="el-GR" sz="2000" b="1" dirty="0" err="1"/>
              <a:t>χρηματορροών</a:t>
            </a:r>
            <a:r>
              <a:rPr lang="el-GR" sz="2000" b="1" dirty="0"/>
              <a:t>")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45" y="2212725"/>
            <a:ext cx="8423955" cy="38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361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Κόστους - Οφέλους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8583" y="1081905"/>
            <a:ext cx="84844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Τόσο στη χρηματοοικονομική όσο και στην οικονομική αξιολόγηση ισχύει ότι:</a:t>
            </a:r>
          </a:p>
          <a:p>
            <a:pPr algn="just"/>
            <a:r>
              <a:rPr lang="el-GR" sz="2000" dirty="0"/>
              <a:t>Το </a:t>
            </a:r>
            <a:r>
              <a:rPr lang="el-GR" sz="2000" b="1" dirty="0"/>
              <a:t>συνολικό όφελος</a:t>
            </a:r>
            <a:r>
              <a:rPr lang="el-GR" sz="2000" dirty="0"/>
              <a:t> είναι το </a:t>
            </a:r>
            <a:r>
              <a:rPr lang="el-GR" sz="2000" b="1" dirty="0"/>
              <a:t>διαχρονικό άθροισμα </a:t>
            </a:r>
            <a:r>
              <a:rPr lang="el-GR" sz="2000" dirty="0"/>
              <a:t>των επιμέρους </a:t>
            </a:r>
            <a:r>
              <a:rPr lang="el-GR" sz="2000" b="1" dirty="0"/>
              <a:t>τιμών οφέλους</a:t>
            </a:r>
            <a:r>
              <a:rPr lang="el-GR" sz="2000" dirty="0"/>
              <a:t>, οι οποίες έχουν προηγουμένως αναχθεί στο </a:t>
            </a:r>
            <a:r>
              <a:rPr lang="el-GR" sz="2000" b="1" dirty="0"/>
              <a:t>ίδιο έτος βάσης</a:t>
            </a:r>
            <a:r>
              <a:rPr lang="el-GR" sz="2000" dirty="0"/>
              <a:t>.</a:t>
            </a:r>
          </a:p>
          <a:p>
            <a:pPr algn="just"/>
            <a:r>
              <a:rPr lang="el-GR" sz="2000" dirty="0"/>
              <a:t>Το </a:t>
            </a:r>
            <a:r>
              <a:rPr lang="el-GR" sz="2000" b="1" dirty="0"/>
              <a:t>συνολικό κόστος</a:t>
            </a:r>
            <a:r>
              <a:rPr lang="el-GR" sz="2000" dirty="0"/>
              <a:t> είναι το </a:t>
            </a:r>
            <a:r>
              <a:rPr lang="el-GR" sz="2000" b="1" dirty="0"/>
              <a:t>διαχρονικό άθροισμα</a:t>
            </a:r>
            <a:r>
              <a:rPr lang="el-GR" sz="2000" dirty="0"/>
              <a:t> των επιμέρους </a:t>
            </a:r>
            <a:r>
              <a:rPr lang="el-GR" sz="2000" b="1" dirty="0"/>
              <a:t>τιμών κόστους</a:t>
            </a:r>
            <a:r>
              <a:rPr lang="el-GR" sz="2000" dirty="0"/>
              <a:t>, οι οποίες έχουν προηγουμένως αναχθεί στο </a:t>
            </a:r>
            <a:r>
              <a:rPr lang="el-GR" sz="2000" b="1" dirty="0"/>
              <a:t>ίδιο έτος βάσης</a:t>
            </a:r>
            <a:r>
              <a:rPr lang="el-GR" sz="2000" dirty="0"/>
              <a:t>.</a:t>
            </a:r>
          </a:p>
          <a:p>
            <a:pPr algn="just"/>
            <a:r>
              <a:rPr lang="el-GR" sz="2000" dirty="0"/>
              <a:t>Το </a:t>
            </a:r>
            <a:r>
              <a:rPr lang="el-GR" sz="2000" b="1" dirty="0"/>
              <a:t>έτος βάσης</a:t>
            </a:r>
            <a:r>
              <a:rPr lang="el-GR" sz="2000" dirty="0"/>
              <a:t> τόσο για τις ωφέλειες όσο και για το κόστος πρέπει να είναι </a:t>
            </a:r>
            <a:r>
              <a:rPr lang="el-GR" sz="2000" b="1" dirty="0"/>
              <a:t>κοινό.</a:t>
            </a:r>
          </a:p>
          <a:p>
            <a:pPr marL="0" indent="0" algn="just">
              <a:buNone/>
            </a:pPr>
            <a:r>
              <a:rPr lang="el-GR" sz="2000" b="1" dirty="0">
                <a:solidFill>
                  <a:srgbClr val="FF0000"/>
                </a:solidFill>
              </a:rPr>
              <a:t>Στα πλαίσια της σύγκρισης του συνολικού κόστους και οφέλους του έργου (σε τιμές </a:t>
            </a:r>
            <a:r>
              <a:rPr lang="el-GR" sz="2000" b="1" dirty="0" err="1">
                <a:solidFill>
                  <a:srgbClr val="FF0000"/>
                </a:solidFill>
              </a:rPr>
              <a:t>ανηγμένες</a:t>
            </a:r>
            <a:r>
              <a:rPr lang="el-GR" sz="2000" b="1" dirty="0">
                <a:solidFill>
                  <a:srgbClr val="FF0000"/>
                </a:solidFill>
              </a:rPr>
              <a:t> στο κοινό έτος βάση) αξιοποιούνται κατάλληλοι δείκτες που θα αναλυθούν στη συνέχεια.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29</a:t>
            </a:fld>
            <a:endParaRPr lang="en-US"/>
          </a:p>
        </p:txBody>
      </p:sp>
      <p:pic>
        <p:nvPicPr>
          <p:cNvPr id="13314" name="Picture 2" descr="http://www.airsupplies.co.uk/blog/wp-content/uploads/2014/10/benefit-cost-balance-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9208"/>
            <a:ext cx="4137025" cy="18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8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9233" y="1059164"/>
            <a:ext cx="8345533" cy="2838931"/>
          </a:xfrm>
        </p:spPr>
        <p:txBody>
          <a:bodyPr/>
          <a:lstStyle/>
          <a:p>
            <a:pPr marL="0" indent="0">
              <a:buNone/>
            </a:pPr>
            <a:r>
              <a:rPr lang="el-GR" sz="2600" dirty="0"/>
              <a:t>Αντικείμενο της αξιολόγησης συγκοινωνιακών έργων</a:t>
            </a:r>
          </a:p>
          <a:p>
            <a:r>
              <a:rPr lang="el-GR" sz="2400" dirty="0"/>
              <a:t>Η ανάλυση των ωφελειών και δαπανών ενός έργου</a:t>
            </a:r>
          </a:p>
          <a:p>
            <a:r>
              <a:rPr lang="el-GR" sz="2400" dirty="0"/>
              <a:t>Η διερεύνηση του αν αξίζει να υλοποιηθεί ένα έργο.</a:t>
            </a:r>
          </a:p>
          <a:p>
            <a:r>
              <a:rPr lang="el-GR" sz="2400" dirty="0"/>
              <a:t>Ο προσδιορισμός της πλέον συμφέρουσας λύσης υλοποίησης.</a:t>
            </a:r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r>
              <a:rPr lang="el-GR" sz="2600" dirty="0"/>
              <a:t>Η αξιολόγηση μπορεί να αφορά:</a:t>
            </a:r>
            <a:endParaRPr lang="en-US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157" y="6019294"/>
            <a:ext cx="292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Στην αναβάθμιση ή αλλαγή υφιστάμενων υποδομών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019293"/>
            <a:ext cx="292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Στην υλοποίηση νέων υποδομών</a:t>
            </a:r>
            <a:endParaRPr lang="en-US" b="1" dirty="0"/>
          </a:p>
        </p:txBody>
      </p:sp>
      <p:pic>
        <p:nvPicPr>
          <p:cNvPr id="2050" name="Picture 2" descr="http://www.rms.nsw.gov.au/images/projects/sydney-west/schofields-road-upgrade/01-schofiel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7" y="3977544"/>
            <a:ext cx="2967962" cy="19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aV1_NcMPSDZ8yr4odxEn5YWGlN5-p77ZskCducRXnoteaT8gD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43" y="3973640"/>
            <a:ext cx="3074067" cy="20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2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Περίοδος Ζωής Έργου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66" y="979715"/>
            <a:ext cx="861223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Τα συγκοινωνιακά έργα αξιολογούνται για συγκεκριμένη χρονική περίοδο (οικονομική ζωή του έργου).</a:t>
            </a:r>
          </a:p>
          <a:p>
            <a:pPr algn="just"/>
            <a:r>
              <a:rPr lang="el-GR" sz="2000" dirty="0"/>
              <a:t>Η </a:t>
            </a:r>
            <a:r>
              <a:rPr lang="el-GR" sz="2000" b="1" dirty="0"/>
              <a:t>οικονομική ζωή έργου </a:t>
            </a:r>
            <a:r>
              <a:rPr lang="el-GR" sz="2000" dirty="0"/>
              <a:t>είναι η χρονική περίοδος για την οποία θα λειτουργήσει το έργο </a:t>
            </a:r>
            <a:r>
              <a:rPr lang="el-GR" sz="2000" b="1" dirty="0"/>
              <a:t>με το σκοπό για τον οποίο κατασκευάστηκε</a:t>
            </a:r>
            <a:r>
              <a:rPr lang="el-GR" sz="2000" dirty="0"/>
              <a:t>.</a:t>
            </a:r>
          </a:p>
          <a:p>
            <a:r>
              <a:rPr lang="el-GR" sz="2000" dirty="0"/>
              <a:t>Περιλαμβάνει τις εξής φάσεις:</a:t>
            </a:r>
          </a:p>
          <a:p>
            <a:pPr lvl="1"/>
            <a:r>
              <a:rPr lang="el-GR" sz="2000" dirty="0"/>
              <a:t>Περίοδος μελέτης</a:t>
            </a:r>
          </a:p>
          <a:p>
            <a:pPr lvl="1"/>
            <a:r>
              <a:rPr lang="el-GR" sz="2000" dirty="0"/>
              <a:t>Περίοδος κατασκευής</a:t>
            </a:r>
          </a:p>
          <a:p>
            <a:pPr lvl="1"/>
            <a:r>
              <a:rPr lang="el-GR" sz="2000" dirty="0"/>
              <a:t>Περίοδος λειτουργίας</a:t>
            </a:r>
          </a:p>
          <a:p>
            <a:r>
              <a:rPr lang="el-GR" sz="2000" dirty="0"/>
              <a:t>Εκτιμάται διαφορετικά ανά τύπο έργου.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Για οδικά και σιδηροδρομικά έργα 25-35 έτη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Για οχήματα 10-25 έτη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21506" name="Picture 2" descr="http://www.golocaltours.com.au/i/wp-content/uploads/2014/06/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15" y="2467703"/>
            <a:ext cx="3305285" cy="18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upload.wikimedia.org/wikipedia/commons/thumb/1/10/085_%CF%84%CE%BF_%CE%B3%CE%B5%CF%86%CF%8D%CF%81%CE%B9_%CF%84%CE%B7%CF%82_%CE%91%CF%81%CF%84%CE%B1%CF%82.JPG/220px-085_%CF%84%CE%BF_%CE%B3%CE%B5%CF%86%CF%8D%CF%81%CE%B9_%CF%84%CE%B7%CF%82_%CE%91%CF%81%CF%84%CE%B1%CF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22" y="4509488"/>
            <a:ext cx="3058035" cy="20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431"/>
            <a:ext cx="9144000" cy="681540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Υπολειμματική Αξία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8" y="916614"/>
            <a:ext cx="6025242" cy="529368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dirty="0"/>
              <a:t>Η </a:t>
            </a:r>
            <a:r>
              <a:rPr lang="el-GR" b="1" dirty="0"/>
              <a:t>Υπολειμματική Αξία </a:t>
            </a:r>
            <a:r>
              <a:rPr lang="el-GR" dirty="0"/>
              <a:t> είναι η </a:t>
            </a:r>
            <a:r>
              <a:rPr lang="el-GR" b="1" dirty="0"/>
              <a:t>απομένουσα αξία</a:t>
            </a:r>
            <a:r>
              <a:rPr lang="el-GR" dirty="0"/>
              <a:t> στο τέλος της οικονομικής  ζωής του έργου. 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Με την ολοκλήρωση της οικονομικής ζωής μπορεί να απομένουν χρησιμοποιήσιμα τμήματά του όπως η γη, υλικά, κτίρια, μηχανήματα κλπ.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Η υπολειμματική αξία ενός έργου μπορεί να είναι θετική, μηδενική ή αρνητική (</a:t>
            </a:r>
            <a:r>
              <a:rPr lang="el-GR" b="1" dirty="0"/>
              <a:t>γιατί;</a:t>
            </a:r>
            <a:r>
              <a:rPr lang="el-GR" dirty="0"/>
              <a:t>)</a:t>
            </a:r>
          </a:p>
          <a:p>
            <a:pPr algn="just">
              <a:lnSpc>
                <a:spcPct val="120000"/>
              </a:lnSpc>
            </a:pPr>
            <a:r>
              <a:rPr lang="el-GR" dirty="0"/>
              <a:t>Η </a:t>
            </a:r>
            <a:r>
              <a:rPr lang="el-GR" b="1" dirty="0"/>
              <a:t>Υπολειμματική Αξία </a:t>
            </a:r>
            <a:r>
              <a:rPr lang="el-GR" dirty="0"/>
              <a:t>εξαρτάται από τον χρόνο ζωής της κάθε υποδομής του έργου.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Σήραγγες 90-100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Γέφυρες 75-90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Σιδηροδρομική Επιδομή 25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Κτίρια 60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Η/Μ 35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Οδοστρώματα 25-35 έτη</a:t>
            </a:r>
          </a:p>
          <a:p>
            <a:pPr lvl="1" algn="just">
              <a:lnSpc>
                <a:spcPct val="120000"/>
              </a:lnSpc>
            </a:pPr>
            <a:r>
              <a:rPr lang="el-GR" dirty="0"/>
              <a:t>Οχήματα 10-25 έτη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22530" name="Picture 2" descr="http://www.plymouthcarremoval.co.uk/uploads/images/Scrap%20car%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2716466"/>
            <a:ext cx="2518197" cy="20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static.talkvietnam.com/files/2014/04/a-suspension-bridge-in-dong-giang-district-in-quang-nam-province-in-poor-repair-photo-sggp-1468770-images229998-brid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57" y="1017516"/>
            <a:ext cx="2479339" cy="14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75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9366" y="1081904"/>
            <a:ext cx="8135983" cy="4836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Καθαρή Παρούσα Αξία (ΚΠΑ) (</a:t>
            </a:r>
            <a:r>
              <a:rPr lang="en-US" sz="2000" b="1" dirty="0"/>
              <a:t>Net Present Value)</a:t>
            </a:r>
          </a:p>
          <a:p>
            <a:r>
              <a:rPr lang="el-GR" sz="2000" dirty="0"/>
              <a:t>Πρόκειται για το πλέον συνηθισμένο κριτήριο αξιολόγησης.</a:t>
            </a:r>
          </a:p>
          <a:p>
            <a:pPr algn="just"/>
            <a:r>
              <a:rPr lang="el-GR" sz="2000" dirty="0"/>
              <a:t>Υπολογίζεται ως η διαφορά συνολικού (διαχρονικού) οφέλους (εισροές) μείον το συνολικό (διαχρονικό) κόστος (εκροές) στη διάρκεια ζωής  ενός έργου.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Ανάμεσα σε διαφορετικά έργα, </a:t>
            </a:r>
            <a:r>
              <a:rPr lang="el-GR" sz="2000" b="1" dirty="0"/>
              <a:t>προτιμάται αυτό με τη μεγαλύτερη ΚΠΑ.</a:t>
            </a:r>
          </a:p>
          <a:p>
            <a:r>
              <a:rPr lang="el-GR" sz="2000" dirty="0"/>
              <a:t>Αν η ΚΠΑ είναι </a:t>
            </a:r>
            <a:r>
              <a:rPr lang="el-GR" sz="2000" b="1" dirty="0"/>
              <a:t>θετική</a:t>
            </a:r>
            <a:r>
              <a:rPr lang="el-GR" sz="2000" dirty="0"/>
              <a:t>, το έργο </a:t>
            </a:r>
            <a:r>
              <a:rPr lang="el-GR" sz="2000" b="1" dirty="0"/>
              <a:t>είναι αποδεκτό</a:t>
            </a:r>
            <a:r>
              <a:rPr lang="el-GR" sz="2000" dirty="0"/>
              <a:t>.</a:t>
            </a:r>
          </a:p>
          <a:p>
            <a:r>
              <a:rPr lang="el-GR" sz="2000" dirty="0"/>
              <a:t>Αν η ΚΠΑ είναι </a:t>
            </a:r>
            <a:r>
              <a:rPr lang="el-GR" sz="2000" b="1" dirty="0"/>
              <a:t>μηδενική</a:t>
            </a:r>
            <a:r>
              <a:rPr lang="el-GR" sz="2000" dirty="0"/>
              <a:t>, το έργο είναι αποδεκτό </a:t>
            </a:r>
            <a:r>
              <a:rPr lang="el-GR" sz="2000" b="1" dirty="0"/>
              <a:t>αν δεν υπάρχουν άλλες επιλογές</a:t>
            </a:r>
            <a:r>
              <a:rPr lang="el-GR" sz="2000" dirty="0"/>
              <a:t>.</a:t>
            </a:r>
          </a:p>
          <a:p>
            <a:r>
              <a:rPr lang="el-GR" sz="2000" dirty="0"/>
              <a:t>Αν η ΚΠΑ είναι </a:t>
            </a:r>
            <a:r>
              <a:rPr lang="el-GR" sz="2000" b="1" dirty="0"/>
              <a:t>αρνητική</a:t>
            </a:r>
            <a:r>
              <a:rPr lang="el-GR" sz="2000" dirty="0"/>
              <a:t>, το έργο </a:t>
            </a:r>
            <a:r>
              <a:rPr lang="el-GR" sz="2000" b="1" dirty="0"/>
              <a:t>δεν είναι αποδεκτό</a:t>
            </a:r>
            <a:r>
              <a:rPr lang="el-GR" sz="2000" dirty="0"/>
              <a:t>.</a:t>
            </a:r>
          </a:p>
          <a:p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79366" y="2809727"/>
                <a:ext cx="6502400" cy="107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𝛫𝛱𝛢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Εισροές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Περιόδου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Εκροές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Περιόδου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6" y="2809727"/>
                <a:ext cx="6502400" cy="1074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0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032" y="979715"/>
            <a:ext cx="8681267" cy="1254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Παράδειγμα:</a:t>
            </a:r>
          </a:p>
          <a:p>
            <a:pPr marL="0" indent="0">
              <a:buNone/>
            </a:pPr>
            <a:r>
              <a:rPr lang="el-GR" sz="2000" dirty="0"/>
              <a:t>Δίνεται </a:t>
            </a:r>
            <a:r>
              <a:rPr lang="el-GR" sz="2000" dirty="0" err="1"/>
              <a:t>χρηματορροή</a:t>
            </a:r>
            <a:r>
              <a:rPr lang="el-GR" sz="2000" dirty="0"/>
              <a:t>  έργου όπου φαίνονται οι εισροές και εκροές. Θεωρείται επιτόκιο αναγωγής 5%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33639"/>
              </p:ext>
            </p:extLst>
          </p:nvPr>
        </p:nvGraphicFramePr>
        <p:xfrm>
          <a:off x="461818" y="2234610"/>
          <a:ext cx="7631876" cy="27870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7654">
                  <a:extLst>
                    <a:ext uri="{9D8B030D-6E8A-4147-A177-3AD203B41FA5}">
                      <a16:colId xmlns:a16="http://schemas.microsoft.com/office/drawing/2014/main" xmlns="" val="3531456605"/>
                    </a:ext>
                  </a:extLst>
                </a:gridCol>
                <a:gridCol w="1206924">
                  <a:extLst>
                    <a:ext uri="{9D8B030D-6E8A-4147-A177-3AD203B41FA5}">
                      <a16:colId xmlns:a16="http://schemas.microsoft.com/office/drawing/2014/main" xmlns="" val="3238406272"/>
                    </a:ext>
                  </a:extLst>
                </a:gridCol>
                <a:gridCol w="2253806">
                  <a:extLst>
                    <a:ext uri="{9D8B030D-6E8A-4147-A177-3AD203B41FA5}">
                      <a16:colId xmlns:a16="http://schemas.microsoft.com/office/drawing/2014/main" xmlns="" val="1278984605"/>
                    </a:ext>
                  </a:extLst>
                </a:gridCol>
                <a:gridCol w="1039686">
                  <a:extLst>
                    <a:ext uri="{9D8B030D-6E8A-4147-A177-3AD203B41FA5}">
                      <a16:colId xmlns:a16="http://schemas.microsoft.com/office/drawing/2014/main" xmlns="" val="3120768299"/>
                    </a:ext>
                  </a:extLst>
                </a:gridCol>
                <a:gridCol w="2253806">
                  <a:extLst>
                    <a:ext uri="{9D8B030D-6E8A-4147-A177-3AD203B41FA5}">
                      <a16:colId xmlns:a16="http://schemas.microsoft.com/office/drawing/2014/main" xmlns="" val="2362575294"/>
                    </a:ext>
                  </a:extLst>
                </a:gridCol>
              </a:tblGrid>
              <a:tr h="25336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Έτος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>
                          <a:effectLst/>
                        </a:rPr>
                        <a:t>Εισροές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>
                          <a:effectLst/>
                        </a:rPr>
                        <a:t>Εκροές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04338"/>
                  </a:ext>
                </a:extLst>
              </a:tr>
              <a:tr h="253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Τιμές Έτους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Αναγωγή στο έτος βάση 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Τιμές Έτους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Αναγωγή στο έτος βάση 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9038234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458113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47,619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9,524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475376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45,351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850221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47,511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17,277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104326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45,249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8,227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489573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7,835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0588138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Σύνολο</a:t>
                      </a:r>
                      <a:r>
                        <a:rPr lang="el-GR" sz="1600" b="1" u="none" strike="noStrike" baseline="0" dirty="0">
                          <a:effectLst/>
                        </a:rPr>
                        <a:t> (</a:t>
                      </a:r>
                      <a:r>
                        <a:rPr lang="el-GR" sz="1600" b="1" u="none" strike="noStrike" dirty="0">
                          <a:effectLst/>
                        </a:rPr>
                        <a:t>Παρούσα αξία)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232,742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151,933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4972531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07206688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Καθαρή Παρούσα Αξία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80,809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25431305"/>
                  </a:ext>
                </a:extLst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444500" y="5365822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παρούσα αξία των εισροών είναι </a:t>
            </a:r>
            <a:r>
              <a:rPr lang="el-GR" b="1" dirty="0">
                <a:solidFill>
                  <a:srgbClr val="0070C0"/>
                </a:solidFill>
              </a:rPr>
              <a:t>232,742</a:t>
            </a:r>
            <a:r>
              <a:rPr lang="el-GR" dirty="0">
                <a:solidFill>
                  <a:srgbClr val="0070C0"/>
                </a:solidFill>
              </a:rPr>
              <a:t> € </a:t>
            </a:r>
            <a:r>
              <a:rPr lang="el-GR" dirty="0"/>
              <a:t>και των εκροών είναι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l-GR" b="1" dirty="0">
                <a:solidFill>
                  <a:srgbClr val="FF0000"/>
                </a:solidFill>
              </a:rPr>
              <a:t>51,933 €</a:t>
            </a:r>
            <a:r>
              <a:rPr lang="el-GR" dirty="0"/>
              <a:t> οπότε η ΚΠΑ είναι 232,742 € - </a:t>
            </a:r>
            <a:r>
              <a:rPr lang="en-US" dirty="0"/>
              <a:t>1</a:t>
            </a:r>
            <a:r>
              <a:rPr lang="el-GR" dirty="0"/>
              <a:t>51,933 € = </a:t>
            </a:r>
            <a:r>
              <a:rPr lang="el-GR" b="1" dirty="0"/>
              <a:t>80,809 €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4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032" y="979715"/>
            <a:ext cx="8681267" cy="1254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Παράδειγμα:</a:t>
            </a:r>
          </a:p>
          <a:p>
            <a:pPr marL="0" indent="0">
              <a:buNone/>
            </a:pPr>
            <a:r>
              <a:rPr lang="el-GR" sz="2000" dirty="0"/>
              <a:t>Στο ίδιο παράδειγμα, ο υπολογισμός θα μπορούσε να πραγματοποιηθεί εναλλακτικά ως εξής: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34</a:t>
            </a:fld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419100" y="527753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Αθροίζοντας τη στήλη των </a:t>
            </a:r>
            <a:r>
              <a:rPr lang="el-GR" dirty="0" err="1"/>
              <a:t>ανηγμένων</a:t>
            </a:r>
            <a:r>
              <a:rPr lang="el-GR" dirty="0"/>
              <a:t> διαφορών εισροών - εκροών, προκύπτει η ΚΠΑ η οποία είναι ίση με </a:t>
            </a:r>
            <a:r>
              <a:rPr lang="el-GR" b="1" dirty="0"/>
              <a:t>80,809 €</a:t>
            </a:r>
            <a:endParaRPr lang="en-US" b="1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09964"/>
              </p:ext>
            </p:extLst>
          </p:nvPr>
        </p:nvGraphicFramePr>
        <p:xfrm>
          <a:off x="533400" y="2234610"/>
          <a:ext cx="7183726" cy="28072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5901">
                  <a:extLst>
                    <a:ext uri="{9D8B030D-6E8A-4147-A177-3AD203B41FA5}">
                      <a16:colId xmlns:a16="http://schemas.microsoft.com/office/drawing/2014/main" xmlns="" val="3532442677"/>
                    </a:ext>
                  </a:extLst>
                </a:gridCol>
                <a:gridCol w="812035">
                  <a:extLst>
                    <a:ext uri="{9D8B030D-6E8A-4147-A177-3AD203B41FA5}">
                      <a16:colId xmlns:a16="http://schemas.microsoft.com/office/drawing/2014/main" xmlns="" val="390402616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xmlns="" val="3185228406"/>
                    </a:ext>
                  </a:extLst>
                </a:gridCol>
                <a:gridCol w="1350793">
                  <a:extLst>
                    <a:ext uri="{9D8B030D-6E8A-4147-A177-3AD203B41FA5}">
                      <a16:colId xmlns:a16="http://schemas.microsoft.com/office/drawing/2014/main" xmlns="" val="176145793"/>
                    </a:ext>
                  </a:extLst>
                </a:gridCol>
                <a:gridCol w="3069985">
                  <a:extLst>
                    <a:ext uri="{9D8B030D-6E8A-4147-A177-3AD203B41FA5}">
                      <a16:colId xmlns:a16="http://schemas.microsoft.com/office/drawing/2014/main" xmlns="" val="3697996008"/>
                    </a:ext>
                  </a:extLst>
                </a:gridCol>
              </a:tblGrid>
              <a:tr h="2552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Έτος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Εισροές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Εκροές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>
                          <a:effectLst/>
                        </a:rPr>
                        <a:t>Διαφορά Εισροές μείον Εκροές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610208"/>
                  </a:ext>
                </a:extLst>
              </a:tr>
              <a:tr h="255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Τρέχουσα Τιμή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Αναγωγή Διαφοράς στο έτος βάση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69430302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-100,000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8859161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38,095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18698007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36,281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43040147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30,234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01172525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37,022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6531795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39,176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9474051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Σύνολο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80,809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8525206"/>
                  </a:ext>
                </a:extLst>
              </a:tr>
              <a:tr h="2552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89676600"/>
                  </a:ext>
                </a:extLst>
              </a:tr>
              <a:tr h="2552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Καθαρή Παρούσα Αξία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80,809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9351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9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866" y="1081904"/>
            <a:ext cx="8485234" cy="54204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b="1" dirty="0"/>
              <a:t>Λόγος Ωφελειών - Κόστους (Β/</a:t>
            </a:r>
            <a:r>
              <a:rPr lang="en-US" b="1" dirty="0"/>
              <a:t>C) (Benefit - Cost Ratio)</a:t>
            </a:r>
            <a:endParaRPr lang="el-GR" b="1" dirty="0"/>
          </a:p>
          <a:p>
            <a:pPr>
              <a:lnSpc>
                <a:spcPct val="120000"/>
              </a:lnSpc>
            </a:pPr>
            <a:r>
              <a:rPr lang="el-GR" dirty="0"/>
              <a:t>Υπολογίζεται ως ο λόγος συνολικού (διαχρονικού) οφέλους (εισροές) μείον το συνολικό (διαχρονικό) κόστος (εκροές) στη διάρκεια ζωής  ενός έργου.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l-GR" dirty="0"/>
              <a:t>Ανάμεσα σε διαφορετικά έργα, </a:t>
            </a:r>
            <a:r>
              <a:rPr lang="el-GR" b="1" dirty="0"/>
              <a:t>προτιμάται αυτό με τη μεγαλύτερη τιμή </a:t>
            </a:r>
            <a:r>
              <a:rPr lang="en-US" b="1" dirty="0"/>
              <a:t>B/C</a:t>
            </a:r>
            <a:r>
              <a:rPr lang="el-GR" b="1" dirty="0"/>
              <a:t>.</a:t>
            </a:r>
          </a:p>
          <a:p>
            <a:pPr>
              <a:lnSpc>
                <a:spcPct val="120000"/>
              </a:lnSpc>
            </a:pPr>
            <a:r>
              <a:rPr lang="el-GR" dirty="0"/>
              <a:t>Αν η τιμή </a:t>
            </a:r>
            <a:r>
              <a:rPr lang="en-US" dirty="0"/>
              <a:t>B/C </a:t>
            </a:r>
            <a:r>
              <a:rPr lang="el-GR" dirty="0"/>
              <a:t>είναι </a:t>
            </a:r>
            <a:r>
              <a:rPr lang="el-GR" b="1" dirty="0"/>
              <a:t>μεγαλύτερη του 1</a:t>
            </a:r>
            <a:r>
              <a:rPr lang="el-GR" dirty="0"/>
              <a:t>, το έργο </a:t>
            </a:r>
            <a:r>
              <a:rPr lang="el-GR" b="1" dirty="0"/>
              <a:t>είναι αποδεκτό</a:t>
            </a:r>
            <a:r>
              <a:rPr lang="el-GR" dirty="0"/>
              <a:t>.</a:t>
            </a:r>
          </a:p>
          <a:p>
            <a:pPr>
              <a:lnSpc>
                <a:spcPct val="120000"/>
              </a:lnSpc>
            </a:pPr>
            <a:r>
              <a:rPr lang="el-GR" dirty="0"/>
              <a:t>Αν η τιμή </a:t>
            </a:r>
            <a:r>
              <a:rPr lang="en-US" dirty="0"/>
              <a:t>B/C</a:t>
            </a:r>
            <a:r>
              <a:rPr lang="el-GR" dirty="0"/>
              <a:t> είναι </a:t>
            </a:r>
            <a:r>
              <a:rPr lang="el-GR" b="1" dirty="0"/>
              <a:t>ίση με 1</a:t>
            </a:r>
            <a:r>
              <a:rPr lang="el-GR" dirty="0"/>
              <a:t> το έργο είναι αποδεκτό </a:t>
            </a:r>
            <a:r>
              <a:rPr lang="el-GR" b="1" dirty="0"/>
              <a:t>αν δεν υπάρχουν άλλες επιλογές</a:t>
            </a:r>
            <a:r>
              <a:rPr lang="el-GR" dirty="0"/>
              <a:t>.</a:t>
            </a:r>
          </a:p>
          <a:p>
            <a:pPr>
              <a:lnSpc>
                <a:spcPct val="120000"/>
              </a:lnSpc>
            </a:pPr>
            <a:r>
              <a:rPr lang="el-GR" dirty="0"/>
              <a:t>Αν η τιμή </a:t>
            </a:r>
            <a:r>
              <a:rPr lang="en-US" dirty="0"/>
              <a:t>B/C </a:t>
            </a:r>
            <a:r>
              <a:rPr lang="el-GR" dirty="0"/>
              <a:t>είναι </a:t>
            </a:r>
            <a:r>
              <a:rPr lang="el-GR" b="1" dirty="0"/>
              <a:t>μικρότερη του 1</a:t>
            </a:r>
            <a:r>
              <a:rPr lang="el-GR" dirty="0"/>
              <a:t>, το έργο </a:t>
            </a:r>
            <a:r>
              <a:rPr lang="el-GR" b="1" dirty="0"/>
              <a:t>δεν είναι αποδεκτό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544466" y="2406796"/>
                <a:ext cx="4027534" cy="167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Εισροές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Περιόδου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Εκροές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Περιόδου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6" y="2406796"/>
                <a:ext cx="4027534" cy="1671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063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032" y="979715"/>
            <a:ext cx="8681267" cy="1254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Παράδειγμα:</a:t>
            </a:r>
          </a:p>
          <a:p>
            <a:pPr marL="0" indent="0">
              <a:buNone/>
            </a:pPr>
            <a:r>
              <a:rPr lang="el-GR" sz="2000" dirty="0"/>
              <a:t>Στο προηγούμενο παράδειγμα: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37233"/>
              </p:ext>
            </p:extLst>
          </p:nvPr>
        </p:nvGraphicFramePr>
        <p:xfrm>
          <a:off x="444500" y="1959429"/>
          <a:ext cx="7631876" cy="27870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7654">
                  <a:extLst>
                    <a:ext uri="{9D8B030D-6E8A-4147-A177-3AD203B41FA5}">
                      <a16:colId xmlns:a16="http://schemas.microsoft.com/office/drawing/2014/main" xmlns="" val="3531456605"/>
                    </a:ext>
                  </a:extLst>
                </a:gridCol>
                <a:gridCol w="1206924">
                  <a:extLst>
                    <a:ext uri="{9D8B030D-6E8A-4147-A177-3AD203B41FA5}">
                      <a16:colId xmlns:a16="http://schemas.microsoft.com/office/drawing/2014/main" xmlns="" val="3238406272"/>
                    </a:ext>
                  </a:extLst>
                </a:gridCol>
                <a:gridCol w="2253806">
                  <a:extLst>
                    <a:ext uri="{9D8B030D-6E8A-4147-A177-3AD203B41FA5}">
                      <a16:colId xmlns:a16="http://schemas.microsoft.com/office/drawing/2014/main" xmlns="" val="1278984605"/>
                    </a:ext>
                  </a:extLst>
                </a:gridCol>
                <a:gridCol w="1039686">
                  <a:extLst>
                    <a:ext uri="{9D8B030D-6E8A-4147-A177-3AD203B41FA5}">
                      <a16:colId xmlns:a16="http://schemas.microsoft.com/office/drawing/2014/main" xmlns="" val="3120768299"/>
                    </a:ext>
                  </a:extLst>
                </a:gridCol>
                <a:gridCol w="2253806">
                  <a:extLst>
                    <a:ext uri="{9D8B030D-6E8A-4147-A177-3AD203B41FA5}">
                      <a16:colId xmlns:a16="http://schemas.microsoft.com/office/drawing/2014/main" xmlns="" val="2362575294"/>
                    </a:ext>
                  </a:extLst>
                </a:gridCol>
              </a:tblGrid>
              <a:tr h="25336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Έτος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>
                          <a:effectLst/>
                        </a:rPr>
                        <a:t>Εισροές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>
                          <a:effectLst/>
                        </a:rPr>
                        <a:t>Εκροές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04338"/>
                  </a:ext>
                </a:extLst>
              </a:tr>
              <a:tr h="253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Τιμές Έτους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Αναγωγή στο έτος βάση 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Τιμές Έτους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Αναγωγή στο έτος βάση 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9038234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458113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47,619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9,524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475376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45,351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850221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47,511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17,277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104326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45,249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8,227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489573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47,012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7,835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0588138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Σύνολο</a:t>
                      </a:r>
                      <a:r>
                        <a:rPr lang="el-GR" sz="1600" b="1" u="none" strike="noStrike" baseline="0" dirty="0">
                          <a:effectLst/>
                        </a:rPr>
                        <a:t> (</a:t>
                      </a:r>
                      <a:r>
                        <a:rPr lang="el-GR" sz="1600" b="1" u="none" strike="noStrike" dirty="0">
                          <a:effectLst/>
                        </a:rPr>
                        <a:t>Παρούσα αξία)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232,742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151,933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4972531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07206688"/>
                  </a:ext>
                </a:extLst>
              </a:tr>
              <a:tr h="2533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B/C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25431305"/>
                  </a:ext>
                </a:extLst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444500" y="5101456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παρούσα αξία των εισροών είναι </a:t>
            </a:r>
            <a:r>
              <a:rPr lang="el-GR" b="1" dirty="0">
                <a:solidFill>
                  <a:srgbClr val="0070C0"/>
                </a:solidFill>
              </a:rPr>
              <a:t>232,742</a:t>
            </a:r>
            <a:r>
              <a:rPr lang="el-GR" dirty="0">
                <a:solidFill>
                  <a:srgbClr val="0070C0"/>
                </a:solidFill>
              </a:rPr>
              <a:t> € </a:t>
            </a:r>
            <a:r>
              <a:rPr lang="el-GR" dirty="0"/>
              <a:t>και των εκροών είναι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l-GR" b="1" dirty="0">
                <a:solidFill>
                  <a:srgbClr val="FF0000"/>
                </a:solidFill>
              </a:rPr>
              <a:t>51,933 €</a:t>
            </a:r>
            <a:r>
              <a:rPr lang="el-GR" dirty="0"/>
              <a:t> οπότε ο λόγος ωφελειών - κόστους είναι ίσος με </a:t>
            </a:r>
            <a:r>
              <a:rPr lang="en-US" dirty="0"/>
              <a:t>B/C=</a:t>
            </a:r>
            <a:r>
              <a:rPr lang="el-GR" dirty="0"/>
              <a:t>232,742 €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1</a:t>
            </a:r>
            <a:r>
              <a:rPr lang="el-GR" dirty="0"/>
              <a:t>51,933 € = </a:t>
            </a:r>
            <a:r>
              <a:rPr lang="en-US" b="1" dirty="0"/>
              <a:t>1.53</a:t>
            </a:r>
          </a:p>
        </p:txBody>
      </p:sp>
    </p:spTree>
    <p:extLst>
      <p:ext uri="{BB962C8B-B14F-4D97-AF65-F5344CB8AC3E}">
        <p14:creationId xmlns:p14="http://schemas.microsoft.com/office/powerpoint/2010/main" val="1243787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866" y="1081904"/>
            <a:ext cx="8485234" cy="5420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2000" b="1" dirty="0"/>
              <a:t>Εσωτερικός Βαθμός Απόδοση (</a:t>
            </a:r>
            <a:r>
              <a:rPr lang="en-US" sz="2000" b="1" dirty="0"/>
              <a:t>IRR) (Internal Rate of Return)</a:t>
            </a:r>
            <a:endParaRPr lang="el-GR" sz="2000" b="1" dirty="0"/>
          </a:p>
          <a:p>
            <a:pPr algn="just">
              <a:lnSpc>
                <a:spcPct val="120000"/>
              </a:lnSpc>
            </a:pPr>
            <a:r>
              <a:rPr lang="el-GR" sz="2000" dirty="0"/>
              <a:t>Υπολογίζεται ως το θεωρητικό επιτόκιο αναγωγής για το οποίο το συνολικό (διαχρονικό) κόστος ισούται με το συνολικό (διαχρονικό) όφελος (δηλαδή η τιμή </a:t>
            </a:r>
            <a:r>
              <a:rPr lang="en-US" sz="2000" dirty="0" err="1"/>
              <a:t>i</a:t>
            </a:r>
            <a:r>
              <a:rPr lang="en-US" sz="2000" dirty="0"/>
              <a:t>' </a:t>
            </a:r>
            <a:r>
              <a:rPr lang="el-GR" sz="2000" dirty="0"/>
              <a:t>για την οποία η ΚΠΑ των δύο είναι ίση με 0).</a:t>
            </a:r>
          </a:p>
          <a:p>
            <a:pPr lvl="1" algn="just">
              <a:lnSpc>
                <a:spcPct val="120000"/>
              </a:lnSpc>
            </a:pPr>
            <a:r>
              <a:rPr lang="el-GR" sz="2000" i="1" dirty="0"/>
              <a:t>Υπολογίζεται με τη χρήση δοκιμών.</a:t>
            </a:r>
          </a:p>
          <a:p>
            <a:pPr algn="just">
              <a:lnSpc>
                <a:spcPct val="120000"/>
              </a:lnSpc>
            </a:pPr>
            <a:r>
              <a:rPr lang="el-GR" sz="2000" dirty="0"/>
              <a:t>Ανάμεσα σε διαφορετικά έργα, </a:t>
            </a:r>
            <a:r>
              <a:rPr lang="el-GR" sz="2000" b="1" dirty="0"/>
              <a:t>προτιμάται αυτό με τον μεγαλύτερο </a:t>
            </a:r>
            <a:r>
              <a:rPr lang="en-US" sz="2000" b="1" dirty="0"/>
              <a:t>IRR</a:t>
            </a:r>
            <a:r>
              <a:rPr lang="el-GR" sz="2000" b="1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2000" dirty="0"/>
              <a:t>Αν η τιμή </a:t>
            </a:r>
            <a:r>
              <a:rPr lang="en-US" sz="2000" dirty="0"/>
              <a:t>IRR </a:t>
            </a:r>
            <a:r>
              <a:rPr lang="el-GR" sz="2000" dirty="0"/>
              <a:t>είναι </a:t>
            </a:r>
            <a:r>
              <a:rPr lang="el-GR" sz="2000" b="1" dirty="0"/>
              <a:t>μεγαλύτερη του </a:t>
            </a:r>
            <a:r>
              <a:rPr lang="en-US" sz="2000" b="1" i="1" dirty="0" err="1"/>
              <a:t>i</a:t>
            </a:r>
            <a:r>
              <a:rPr lang="el-GR" sz="2000" dirty="0"/>
              <a:t>, το έργο </a:t>
            </a:r>
            <a:r>
              <a:rPr lang="el-GR" sz="2000" b="1" dirty="0"/>
              <a:t>είναι αποδεκτό</a:t>
            </a:r>
            <a:r>
              <a:rPr lang="el-GR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2000" dirty="0"/>
              <a:t>Αν η </a:t>
            </a:r>
            <a:r>
              <a:rPr lang="el-GR" sz="2000" dirty="0" err="1"/>
              <a:t>η</a:t>
            </a:r>
            <a:r>
              <a:rPr lang="el-GR" sz="2000" dirty="0"/>
              <a:t> τιμή </a:t>
            </a:r>
            <a:r>
              <a:rPr lang="en-US" sz="2000" dirty="0"/>
              <a:t>IRR </a:t>
            </a:r>
            <a:r>
              <a:rPr lang="el-GR" sz="2000" dirty="0"/>
              <a:t>είναι </a:t>
            </a:r>
            <a:r>
              <a:rPr lang="el-GR" sz="2000" b="1" dirty="0"/>
              <a:t>ίση με </a:t>
            </a:r>
            <a:r>
              <a:rPr lang="en-US" sz="2000" b="1" i="1" dirty="0" err="1"/>
              <a:t>i</a:t>
            </a:r>
            <a:r>
              <a:rPr lang="en-US" sz="2000" b="1" i="1" dirty="0"/>
              <a:t>,</a:t>
            </a:r>
            <a:r>
              <a:rPr lang="el-GR" sz="2000" dirty="0"/>
              <a:t> το έργο είναι αποδεκτό </a:t>
            </a:r>
            <a:r>
              <a:rPr lang="el-GR" sz="2000" b="1" dirty="0"/>
              <a:t>αν δεν υπάρχουν άλλες επιλογές</a:t>
            </a:r>
            <a:r>
              <a:rPr lang="el-GR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l-GR" sz="2000" dirty="0"/>
              <a:t>Αν η τιμή </a:t>
            </a:r>
            <a:r>
              <a:rPr lang="en-US" sz="2000" dirty="0"/>
              <a:t>IRR </a:t>
            </a:r>
            <a:r>
              <a:rPr lang="el-GR" sz="2000" dirty="0"/>
              <a:t>είναι </a:t>
            </a:r>
            <a:r>
              <a:rPr lang="el-GR" sz="2000" b="1" dirty="0"/>
              <a:t>μικρότερη του </a:t>
            </a:r>
            <a:r>
              <a:rPr lang="en-US" sz="2000" b="1" i="1" dirty="0" err="1"/>
              <a:t>i</a:t>
            </a:r>
            <a:r>
              <a:rPr lang="el-GR" sz="2000" dirty="0"/>
              <a:t>, το έργο </a:t>
            </a:r>
            <a:r>
              <a:rPr lang="el-GR" sz="2000" b="1" dirty="0"/>
              <a:t>δεν είναι αποδεκτό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4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9666" y="979714"/>
            <a:ext cx="8421733" cy="5052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/>
              <a:t>Παρατηρήσεις:</a:t>
            </a:r>
          </a:p>
          <a:p>
            <a:r>
              <a:rPr lang="el-GR" sz="2000" dirty="0"/>
              <a:t>Το κριτήριο </a:t>
            </a:r>
            <a:r>
              <a:rPr lang="en-US" sz="2000" dirty="0"/>
              <a:t>IRR </a:t>
            </a:r>
            <a:r>
              <a:rPr lang="el-GR" sz="2000" dirty="0"/>
              <a:t>δεν μπορεί να υπολογιστεί σε περιπτώσεις όπου το συνολικό κόστος υπερβαίνει το συνολικό όφελος αφού δεν λαμβάνει αρνητικές τιμές.</a:t>
            </a:r>
          </a:p>
          <a:p>
            <a:r>
              <a:rPr lang="el-GR" sz="2000" dirty="0"/>
              <a:t>Η χρήση του κριτηρίου </a:t>
            </a:r>
            <a:r>
              <a:rPr lang="en-US" sz="2000" dirty="0"/>
              <a:t>B/C </a:t>
            </a:r>
            <a:r>
              <a:rPr lang="el-GR" sz="2000" dirty="0"/>
              <a:t>καλό είναι να συνδυάζεται με το κριτήριο της ΚΠΑ, αφού μπορεί να παρέχει παραπλανητικά αποτελέσματα</a:t>
            </a:r>
          </a:p>
          <a:p>
            <a:pPr marL="0" indent="0">
              <a:buNone/>
            </a:pPr>
            <a:r>
              <a:rPr lang="el-GR" sz="2000" b="1" dirty="0"/>
              <a:t>Παράδειγμα:</a:t>
            </a:r>
          </a:p>
          <a:p>
            <a:r>
              <a:rPr lang="el-GR" sz="2000" dirty="0"/>
              <a:t>Εναλλακτική 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/>
              <a:t>Παρούσα Αξία Οφέλους 100, Παρούσα Αξία Κόστους 10, </a:t>
            </a:r>
            <a:r>
              <a:rPr lang="en-US" sz="1800" b="1" dirty="0"/>
              <a:t>B/C=10</a:t>
            </a:r>
          </a:p>
          <a:p>
            <a:r>
              <a:rPr lang="el-GR" sz="2000" dirty="0"/>
              <a:t>Εναλλακτική </a:t>
            </a:r>
            <a:r>
              <a:rPr lang="en-US" sz="2000" dirty="0"/>
              <a:t>B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/>
              <a:t>Παρούσα Αξία Οφέλους 10</a:t>
            </a:r>
            <a:r>
              <a:rPr lang="en-US" sz="1800" dirty="0"/>
              <a:t>0</a:t>
            </a:r>
            <a:r>
              <a:rPr lang="el-GR" sz="1800" dirty="0"/>
              <a:t>0, Παρούσα Αξία Κόστους 1</a:t>
            </a:r>
            <a:r>
              <a:rPr lang="en-US" sz="1800" dirty="0"/>
              <a:t>0</a:t>
            </a:r>
            <a:r>
              <a:rPr lang="el-GR" sz="1800" dirty="0"/>
              <a:t>0, </a:t>
            </a:r>
            <a:r>
              <a:rPr lang="en-US" sz="1800" b="1" dirty="0"/>
              <a:t>B/C=10</a:t>
            </a:r>
          </a:p>
          <a:p>
            <a:pPr marL="0" indent="0">
              <a:buNone/>
            </a:pPr>
            <a:r>
              <a:rPr lang="el-GR" sz="2000" dirty="0"/>
              <a:t>Όμως </a:t>
            </a:r>
            <a:r>
              <a:rPr lang="el-GR" sz="2000" b="1" dirty="0"/>
              <a:t>ΚΠΑ Α=100-10=90 </a:t>
            </a:r>
            <a:r>
              <a:rPr lang="el-GR" sz="2000" dirty="0"/>
              <a:t>και </a:t>
            </a:r>
            <a:r>
              <a:rPr lang="el-GR" sz="2000" b="1" dirty="0"/>
              <a:t>ΚΠΑ Β =1000-100=900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FF0000"/>
                </a:solidFill>
              </a:rPr>
              <a:t>Ποια εναλλακτική θα προτιμούσατε;</a:t>
            </a:r>
            <a:endParaRPr lang="en-US" sz="20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0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Διαφορετικές Χρονικές Διάρκειες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3870" y="1248160"/>
            <a:ext cx="8276260" cy="4351338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Ενίοτε δύο έργα έχουν διαφορετική διάρκεια οικονομικής ζωής.</a:t>
            </a:r>
          </a:p>
          <a:p>
            <a:pPr algn="just"/>
            <a:r>
              <a:rPr lang="el-GR" sz="2400" dirty="0"/>
              <a:t>Αυτό σημαίνει ότι το ένα έργο θα αντικατασταθεί νωρίτερα από το άλλο με κάποιο ισοδύναμο.</a:t>
            </a:r>
          </a:p>
          <a:p>
            <a:pPr algn="just"/>
            <a:r>
              <a:rPr lang="el-GR" sz="2400" dirty="0"/>
              <a:t>Είναι αναγκαίο να τροποποιήσουμε την ανάλυσή μας ώστε τα δύο έργα να φαίνεται ότι έχουν ίδια διάρκεια οικονομικής ζωής.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39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208" y="4026165"/>
            <a:ext cx="2981442" cy="22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Αξιολόγησης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5883" y="979715"/>
            <a:ext cx="8612233" cy="50045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800" b="1" i="1" dirty="0"/>
              <a:t>Οικονομική αξιολόγηση</a:t>
            </a:r>
          </a:p>
          <a:p>
            <a:pPr algn="just"/>
            <a:r>
              <a:rPr lang="el-GR" sz="1800" b="1" dirty="0"/>
              <a:t>Εξετάζεται το οικονομικό κόστος, το μέγεθος και η κατανομή των ωφελειών που προκύπτουν από το έργο. </a:t>
            </a:r>
            <a:endParaRPr lang="en-US" sz="1800" b="1" dirty="0"/>
          </a:p>
          <a:p>
            <a:pPr marL="0" indent="0" algn="just">
              <a:buNone/>
            </a:pPr>
            <a:r>
              <a:rPr lang="el-GR" sz="1800" b="1" i="1" dirty="0"/>
              <a:t>Χρηματοοικονομική αξιολόγηση</a:t>
            </a:r>
            <a:r>
              <a:rPr lang="el-GR" sz="1800" dirty="0"/>
              <a:t> </a:t>
            </a:r>
          </a:p>
          <a:p>
            <a:pPr algn="just"/>
            <a:r>
              <a:rPr lang="el-GR" sz="1800" b="1" dirty="0"/>
              <a:t>Αφορά στον προσδιορισμό των χρημάτων (κεφαλαίων) που θα απαιτηθούν και για να ελεγχθεί κατά πόσο το σχέδιο θα είναι οικονομικά βιώσιμο </a:t>
            </a:r>
            <a:endParaRPr lang="en-US" sz="1800" b="1" dirty="0"/>
          </a:p>
          <a:p>
            <a:pPr marL="0" indent="0" algn="just">
              <a:buNone/>
            </a:pPr>
            <a:r>
              <a:rPr lang="el-GR" sz="1800" b="1" i="1" dirty="0"/>
              <a:t>Θεσμική αξιολόγηση</a:t>
            </a:r>
          </a:p>
          <a:p>
            <a:pPr algn="just"/>
            <a:r>
              <a:rPr lang="el-GR" sz="1800" dirty="0"/>
              <a:t>Ασχολείται με το πλήθος των διοικητικών και οργανωτικών προβλημάτων που εμπλέκονται στην κατασκευή και λειτουργία του έργου.</a:t>
            </a:r>
            <a:endParaRPr lang="en-US" sz="1800" dirty="0"/>
          </a:p>
          <a:p>
            <a:pPr marL="0" indent="0" algn="just">
              <a:buNone/>
            </a:pPr>
            <a:r>
              <a:rPr lang="el-GR" sz="1800" b="1" i="1" dirty="0"/>
              <a:t>Τεχνική αξιολόγηση</a:t>
            </a:r>
            <a:endParaRPr lang="el-GR" sz="1800" dirty="0"/>
          </a:p>
          <a:p>
            <a:pPr algn="just"/>
            <a:r>
              <a:rPr lang="el-GR" sz="1800" dirty="0"/>
              <a:t>Εστιάζει σε τεχνικά, σχεδιαστικά και περιβαλλοντικά θέματα που σχετίζονται με την κατασκευή και λειτουργία του έργου.</a:t>
            </a:r>
            <a:endParaRPr lang="en-US" sz="1800" dirty="0"/>
          </a:p>
          <a:p>
            <a:pPr marL="0" indent="0" algn="just">
              <a:buNone/>
            </a:pPr>
            <a:r>
              <a:rPr lang="el-GR" sz="1800" b="1" i="1" dirty="0"/>
              <a:t>Κοινωνική αξιολόγηση</a:t>
            </a:r>
            <a:r>
              <a:rPr lang="el-GR" sz="1800" dirty="0"/>
              <a:t> </a:t>
            </a:r>
          </a:p>
          <a:p>
            <a:pPr algn="just"/>
            <a:r>
              <a:rPr lang="el-GR" sz="1800" dirty="0"/>
              <a:t>Απευθύνεται στους κοινωνικούς στόχους του έργου, όπως η εξισορρόπηση της κατανομής του εισοδήματος, η βελτίωση της διατροφής και υγείας καθώς και οι κοινωνικές, πολιτιστικές και ανθρωπιστικές μεταβλητές που επιδρούν στο έργο, όπως η αποκατάσταση του μετακινούμενου χωρίς τη θέληση του πληθυσμού, ή ο ρόλος των γυναικών στην ανάπτυξη.</a:t>
            </a:r>
            <a:endParaRPr lang="en-US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4</a:t>
            </a:fld>
            <a:endParaRPr lang="en-US"/>
          </a:p>
        </p:txBody>
      </p:sp>
      <p:sp>
        <p:nvSpPr>
          <p:cNvPr id="5" name="Ορθογώνιο 4"/>
          <p:cNvSpPr/>
          <p:nvPr/>
        </p:nvSpPr>
        <p:spPr>
          <a:xfrm>
            <a:off x="265884" y="979714"/>
            <a:ext cx="8735242" cy="1985159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75891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882" y="1136071"/>
            <a:ext cx="8219209" cy="4904511"/>
          </a:xfrm>
        </p:spPr>
        <p:txBody>
          <a:bodyPr>
            <a:noAutofit/>
          </a:bodyPr>
          <a:lstStyle/>
          <a:p>
            <a:pPr marL="0" indent="0" algn="just" eaLnBrk="1" hangingPunct="1">
              <a:buSzPct val="115000"/>
              <a:buNone/>
            </a:pPr>
            <a:r>
              <a:rPr lang="el-GR" sz="2400" b="1" dirty="0"/>
              <a:t>Παράδειγμα:</a:t>
            </a:r>
          </a:p>
          <a:p>
            <a:pPr marL="0" indent="0" algn="just" eaLnBrk="1" hangingPunct="1">
              <a:buSzPct val="115000"/>
              <a:buNone/>
            </a:pPr>
            <a:r>
              <a:rPr lang="el-GR" sz="2400" dirty="0"/>
              <a:t>Έστω</a:t>
            </a:r>
            <a:r>
              <a:rPr lang="en-US" sz="2400" dirty="0"/>
              <a:t> 2 </a:t>
            </a:r>
            <a:r>
              <a:rPr lang="el-GR" sz="2400" dirty="0"/>
              <a:t>συγκοινωνιακά έργα:</a:t>
            </a:r>
            <a:endParaRPr lang="en-US" sz="2400" dirty="0"/>
          </a:p>
          <a:p>
            <a:pPr lvl="1" algn="just" eaLnBrk="1" hangingPunct="1">
              <a:buSzPct val="65000"/>
              <a:buFont typeface="Wingdings" charset="0"/>
              <a:buChar char="è"/>
            </a:pPr>
            <a:r>
              <a:rPr lang="el-GR" dirty="0"/>
              <a:t>Ίσης ικανότητας εξυπηρέτησης αλλά με διαφορετική διάρκεια ζωής </a:t>
            </a:r>
            <a:r>
              <a:rPr lang="el-GR" b="1" dirty="0"/>
              <a:t>(1) 70</a:t>
            </a:r>
            <a:r>
              <a:rPr lang="en-US" b="1" dirty="0"/>
              <a:t> </a:t>
            </a:r>
            <a:r>
              <a:rPr lang="el-GR" b="1" dirty="0"/>
              <a:t>έτη</a:t>
            </a:r>
            <a:r>
              <a:rPr lang="en-US" dirty="0"/>
              <a:t> </a:t>
            </a:r>
            <a:r>
              <a:rPr lang="el-GR" dirty="0"/>
              <a:t> και </a:t>
            </a:r>
            <a:r>
              <a:rPr lang="el-GR" b="1" dirty="0"/>
              <a:t>(2) 35</a:t>
            </a:r>
            <a:r>
              <a:rPr lang="en-US" b="1" dirty="0"/>
              <a:t> </a:t>
            </a:r>
            <a:r>
              <a:rPr lang="el-GR" b="1" dirty="0"/>
              <a:t>έτη</a:t>
            </a:r>
            <a:endParaRPr lang="en-US" b="1" dirty="0"/>
          </a:p>
          <a:p>
            <a:pPr lvl="1" algn="just" eaLnBrk="1" hangingPunct="1">
              <a:buSzPct val="65000"/>
              <a:buFont typeface="Wingdings" charset="0"/>
              <a:buChar char="è"/>
            </a:pPr>
            <a:r>
              <a:rPr lang="el-GR" dirty="0"/>
              <a:t>Κόστος Επένδυσης </a:t>
            </a:r>
            <a:r>
              <a:rPr lang="en-US" dirty="0"/>
              <a:t>(1) = 100</a:t>
            </a:r>
            <a:r>
              <a:rPr lang="el-GR" dirty="0"/>
              <a:t>Μ 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€</a:t>
            </a:r>
            <a:r>
              <a:rPr lang="en-US" dirty="0"/>
              <a:t>, </a:t>
            </a:r>
            <a:endParaRPr lang="el-GR" dirty="0"/>
          </a:p>
          <a:p>
            <a:pPr lvl="1" algn="just" eaLnBrk="1" hangingPunct="1">
              <a:buSzPct val="65000"/>
              <a:buFont typeface="Wingdings" charset="0"/>
              <a:buChar char="è"/>
            </a:pPr>
            <a:r>
              <a:rPr lang="el-GR" dirty="0"/>
              <a:t>Κόστος Επένδυσης </a:t>
            </a:r>
            <a:r>
              <a:rPr lang="en-US" dirty="0"/>
              <a:t>(2) = </a:t>
            </a:r>
            <a:r>
              <a:rPr lang="el-GR" dirty="0">
                <a:cs typeface="Arial" charset="0"/>
              </a:rPr>
              <a:t> </a:t>
            </a:r>
            <a:r>
              <a:rPr lang="en-US" dirty="0"/>
              <a:t>50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€</a:t>
            </a:r>
            <a:r>
              <a:rPr lang="el-GR" dirty="0">
                <a:cs typeface="Arial" charset="0"/>
              </a:rPr>
              <a:t> </a:t>
            </a:r>
            <a:endParaRPr lang="en-US" dirty="0"/>
          </a:p>
          <a:p>
            <a:pPr lvl="1" algn="just" eaLnBrk="1" hangingPunct="1">
              <a:buSzPct val="65000"/>
              <a:buFont typeface="Wingdings" charset="0"/>
              <a:buChar char="è"/>
            </a:pPr>
            <a:r>
              <a:rPr lang="el-GR" dirty="0"/>
              <a:t>Καθαρά ετήσια οφέλη </a:t>
            </a:r>
            <a:r>
              <a:rPr lang="en-US" dirty="0"/>
              <a:t>(1)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6.5</a:t>
            </a:r>
            <a:r>
              <a:rPr lang="el-GR" dirty="0"/>
              <a:t>Μ </a:t>
            </a:r>
            <a:r>
              <a:rPr lang="el-GR" dirty="0">
                <a:cs typeface="Arial" charset="0"/>
              </a:rPr>
              <a:t>€</a:t>
            </a:r>
            <a:r>
              <a:rPr lang="en-US" dirty="0"/>
              <a:t>, </a:t>
            </a:r>
            <a:endParaRPr lang="el-GR" dirty="0"/>
          </a:p>
          <a:p>
            <a:pPr lvl="1" algn="just" eaLnBrk="1" hangingPunct="1">
              <a:buSzPct val="65000"/>
              <a:buFont typeface="Wingdings" charset="0"/>
              <a:buChar char="è"/>
            </a:pPr>
            <a:r>
              <a:rPr lang="el-GR" dirty="0"/>
              <a:t>Καθαρά ετήσια οφέλη (2)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4.2</a:t>
            </a:r>
            <a:r>
              <a:rPr lang="el-GR" dirty="0"/>
              <a:t>Μ </a:t>
            </a:r>
            <a:r>
              <a:rPr lang="el-GR" dirty="0">
                <a:cs typeface="Arial" charset="0"/>
              </a:rPr>
              <a:t>€</a:t>
            </a:r>
          </a:p>
          <a:p>
            <a:pPr lvl="1"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l-GR" dirty="0">
              <a:cs typeface="Arial" charset="0"/>
            </a:endParaRPr>
          </a:p>
          <a:p>
            <a:pPr marL="0" indent="0" algn="just" eaLnBrk="1" hangingPunct="1">
              <a:buSzPct val="110000"/>
              <a:buNone/>
            </a:pPr>
            <a:r>
              <a:rPr lang="el-GR" sz="2400" dirty="0"/>
              <a:t>Το επιτόκιο αναγωγής είναι 5%. Πώς μπορούν να συγκριθούν τα δύο έργα;</a:t>
            </a:r>
            <a:endParaRPr lang="en-US" sz="24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0" y="1"/>
            <a:ext cx="9144000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Διαφορετικές Χρονικές Διάρκειες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7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438" y="3373582"/>
            <a:ext cx="8534400" cy="2611581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50000"/>
              </a:spcBef>
              <a:buSzPct val="115000"/>
              <a:buNone/>
              <a:tabLst>
                <a:tab pos="1160463" algn="l"/>
              </a:tabLst>
            </a:pPr>
            <a:r>
              <a:rPr lang="el-GR" sz="2000" dirty="0"/>
              <a:t>ΚΠΑ του έργου 1 με διάρκεια 70 έτη:</a:t>
            </a:r>
          </a:p>
          <a:p>
            <a:pPr marL="0" indent="0" eaLnBrk="1" hangingPunct="1">
              <a:spcBef>
                <a:spcPct val="50000"/>
              </a:spcBef>
              <a:buSzPct val="115000"/>
              <a:buNone/>
              <a:tabLst>
                <a:tab pos="1160463" algn="l"/>
              </a:tabLst>
            </a:pPr>
            <a:r>
              <a:rPr lang="el-GR" sz="2000" dirty="0"/>
              <a:t>ΚΠΑ</a:t>
            </a:r>
            <a:r>
              <a:rPr lang="en-US" sz="2000" dirty="0"/>
              <a:t>(1)=</a:t>
            </a:r>
            <a:r>
              <a:rPr lang="el-GR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-100</a:t>
            </a:r>
            <a:r>
              <a:rPr lang="en-US" sz="2000" dirty="0"/>
              <a:t>+(6.5/1.05)+..+6.5/1.05</a:t>
            </a:r>
            <a:r>
              <a:rPr lang="en-US" sz="2000" b="1" baseline="30000" dirty="0">
                <a:solidFill>
                  <a:srgbClr val="3333FF"/>
                </a:solidFill>
              </a:rPr>
              <a:t>70</a:t>
            </a:r>
            <a:r>
              <a:rPr lang="en-US" sz="2000" dirty="0"/>
              <a:t>=25.73</a:t>
            </a:r>
            <a:r>
              <a:rPr lang="el-GR" sz="2000" dirty="0"/>
              <a:t>Μ €</a:t>
            </a:r>
          </a:p>
          <a:p>
            <a:pPr marL="0" indent="0">
              <a:buNone/>
            </a:pPr>
            <a:r>
              <a:rPr lang="el-GR" sz="2000" dirty="0"/>
              <a:t>Για να είναι συγκρίσιμα τα 2 έργα υποθέτουμε ότι μετά από τα πρώτα </a:t>
            </a:r>
            <a:r>
              <a:rPr lang="en-US" sz="2000" dirty="0"/>
              <a:t>35 </a:t>
            </a:r>
            <a:r>
              <a:rPr lang="el-GR" sz="2000" dirty="0"/>
              <a:t>χρόνια μπορούμε να κατασκευάσουμε πάλι το έργο (2).</a:t>
            </a:r>
          </a:p>
          <a:p>
            <a:pPr marL="0" indent="0">
              <a:buNone/>
            </a:pPr>
            <a:r>
              <a:rPr lang="el-GR" sz="2000" dirty="0"/>
              <a:t>ΚΠΑ</a:t>
            </a:r>
            <a:r>
              <a:rPr lang="en-US" sz="2000" dirty="0"/>
              <a:t>(2</a:t>
            </a:r>
            <a:r>
              <a:rPr lang="el-GR" sz="2000" dirty="0"/>
              <a:t>α</a:t>
            </a:r>
            <a:r>
              <a:rPr lang="en-US" sz="2000" dirty="0"/>
              <a:t>)=-50+(4.2/1.05)+..+4.2/1.05</a:t>
            </a:r>
            <a:r>
              <a:rPr lang="en-US" sz="2000" baseline="30000" dirty="0"/>
              <a:t>35</a:t>
            </a:r>
            <a:r>
              <a:rPr lang="en-US" sz="2000" dirty="0"/>
              <a:t>=18.77</a:t>
            </a:r>
            <a:r>
              <a:rPr lang="el-GR" sz="2000" dirty="0"/>
              <a:t>Μ €</a:t>
            </a:r>
          </a:p>
          <a:p>
            <a:pPr marL="0" indent="0">
              <a:buNone/>
            </a:pPr>
            <a:r>
              <a:rPr lang="el-GR" sz="2000" dirty="0"/>
              <a:t>ΚΠΑ</a:t>
            </a:r>
            <a:r>
              <a:rPr lang="en-US" sz="2000" dirty="0"/>
              <a:t>(2</a:t>
            </a:r>
            <a:r>
              <a:rPr lang="el-GR" sz="2000" dirty="0"/>
              <a:t>α + 2β</a:t>
            </a:r>
            <a:r>
              <a:rPr lang="en-US" sz="2000" dirty="0"/>
              <a:t>)=18.77+(18.77/1.05</a:t>
            </a:r>
            <a:r>
              <a:rPr lang="en-US" sz="2000" baseline="30000" dirty="0"/>
              <a:t>35</a:t>
            </a:r>
            <a:r>
              <a:rPr lang="en-US" sz="2000" dirty="0"/>
              <a:t>)=22.17</a:t>
            </a:r>
            <a:r>
              <a:rPr lang="el-GR" sz="2000" dirty="0"/>
              <a:t>Μ €</a:t>
            </a:r>
            <a:endParaRPr lang="en-US" sz="2000" dirty="0"/>
          </a:p>
          <a:p>
            <a:pPr marL="1160463" lvl="1" indent="-449263" eaLnBrk="1" hangingPunct="1">
              <a:spcBef>
                <a:spcPct val="100000"/>
              </a:spcBef>
              <a:buSzPct val="65000"/>
              <a:buFont typeface="Wingdings" charset="0"/>
              <a:buNone/>
              <a:tabLst>
                <a:tab pos="1160463" algn="l"/>
              </a:tabLst>
            </a:pPr>
            <a:endParaRPr lang="el-GR" sz="2000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9714"/>
          </a:xfrm>
        </p:spPr>
        <p:txBody>
          <a:bodyPr/>
          <a:lstStyle/>
          <a:p>
            <a:r>
              <a:rPr lang="el-GR" dirty="0"/>
              <a:t>Διαφορετικές Χρονικές Διάρκειες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74" y="1075331"/>
            <a:ext cx="6388251" cy="208226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46363" y="5857010"/>
            <a:ext cx="8354292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b="1" dirty="0">
                <a:solidFill>
                  <a:srgbClr val="0070C0"/>
                </a:solidFill>
              </a:rPr>
              <a:t>Η αξιολόγηση γίνεται για διάρκεια ίση με το ελάχιστο κοινό πολλαπλάσιο της διάρκειας των 2 έργων </a:t>
            </a:r>
          </a:p>
        </p:txBody>
      </p:sp>
    </p:spTree>
    <p:extLst>
      <p:ext uri="{BB962C8B-B14F-4D97-AF65-F5344CB8AC3E}">
        <p14:creationId xmlns:p14="http://schemas.microsoft.com/office/powerpoint/2010/main" val="29281279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7" y="1234304"/>
            <a:ext cx="8317824" cy="5014095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/>
              <a:t>Στόχος η αξιολόγηση της χρηματοοικονομικής βιωσιμότητας του έργου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Εστιάζει αποκλειστικά στις χρηματικές ταμειακές ροές του έργου</a:t>
            </a:r>
          </a:p>
          <a:p>
            <a:pPr algn="just"/>
            <a:r>
              <a:rPr lang="el-GR" sz="2400" dirty="0"/>
              <a:t>Βασικές χρηματικές ταμειακές ροές έργου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Κόστος κατασκευής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Δαπάνες λειτουργίας και συντήρησης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Έσοδα έργου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Τόκοι δανείων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000" dirty="0"/>
              <a:t>Υπολειμματική αξία</a:t>
            </a:r>
          </a:p>
          <a:p>
            <a:pPr algn="just"/>
            <a:r>
              <a:rPr lang="el-GR" sz="2400" dirty="0"/>
              <a:t>Προϋπόθεση η περιγραφή του έργου με ικανοποιητική λεπτομέρεια. </a:t>
            </a:r>
            <a:endParaRPr lang="en-US" sz="2400" dirty="0"/>
          </a:p>
          <a:p>
            <a:pPr marL="457200" lvl="1" indent="0" algn="just">
              <a:buNone/>
            </a:pPr>
            <a:endParaRPr lang="el-GR" sz="700" dirty="0"/>
          </a:p>
          <a:p>
            <a:pPr marL="0" indent="0" algn="just">
              <a:buNone/>
            </a:pPr>
            <a:r>
              <a:rPr lang="el-GR" sz="2400" b="1" dirty="0">
                <a:solidFill>
                  <a:srgbClr val="FF0000"/>
                </a:solidFill>
              </a:rPr>
              <a:t>Η χρηματοοικονομική αξιολόγηση διερευνά αν το έργο είναι χρηματοοικονομικά βιώσιμο και αν πρέπει να χρηματοδοτηθεί / επιδοτηθεί / δανειοδοτηθεί κλπ.</a:t>
            </a:r>
          </a:p>
          <a:p>
            <a:pPr marL="0" indent="0" algn="just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9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43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1814943" y="919446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3"/>
          <a:srcRect l="6253" t="8042" r="15486" b="4825"/>
          <a:stretch/>
        </p:blipFill>
        <p:spPr>
          <a:xfrm>
            <a:off x="5297632" y="2143428"/>
            <a:ext cx="3532909" cy="29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0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44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45204" y="762336"/>
            <a:ext cx="5090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Βασικές παράμετροι ανάλυσης: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/>
              <a:t>Οικονομική ζωή του έργου και ορίζοντας της ανάλυσης</a:t>
            </a:r>
          </a:p>
          <a:p>
            <a:endParaRPr lang="el-GR" dirty="0"/>
          </a:p>
          <a:p>
            <a:pPr algn="just"/>
            <a:r>
              <a:rPr lang="el-GR" i="1" dirty="0"/>
              <a:t>Πχ ένα οδικό έργο έχει διάρκεια οικονομικής ζωής 30 έτη. Συνεπώς ο ορίζοντας της ανάλυσης είναι 30 έτη.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/>
              <a:t>Επιτόκιο αναγωγής</a:t>
            </a:r>
          </a:p>
          <a:p>
            <a:endParaRPr lang="el-GR" dirty="0"/>
          </a:p>
          <a:p>
            <a:pPr algn="just"/>
            <a:r>
              <a:rPr lang="el-GR" i="1" dirty="0"/>
              <a:t>Προσδιορίζεται από οδηγίες της ΕΕ ή τις προδιαγραφές της μελέτης. Είναι κοντά στο επιτόκιο δανεισμού της </a:t>
            </a:r>
            <a:r>
              <a:rPr lang="el-GR" i="1" dirty="0" err="1"/>
              <a:t>Ευρωπαϊκης</a:t>
            </a:r>
            <a:r>
              <a:rPr lang="el-GR" i="1" dirty="0"/>
              <a:t> Τράπεζας επενδύσεων και επιλέγεται ανάμεσα σε 4%-6%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/>
              <a:t>Επιλογή τρεχουσών ή σταθερών τιμών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algn="just"/>
            <a:r>
              <a:rPr lang="el-GR" i="1" dirty="0"/>
              <a:t>Συνήθως προτιμάται η προσέγγιση των σταθερών τιμών (ειδικά αν ο πληθωρισμός δεν έχει μεγάλες διακυμάνσεις).</a:t>
            </a:r>
          </a:p>
        </p:txBody>
      </p:sp>
    </p:spTree>
    <p:extLst>
      <p:ext uri="{BB962C8B-B14F-4D97-AF65-F5344CB8AC3E}">
        <p14:creationId xmlns:p14="http://schemas.microsoft.com/office/powerpoint/2010/main" val="1455832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45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65095" y="980341"/>
            <a:ext cx="50909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Βασικό και Εναλλακτικά Σενάρια: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Ως </a:t>
            </a:r>
            <a:r>
              <a:rPr lang="el-GR" sz="2000" b="1" dirty="0"/>
              <a:t>βασικό</a:t>
            </a:r>
            <a:r>
              <a:rPr lang="el-GR" sz="2000" dirty="0"/>
              <a:t> (ή μηδενικό) σενάριο χαρακτηρίζεται η υφιστάμενη κατάσταση και η εξέλιξη της.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Κάθε </a:t>
            </a:r>
            <a:r>
              <a:rPr lang="el-GR" sz="2000" b="1" dirty="0"/>
              <a:t>λύση</a:t>
            </a:r>
            <a:r>
              <a:rPr lang="el-GR" sz="2000" dirty="0"/>
              <a:t> αποτελεί ένα </a:t>
            </a:r>
            <a:r>
              <a:rPr lang="el-GR" sz="2000" b="1" dirty="0"/>
              <a:t>εναλλακτικό</a:t>
            </a:r>
            <a:r>
              <a:rPr lang="el-GR" sz="2000" dirty="0"/>
              <a:t> σενάριο.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Τόσο για το βασικό όσο και για τα εναλλακτικά σενάρια </a:t>
            </a:r>
            <a:r>
              <a:rPr lang="el-GR" sz="2000" b="1" dirty="0"/>
              <a:t>υπολογίζονται οι αντίστοιχες εισροές και εκροές</a:t>
            </a:r>
            <a:r>
              <a:rPr lang="el-G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Πραγματοποιείται </a:t>
            </a:r>
            <a:r>
              <a:rPr lang="el-GR" sz="2000" b="1" dirty="0"/>
              <a:t>σύγκριση</a:t>
            </a:r>
            <a:r>
              <a:rPr lang="el-GR" sz="2000" dirty="0"/>
              <a:t> των εναλλακτικών σεναρίων τόσο με το βασικό όσο και μεταξύ τους.</a:t>
            </a:r>
          </a:p>
          <a:p>
            <a:endParaRPr lang="el-GR" sz="2000" dirty="0"/>
          </a:p>
          <a:p>
            <a:pPr algn="just"/>
            <a:r>
              <a:rPr lang="el-GR" sz="2000" i="1" dirty="0"/>
              <a:t>Για παράδειγμα, εξετάζεται η μετατροπή μιας οδού σε αυτοκινητόδρομο. Το βασικό σενάριο είναι η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οδού </a:t>
            </a:r>
            <a:r>
              <a:rPr lang="el-GR" sz="2000" i="1" dirty="0"/>
              <a:t>και το εναλλακτικό η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του αυτοκινητόδρομου</a:t>
            </a:r>
            <a:r>
              <a:rPr lang="el-GR" sz="2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6645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107116" y="903258"/>
            <a:ext cx="75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βασικό σενάριο μπορεί να μην υπάρχουν καθόλου εισροές ή εκροές…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116" y="3511020"/>
            <a:ext cx="75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‘Η να υπάρχουν…</a:t>
            </a:r>
            <a:endParaRPr lang="en-US" dirty="0"/>
          </a:p>
        </p:txBody>
      </p:sp>
      <p:pic>
        <p:nvPicPr>
          <p:cNvPr id="16386" name="Picture 2" descr="http://kingofwallpapers.com/desert/desert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99" y="1380231"/>
            <a:ext cx="2781074" cy="18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blog.allstate.com/wp-content/uploads/2013/05/Desert_road_U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73" y="1380231"/>
            <a:ext cx="2901240" cy="19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7116" y="1804832"/>
            <a:ext cx="172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>
                <a:solidFill>
                  <a:srgbClr val="0070C0"/>
                </a:solidFill>
              </a:rPr>
              <a:t>Κατασκευή νέας οδού στην έρημο…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2" name="Βέλος: Δεξιό 21"/>
          <p:cNvSpPr/>
          <p:nvPr/>
        </p:nvSpPr>
        <p:spPr>
          <a:xfrm>
            <a:off x="5015530" y="2084654"/>
            <a:ext cx="667657" cy="47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https://encrypted-tbn2.gstatic.com/images?q=tbn:ANd9GcSFU8I7pjFlld0wKW7Iot9w2lQK-yNJpfOUrGquY4FV-Dh6XU9b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00" y="4034397"/>
            <a:ext cx="2781074" cy="1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7116" y="4478198"/>
            <a:ext cx="172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rgbClr val="0070C0"/>
                </a:solidFill>
              </a:rPr>
              <a:t>Αναβάθμιση σιδηροδρομικής γραμμής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 rotWithShape="1">
          <a:blip r:embed="rId6"/>
          <a:srcRect l="-10726" t="-7" r="20973" b="7"/>
          <a:stretch/>
        </p:blipFill>
        <p:spPr>
          <a:xfrm>
            <a:off x="5614542" y="4081277"/>
            <a:ext cx="3180803" cy="1716925"/>
          </a:xfrm>
          <a:prstGeom prst="rect">
            <a:avLst/>
          </a:prstGeom>
        </p:spPr>
      </p:pic>
      <p:sp>
        <p:nvSpPr>
          <p:cNvPr id="28" name="Ορθογώνιο 27"/>
          <p:cNvSpPr/>
          <p:nvPr/>
        </p:nvSpPr>
        <p:spPr>
          <a:xfrm>
            <a:off x="1932086" y="1311427"/>
            <a:ext cx="2872212" cy="4712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Βέλος: Δεξιό 31"/>
          <p:cNvSpPr/>
          <p:nvPr/>
        </p:nvSpPr>
        <p:spPr>
          <a:xfrm>
            <a:off x="5015529" y="4762040"/>
            <a:ext cx="667657" cy="47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93257" y="609223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Βασικό Σενάριο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0617" y="604492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70C0"/>
                </a:solidFill>
              </a:rPr>
              <a:t>Εναλλακτικό (Έργο)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5853993" y="1332921"/>
            <a:ext cx="3023307" cy="47120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9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47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88464" y="990451"/>
            <a:ext cx="5147719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Εκτίμηση Εισροών: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Για την εκτίμηση των εισροών καταρχάς πραγματοποιείται ανάλυση και εκτίμηση για τη ζήτηση κάθε εναλλακτικής, στη χρονική διάρκεια της ανάλυσης.</a:t>
            </a:r>
          </a:p>
          <a:p>
            <a:pPr algn="just"/>
            <a:endParaRPr lang="el-GR" sz="1000" dirty="0"/>
          </a:p>
          <a:p>
            <a:pPr algn="just"/>
            <a:r>
              <a:rPr lang="el-GR" i="1" dirty="0"/>
              <a:t>Η εκτίμηση της ζήτησης είναι αντικείμενο του Σχεδιασμού Μεταφορών</a:t>
            </a:r>
          </a:p>
          <a:p>
            <a:pPr algn="just"/>
            <a:endParaRPr lang="el-GR" sz="1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Γίνεται υπόθεση για το </a:t>
            </a:r>
            <a:r>
              <a:rPr lang="el-GR" b="1" dirty="0"/>
              <a:t>διαχρονικό ύψος </a:t>
            </a:r>
            <a:r>
              <a:rPr lang="el-GR" dirty="0"/>
              <a:t>της χρέωσης για τη χρήση του έργου (πχ εισιτήριο, </a:t>
            </a:r>
            <a:r>
              <a:rPr lang="el-GR" dirty="0" err="1"/>
              <a:t>διόδιο</a:t>
            </a:r>
            <a:r>
              <a:rPr lang="el-GR" dirty="0"/>
              <a:t> και ποσοστό αύξησης αυτού).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Εκτιμώνται τα έσοδα από τη χρήση του έργου για κάθε έτος, ως συνάρτηση της ζήτησης.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Εκτιμώνται τυχόν λοιπά (σταθερά) έσοδα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Υπολογίζεται η </a:t>
            </a:r>
            <a:r>
              <a:rPr lang="el-GR" b="1" dirty="0"/>
              <a:t>υπολειμματική αξία</a:t>
            </a:r>
            <a:r>
              <a:rPr lang="el-GR" dirty="0"/>
              <a:t> του έργου (συνήθως ως συνάρτηση του κόστους υλοποίησης).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905088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48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88464" y="990451"/>
            <a:ext cx="5147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Εκτίμηση Εκροών: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Για την εκτίμηση των εκροών απαιτείται ικανοποιητική γνώση των χαρακτηριστικών κάθε εναλλακτικής, στη χρονική διάρκεια της ανάλυσης.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/>
            <a:r>
              <a:rPr lang="el-GR" i="1" dirty="0"/>
              <a:t>Πχ πρέπει να είναι γνωστή η διάρκεια κατασκευής του έργου και ο αντίστοιχος επιμερισμός του κόστους κατασκευής</a:t>
            </a:r>
            <a:r>
              <a:rPr lang="el-GR" dirty="0"/>
              <a:t>. </a:t>
            </a:r>
            <a:r>
              <a:rPr lang="el-GR" i="1" dirty="0"/>
              <a:t>Επίσης, πρέπει να είναι γνωστά τα βασικά χαρακτηριστικά λειτουργίας του έργου.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Εκτιμώνται οι διαφορετικές τιμές κόστους.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dirty="0"/>
              <a:t>Κόστος Υλοποίησης – Αγοράς – Κατασκευής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dirty="0"/>
              <a:t>Κόστος Απαλλοτριώσεων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dirty="0"/>
              <a:t>Κόστος Λειτουργίας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dirty="0"/>
              <a:t>Κόστος Συντήρησης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dirty="0"/>
              <a:t>Τόκοι Δανείων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287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49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88464" y="990451"/>
            <a:ext cx="5147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Διαμόρφωση </a:t>
            </a:r>
            <a:r>
              <a:rPr lang="el-GR" b="1" u="sng" dirty="0" err="1"/>
              <a:t>Χρηματορροών</a:t>
            </a:r>
            <a:r>
              <a:rPr lang="el-GR" b="1" u="sng" dirty="0"/>
              <a:t> και </a:t>
            </a:r>
            <a:r>
              <a:rPr lang="el-GR" b="1" u="sng" dirty="0" err="1"/>
              <a:t>Ύπολογισμός</a:t>
            </a:r>
            <a:r>
              <a:rPr lang="el-GR" b="1" u="sng" dirty="0"/>
              <a:t> Δεικτών: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Σύμφωνα με τις εισροές και εκροές διαμορφώνονται οι αντίστοιχες </a:t>
            </a:r>
            <a:r>
              <a:rPr lang="el-GR" dirty="0" err="1"/>
              <a:t>χρηματορροές</a:t>
            </a:r>
            <a:r>
              <a:rPr lang="el-GR" dirty="0"/>
              <a:t> για τη χρονική περίοδο της ανάλυσης.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Υπολογίζονται οι αντίστοιχοι δείκτες αξιολόγησης (ΚΠΑ, </a:t>
            </a:r>
            <a:r>
              <a:rPr lang="en-US" dirty="0"/>
              <a:t>B</a:t>
            </a:r>
            <a:r>
              <a:rPr lang="el-GR" dirty="0"/>
              <a:t>/</a:t>
            </a:r>
            <a:r>
              <a:rPr lang="en-US" dirty="0"/>
              <a:t>C</a:t>
            </a:r>
            <a:r>
              <a:rPr lang="el-GR" dirty="0"/>
              <a:t>, </a:t>
            </a:r>
            <a:r>
              <a:rPr lang="en-US" dirty="0"/>
              <a:t>IRR)</a:t>
            </a: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Χρησιμοποιώντας τους δείκτες είναι δυνατή η σύγκριση των εναλλακτικών τόσο με το βασικό σενάριο όσο και αναμεταξύ τους.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/>
            <a:r>
              <a:rPr lang="el-GR" i="1" dirty="0"/>
              <a:t>Ενίοτε επιλέγεται να μην περιληφθεί κάποια τιμή εισροής ή εκροής στη </a:t>
            </a:r>
            <a:r>
              <a:rPr lang="el-GR" i="1" dirty="0" err="1"/>
              <a:t>χρηματορροή</a:t>
            </a:r>
            <a:r>
              <a:rPr lang="el-GR" i="1" dirty="0"/>
              <a:t>. Λόγου χάρη, αν ένα έργο παραχωρείται από τρίτο ή αποτελεί δωρεά, ενδιαφέρει μόνο αν μπορούν τα έσοδά του να καλύψουν τις δαπάνες λειτουργίας και συντήρησης και όχι να αποσβέσουν το κόστος υλοποίησης (χρηματοοικονομική αξιολόγηση </a:t>
            </a:r>
            <a:r>
              <a:rPr lang="el-GR" i="1" dirty="0" err="1"/>
              <a:t>διατηρησιμότητας</a:t>
            </a:r>
            <a:r>
              <a:rPr lang="el-GR" i="1" dirty="0"/>
              <a:t> έργου).</a:t>
            </a:r>
          </a:p>
        </p:txBody>
      </p:sp>
    </p:spTree>
    <p:extLst>
      <p:ext uri="{BB962C8B-B14F-4D97-AF65-F5344CB8AC3E}">
        <p14:creationId xmlns:p14="http://schemas.microsoft.com/office/powerpoint/2010/main" val="12171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Αξιολόγησης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28" y="2909524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Χρηματοοικονομική Αξιολόγηση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7628" y="5797074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Οικονομική Αξιολόγηση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3599" y="1210424"/>
            <a:ext cx="4194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Συμφέρει η υλοποίηση του έργου;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Ποια είναι η πλέον συμφέρουσα λύση;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Ποιος είναι ο απαιτούμενος δανεισμός του έργου;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3599" y="4494426"/>
            <a:ext cx="4292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Αξίζει η υλοποίηση του έργου;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Ποια τα οφέλη του έργου στο κοινωνικό σύνολο;</a:t>
            </a:r>
            <a:endParaRPr lang="en-US" sz="2000" dirty="0"/>
          </a:p>
        </p:txBody>
      </p:sp>
      <p:sp>
        <p:nvSpPr>
          <p:cNvPr id="9" name="Βέλος: Δεξιό 8"/>
          <p:cNvSpPr/>
          <p:nvPr/>
        </p:nvSpPr>
        <p:spPr>
          <a:xfrm>
            <a:off x="3650342" y="1709782"/>
            <a:ext cx="754743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Βέλος: Δεξιό 9"/>
          <p:cNvSpPr/>
          <p:nvPr/>
        </p:nvSpPr>
        <p:spPr>
          <a:xfrm>
            <a:off x="3650342" y="4703565"/>
            <a:ext cx="754743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mergersandinquisitions.com/wp-content/uploads/2014/01/project-finance-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1" y="1018549"/>
            <a:ext cx="2208667" cy="19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S-1DAvfFoxffEyzsMt6FLbjQP1HiCef6YtxmmbainFwi3TpEVA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" y="4148514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73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50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88464" y="990451"/>
            <a:ext cx="5147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Ανάλυση Ευαισθησίας: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Εξετάζεται η μεταβολή των δεικτών αξιολόγησης σε περίπτωση που τροποποιηθεί κάποια παράμετρος της αξιολόγησης.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Εξετάζονται μεταβολές των παραμέτρων κατά ±10%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Συνήθως εξετάζονται οι εξής παράμετροι: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dirty="0"/>
              <a:t>Το επιτόκιο αναγωγής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dirty="0"/>
              <a:t>Η ζήτηση για χρήση του έργου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dirty="0"/>
              <a:t>Το κόστος υλοποίησης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dirty="0"/>
              <a:t>Το κόστος λειτουργίας και συντήρησης.</a:t>
            </a:r>
          </a:p>
          <a:p>
            <a:pPr marL="800100" lvl="1" indent="-342900" algn="just">
              <a:buFont typeface="+mj-lt"/>
              <a:buAutoNum type="arabicPeriod"/>
            </a:pPr>
            <a:endParaRPr lang="el-GR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/>
              <a:t>Η μεταβολή διερευνάται προς το δυσμενέστερο (πχ αύξηση του κόστους κατασκευής).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/>
              <a:t>Οι πλέον «ευαίσθητες» παράμετροι είναι εκείνες για τις οποίες υπάρχει σημαντική μεταβολή των δεικτών αξιολόγησης (&gt;10%).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/>
              <a:t>Για τις παραμέτρους αυτές απαιτείται ανάλυση κινδύνου.</a:t>
            </a:r>
          </a:p>
        </p:txBody>
      </p:sp>
    </p:spTree>
    <p:extLst>
      <p:ext uri="{BB962C8B-B14F-4D97-AF65-F5344CB8AC3E}">
        <p14:creationId xmlns:p14="http://schemas.microsoft.com/office/powerpoint/2010/main" val="4116813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183953"/>
            <a:ext cx="8188778" cy="4981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b="1" dirty="0"/>
              <a:t>Παράδειγμα:</a:t>
            </a:r>
          </a:p>
          <a:p>
            <a:pPr marL="0" indent="0" algn="just">
              <a:buNone/>
            </a:pPr>
            <a:r>
              <a:rPr lang="el-GR" sz="2000" dirty="0"/>
              <a:t>Εξετάζεται η κατασκευή αυτοκινητοδρόμου </a:t>
            </a:r>
            <a:r>
              <a:rPr lang="en-US" sz="2000" dirty="0"/>
              <a:t>2</a:t>
            </a:r>
            <a:r>
              <a:rPr lang="el-GR" sz="2000" dirty="0"/>
              <a:t>0 </a:t>
            </a:r>
            <a:r>
              <a:rPr lang="en-US" sz="2000" dirty="0"/>
              <a:t>km, </a:t>
            </a:r>
            <a:r>
              <a:rPr lang="el-GR" sz="2000" dirty="0"/>
              <a:t>με κόστος κατασκευής 5,000,000 € ανά </a:t>
            </a:r>
            <a:r>
              <a:rPr lang="en-US" sz="2000" dirty="0"/>
              <a:t>km, </a:t>
            </a:r>
            <a:r>
              <a:rPr lang="el-GR" sz="2000" dirty="0"/>
              <a:t>το οποίο θα επιμεριστεί ισομερώς στα δύο έτη. Για τον αυτοκινητόδρομο είναι γνωστά τα εξής:</a:t>
            </a:r>
          </a:p>
          <a:p>
            <a:pPr marL="290513" lvl="1" indent="-290513" algn="just"/>
            <a:r>
              <a:rPr lang="el-GR" sz="2000" dirty="0"/>
              <a:t>Το ετήσιο κόστος λειτουργίας και συντήρησης εκτιμάται σε 1,000,000€, θα αυξάνεται δε κατά 1% ετησίως</a:t>
            </a:r>
          </a:p>
          <a:p>
            <a:pPr marL="290513" lvl="1" indent="-290513" algn="just"/>
            <a:r>
              <a:rPr lang="el-GR" sz="2000" dirty="0"/>
              <a:t>Θα απαιτηθούν επισκευές μεγάλης κλίμακας ανά 10 έτη με 10,000,000 Ευρώ ανά επισκευή</a:t>
            </a:r>
          </a:p>
          <a:p>
            <a:pPr marL="290513" indent="-290513" algn="just"/>
            <a:r>
              <a:rPr lang="el-GR" sz="2000" dirty="0"/>
              <a:t>Η κυκλοφορία εκτιμάται σε </a:t>
            </a:r>
            <a:r>
              <a:rPr lang="en-US" sz="2000" dirty="0"/>
              <a:t>3</a:t>
            </a:r>
            <a:r>
              <a:rPr lang="el-GR" sz="2000" dirty="0"/>
              <a:t>0,000 οχήματα / ημέρα κατά το πρώτο έτος λειτουργίας, με ετήσια αύξηση 2% ετησίως στην κυκλοφορία.</a:t>
            </a:r>
          </a:p>
          <a:p>
            <a:pPr marL="290513" lvl="1" indent="-290513" algn="just"/>
            <a:r>
              <a:rPr lang="el-GR" sz="2000" dirty="0"/>
              <a:t>Τα έσοδα από διόδια θα είναι σταθερά </a:t>
            </a:r>
            <a:r>
              <a:rPr lang="en-US" sz="2000" dirty="0"/>
              <a:t>1</a:t>
            </a:r>
            <a:r>
              <a:rPr lang="el-GR" sz="2000" dirty="0"/>
              <a:t> Ευρώ ανά διέλευση.</a:t>
            </a:r>
          </a:p>
          <a:p>
            <a:pPr marL="290513" lvl="1" indent="-290513" algn="just"/>
            <a:r>
              <a:rPr lang="el-GR" sz="2000" dirty="0"/>
              <a:t>Τα έσοδα από διαφημίσεις εκτιμώνται σε 100,000 Ευρώ ανά έτος</a:t>
            </a:r>
          </a:p>
          <a:p>
            <a:pPr marL="290513" lvl="1" indent="-290513" algn="just"/>
            <a:r>
              <a:rPr lang="el-GR" sz="2000" dirty="0"/>
              <a:t>Η υπολειμματική αξία θεωρείται ως το </a:t>
            </a:r>
            <a:r>
              <a:rPr lang="en-US" sz="2000" dirty="0"/>
              <a:t>5</a:t>
            </a:r>
            <a:r>
              <a:rPr lang="el-GR" sz="2000" dirty="0"/>
              <a:t>% του κόστους κατασκευής</a:t>
            </a:r>
          </a:p>
          <a:p>
            <a:pPr marL="0" lvl="2" indent="0" algn="just">
              <a:buNone/>
            </a:pPr>
            <a:r>
              <a:rPr lang="el-GR" dirty="0"/>
              <a:t>Θεωρώντας επιτόκιο προεξόφλησης 5%, ζητείται να εξεταστεί το έργο είναι βιώσιμο χρηματοοικονομικά σε βάθος 20 ετών.</a:t>
            </a:r>
          </a:p>
          <a:p>
            <a:pPr lvl="1" algn="just"/>
            <a:endParaRPr lang="el-GR" sz="2000" dirty="0"/>
          </a:p>
          <a:p>
            <a:pPr lvl="2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255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52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12460" y="990451"/>
            <a:ext cx="48851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Βασικές παράμετροι ανάλυσης: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Οικονομική ζωή του έργου και ορίζοντας της ανάλυσης: </a:t>
            </a:r>
            <a:r>
              <a:rPr lang="el-GR" sz="2000" b="1" dirty="0"/>
              <a:t>20 έτη (από την εκφώνηση)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Συμβατικά το 1</a:t>
            </a:r>
            <a:r>
              <a:rPr lang="el-GR" sz="2000" baseline="30000" dirty="0"/>
              <a:t>ο</a:t>
            </a:r>
            <a:r>
              <a:rPr lang="el-GR" sz="2000" dirty="0"/>
              <a:t> έτος θεωρείται ως έτος 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Επιτόκιο αναγωγής: </a:t>
            </a:r>
            <a:r>
              <a:rPr lang="el-GR" sz="2000" b="1" dirty="0"/>
              <a:t>5% (από την εκφώνηση)</a:t>
            </a: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Επιλέγονται σταθερές τιμές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u="sng" dirty="0"/>
              <a:t>Βασικό και Εναλλακτικά Σενάρια: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Βασικό Σενάριο: </a:t>
            </a:r>
            <a:r>
              <a:rPr lang="el-GR" sz="2000" b="1" dirty="0"/>
              <a:t>Να μην υλοποιηθεί ο αυτοκινητόδρομος (Σενάριο 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Εναλλακτικό Σενάριο: </a:t>
            </a:r>
            <a:r>
              <a:rPr lang="el-GR" sz="2000" b="1" dirty="0"/>
              <a:t>Να υλοποιηθεί ο αυτοκινητόδρομος (Σενάριο 1)</a:t>
            </a: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just"/>
            <a:r>
              <a:rPr lang="el-GR" sz="2000" b="1" dirty="0">
                <a:solidFill>
                  <a:srgbClr val="FF0000"/>
                </a:solidFill>
              </a:rPr>
              <a:t>Προφανώς, στην παρούσα περίπτωση, για το Σενάριο 0 δεν υπάρχουν εισροές ή εκροές</a:t>
            </a:r>
          </a:p>
          <a:p>
            <a:pPr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8798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53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65094" y="980341"/>
            <a:ext cx="53265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Υπολογισμός Εισροών Σεναρίου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Εκτίμηση ζήτησης</a:t>
            </a:r>
            <a:r>
              <a:rPr lang="en-US" dirty="0"/>
              <a:t> (</a:t>
            </a:r>
            <a:r>
              <a:rPr lang="el-GR" dirty="0"/>
              <a:t>από έτος 2 όπου αρχίζει η λειτουργία του αυτοκινητοδρόμου).</a:t>
            </a:r>
          </a:p>
          <a:p>
            <a:endParaRPr lang="el-GR" sz="1000" dirty="0"/>
          </a:p>
          <a:p>
            <a:r>
              <a:rPr lang="el-GR" dirty="0"/>
              <a:t>Έτος 2: </a:t>
            </a:r>
            <a:r>
              <a:rPr lang="en-US" dirty="0"/>
              <a:t>3</a:t>
            </a:r>
            <a:r>
              <a:rPr lang="el-GR" dirty="0"/>
              <a:t>0,000 </a:t>
            </a:r>
            <a:r>
              <a:rPr lang="en-US" dirty="0"/>
              <a:t>x 365 = 10,950,000  </a:t>
            </a:r>
            <a:r>
              <a:rPr lang="el-GR" dirty="0"/>
              <a:t>διελεύσεις</a:t>
            </a:r>
          </a:p>
          <a:p>
            <a:r>
              <a:rPr lang="el-GR" dirty="0"/>
              <a:t>Έτος 3: </a:t>
            </a:r>
            <a:r>
              <a:rPr lang="en-US" dirty="0"/>
              <a:t>10,950,000</a:t>
            </a:r>
            <a:r>
              <a:rPr lang="el-GR" dirty="0"/>
              <a:t>  </a:t>
            </a:r>
            <a:r>
              <a:rPr lang="en-US" dirty="0"/>
              <a:t>x 1.02 = 11,169,000 </a:t>
            </a:r>
            <a:r>
              <a:rPr lang="el-GR" dirty="0"/>
              <a:t>διελεύσεις</a:t>
            </a:r>
            <a:endParaRPr lang="en-US" dirty="0"/>
          </a:p>
          <a:p>
            <a:r>
              <a:rPr lang="el-GR" dirty="0"/>
              <a:t>Έτος 4: </a:t>
            </a:r>
            <a:r>
              <a:rPr lang="en-US" dirty="0"/>
              <a:t>11,169,000</a:t>
            </a:r>
            <a:r>
              <a:rPr lang="el-GR" dirty="0"/>
              <a:t>  </a:t>
            </a:r>
            <a:r>
              <a:rPr lang="en-US" dirty="0"/>
              <a:t>x 1.02 = 11</a:t>
            </a:r>
            <a:r>
              <a:rPr lang="el-GR" dirty="0"/>
              <a:t>,</a:t>
            </a:r>
            <a:r>
              <a:rPr lang="en-US" dirty="0"/>
              <a:t>392</a:t>
            </a:r>
            <a:r>
              <a:rPr lang="el-GR" dirty="0"/>
              <a:t>,</a:t>
            </a:r>
            <a:r>
              <a:rPr lang="en-US" dirty="0"/>
              <a:t>380</a:t>
            </a:r>
            <a:r>
              <a:rPr lang="el-GR" dirty="0"/>
              <a:t> διελεύσεις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Ετήσια έσοδα από χρήστες:</a:t>
            </a:r>
          </a:p>
          <a:p>
            <a:endParaRPr lang="el-GR" sz="1000" dirty="0"/>
          </a:p>
          <a:p>
            <a:r>
              <a:rPr lang="el-GR" dirty="0"/>
              <a:t>Έτος 2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l-GR" dirty="0"/>
              <a:t>1 </a:t>
            </a:r>
            <a:r>
              <a:rPr lang="en-US" dirty="0"/>
              <a:t>x 10,950,000 = </a:t>
            </a:r>
            <a:r>
              <a:rPr lang="en-US" b="1" dirty="0"/>
              <a:t>10,950,000</a:t>
            </a:r>
            <a:r>
              <a:rPr lang="el-GR" b="1" dirty="0"/>
              <a:t> €</a:t>
            </a:r>
            <a:endParaRPr lang="en-US" b="1" dirty="0"/>
          </a:p>
          <a:p>
            <a:r>
              <a:rPr lang="el-GR" dirty="0"/>
              <a:t>Έτος 3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11,169,000 = </a:t>
            </a:r>
            <a:r>
              <a:rPr lang="en-US" b="1" dirty="0"/>
              <a:t>11,169,000</a:t>
            </a:r>
            <a:r>
              <a:rPr lang="el-GR" b="1" dirty="0"/>
              <a:t> €</a:t>
            </a:r>
          </a:p>
          <a:p>
            <a:r>
              <a:rPr lang="el-GR" dirty="0"/>
              <a:t>…</a:t>
            </a:r>
          </a:p>
          <a:p>
            <a:endParaRPr lang="el-G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Λοιπά ετήσια έσοδα : </a:t>
            </a:r>
            <a:r>
              <a:rPr lang="el-GR" b="1" dirty="0"/>
              <a:t>100,000 €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Υπολειμματική Αξία:</a:t>
            </a:r>
          </a:p>
          <a:p>
            <a:endParaRPr lang="el-GR" sz="1000" dirty="0"/>
          </a:p>
          <a:p>
            <a:r>
              <a:rPr lang="el-GR" dirty="0"/>
              <a:t>Κόστος κατασκευής : 20 </a:t>
            </a:r>
            <a:r>
              <a:rPr lang="en-US" dirty="0"/>
              <a:t>km x 5,000,000 </a:t>
            </a:r>
            <a:r>
              <a:rPr lang="el-GR" dirty="0"/>
              <a:t>€/</a:t>
            </a:r>
            <a:r>
              <a:rPr lang="en-US" dirty="0"/>
              <a:t>km = </a:t>
            </a:r>
            <a:r>
              <a:rPr lang="en-US" b="1" dirty="0"/>
              <a:t>100,000,000 </a:t>
            </a:r>
            <a:r>
              <a:rPr lang="el-GR" b="1" dirty="0"/>
              <a:t>€</a:t>
            </a:r>
            <a:endParaRPr lang="en-US" b="1" dirty="0"/>
          </a:p>
          <a:p>
            <a:endParaRPr lang="en-US" sz="1000" dirty="0"/>
          </a:p>
          <a:p>
            <a:r>
              <a:rPr lang="el-GR" dirty="0"/>
              <a:t>Υπολειμματική αξία (στο 20</a:t>
            </a:r>
            <a:r>
              <a:rPr lang="el-GR" baseline="30000" dirty="0"/>
              <a:t>ο</a:t>
            </a:r>
            <a:r>
              <a:rPr lang="el-GR" dirty="0"/>
              <a:t> έτος) = 5%*100,000,000 = </a:t>
            </a:r>
            <a:r>
              <a:rPr lang="el-GR" b="1" dirty="0"/>
              <a:t>5,000,000 €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2867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54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3" name="TextBox 2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65094" y="980341"/>
            <a:ext cx="53265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Υπολογισμός Εκροών Σεναρίου 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Κόστος κατασκευής: 20 </a:t>
            </a:r>
            <a:r>
              <a:rPr lang="en-US" dirty="0"/>
              <a:t>km x 5,000,000 </a:t>
            </a:r>
            <a:r>
              <a:rPr lang="el-GR" dirty="0"/>
              <a:t>€/</a:t>
            </a:r>
            <a:r>
              <a:rPr lang="en-US" dirty="0"/>
              <a:t>km = </a:t>
            </a:r>
            <a:r>
              <a:rPr lang="en-US" b="1" dirty="0"/>
              <a:t>100,000,000 </a:t>
            </a:r>
            <a:r>
              <a:rPr lang="el-GR" b="1" dirty="0"/>
              <a:t>€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Κόστος λειτουργίας και συντήρησης: 2,000,000 € ετησίως με αύξηση 1% (από εκφώνηση). Συνυπολογίζεται από το έτος 2 και μετά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Έτος 2: </a:t>
            </a:r>
            <a:r>
              <a:rPr lang="el-GR" b="1" dirty="0"/>
              <a:t>2,000,000</a:t>
            </a:r>
          </a:p>
          <a:p>
            <a:pPr algn="just"/>
            <a:r>
              <a:rPr lang="el-GR" dirty="0"/>
              <a:t>Έτος 3: 1.01 </a:t>
            </a:r>
            <a:r>
              <a:rPr lang="en-US" dirty="0"/>
              <a:t>x 2,000,000 = </a:t>
            </a:r>
            <a:r>
              <a:rPr lang="en-US" b="1" dirty="0"/>
              <a:t>2,020,000</a:t>
            </a:r>
            <a:endParaRPr lang="el-GR" b="1" dirty="0"/>
          </a:p>
          <a:p>
            <a:pPr algn="just"/>
            <a:r>
              <a:rPr lang="en-US" dirty="0"/>
              <a:t>…</a:t>
            </a:r>
          </a:p>
          <a:p>
            <a:pPr algn="just"/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Κόστος κύριας συντήρησης: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l-GR" dirty="0"/>
              <a:t>Αφορά το 10</a:t>
            </a:r>
            <a:r>
              <a:rPr lang="el-GR" baseline="30000" dirty="0"/>
              <a:t>ο</a:t>
            </a:r>
            <a:r>
              <a:rPr lang="el-GR" dirty="0"/>
              <a:t> έτος (έτος 9) από την έναρξη της υλοποίησης του έργου και είναι ίσο με </a:t>
            </a:r>
            <a:r>
              <a:rPr lang="el-GR" b="1" dirty="0"/>
              <a:t>10,000,000 €.</a:t>
            </a:r>
          </a:p>
        </p:txBody>
      </p:sp>
    </p:spTree>
    <p:extLst>
      <p:ext uri="{BB962C8B-B14F-4D97-AF65-F5344CB8AC3E}">
        <p14:creationId xmlns:p14="http://schemas.microsoft.com/office/powerpoint/2010/main" val="333451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699654" y="722999"/>
            <a:ext cx="72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Πίνακας </a:t>
            </a:r>
            <a:r>
              <a:rPr lang="el-GR" b="1" dirty="0" err="1"/>
              <a:t>Χρηματορροών</a:t>
            </a:r>
            <a:r>
              <a:rPr lang="el-GR" b="1" dirty="0"/>
              <a:t> Έργου Παραδείγματος  - Σενάριο 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150" y="2291064"/>
            <a:ext cx="877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Δεν υπάρχουν εισροές ή εκροές σε αυτή την περίπτωση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17" y="2942137"/>
            <a:ext cx="3535363" cy="23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6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699654" y="722999"/>
            <a:ext cx="72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Πίνακας </a:t>
            </a:r>
            <a:r>
              <a:rPr lang="el-GR" b="1" dirty="0" err="1"/>
              <a:t>Χρηματορροών</a:t>
            </a:r>
            <a:r>
              <a:rPr lang="el-GR" b="1" dirty="0"/>
              <a:t> Παραδείγματος  - Σενάριο 1</a:t>
            </a:r>
            <a:endParaRPr lang="en-US" b="1" dirty="0"/>
          </a:p>
        </p:txBody>
      </p:sp>
      <p:graphicFrame>
        <p:nvGraphicFramePr>
          <p:cNvPr id="23" name="Πίνακας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55688"/>
              </p:ext>
            </p:extLst>
          </p:nvPr>
        </p:nvGraphicFramePr>
        <p:xfrm>
          <a:off x="525420" y="1092331"/>
          <a:ext cx="8093159" cy="55272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7730">
                  <a:extLst>
                    <a:ext uri="{9D8B030D-6E8A-4147-A177-3AD203B41FA5}">
                      <a16:colId xmlns:a16="http://schemas.microsoft.com/office/drawing/2014/main" xmlns="" val="1618703164"/>
                    </a:ext>
                  </a:extLst>
                </a:gridCol>
                <a:gridCol w="869292">
                  <a:extLst>
                    <a:ext uri="{9D8B030D-6E8A-4147-A177-3AD203B41FA5}">
                      <a16:colId xmlns:a16="http://schemas.microsoft.com/office/drawing/2014/main" xmlns="" val="3046239002"/>
                    </a:ext>
                  </a:extLst>
                </a:gridCol>
                <a:gridCol w="643866">
                  <a:extLst>
                    <a:ext uri="{9D8B030D-6E8A-4147-A177-3AD203B41FA5}">
                      <a16:colId xmlns:a16="http://schemas.microsoft.com/office/drawing/2014/main" xmlns="" val="203699924"/>
                    </a:ext>
                  </a:extLst>
                </a:gridCol>
                <a:gridCol w="828427">
                  <a:extLst>
                    <a:ext uri="{9D8B030D-6E8A-4147-A177-3AD203B41FA5}">
                      <a16:colId xmlns:a16="http://schemas.microsoft.com/office/drawing/2014/main" xmlns="" val="3373767462"/>
                    </a:ext>
                  </a:extLst>
                </a:gridCol>
                <a:gridCol w="1231241">
                  <a:extLst>
                    <a:ext uri="{9D8B030D-6E8A-4147-A177-3AD203B41FA5}">
                      <a16:colId xmlns:a16="http://schemas.microsoft.com/office/drawing/2014/main" xmlns="" val="1333334902"/>
                    </a:ext>
                  </a:extLst>
                </a:gridCol>
                <a:gridCol w="869292">
                  <a:extLst>
                    <a:ext uri="{9D8B030D-6E8A-4147-A177-3AD203B41FA5}">
                      <a16:colId xmlns:a16="http://schemas.microsoft.com/office/drawing/2014/main" xmlns="" val="1566144313"/>
                    </a:ext>
                  </a:extLst>
                </a:gridCol>
                <a:gridCol w="862751">
                  <a:extLst>
                    <a:ext uri="{9D8B030D-6E8A-4147-A177-3AD203B41FA5}">
                      <a16:colId xmlns:a16="http://schemas.microsoft.com/office/drawing/2014/main" xmlns="" val="501435249"/>
                    </a:ext>
                  </a:extLst>
                </a:gridCol>
                <a:gridCol w="1019319">
                  <a:extLst>
                    <a:ext uri="{9D8B030D-6E8A-4147-A177-3AD203B41FA5}">
                      <a16:colId xmlns:a16="http://schemas.microsoft.com/office/drawing/2014/main" xmlns="" val="3472864880"/>
                    </a:ext>
                  </a:extLst>
                </a:gridCol>
                <a:gridCol w="1231241">
                  <a:extLst>
                    <a:ext uri="{9D8B030D-6E8A-4147-A177-3AD203B41FA5}">
                      <a16:colId xmlns:a16="http://schemas.microsoft.com/office/drawing/2014/main" xmlns="" val="1216253044"/>
                    </a:ext>
                  </a:extLst>
                </a:gridCol>
              </a:tblGrid>
              <a:tr h="22176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Εισροές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Εκροές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4983029"/>
                  </a:ext>
                </a:extLst>
              </a:tr>
              <a:tr h="6484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Έτος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Από χρήση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Άλλες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Υπολειμματική Αξία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Κατασκευή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Λειτουργία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Συντήρηση Μεγάλης Κλίμακας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595537958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334460791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1426732352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10,950,000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11,050,000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135110473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11,169,000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11,269,000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2,020,000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2,020,000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504233149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11,392,380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11,492,380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2,040,200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2,040,200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701475421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11,620,228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11,720,228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2,060,602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2,060,602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433690472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11,852,632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11,952,632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2,081,208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2,081,208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878950985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12,089,685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12,189,685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2,102,020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2,102,020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3341385452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12,331,478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12,431,478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2,123,040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2,123,040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4077814875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12,578,108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12,678,108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2,144,271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12,144,271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71757834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12,829,670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12,929,670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2,165,713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2,165,713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1286124996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13,086,264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13,186,264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2,187,371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2,187,371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772870918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13,347,989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13,447,989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2,209,244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2,209,244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247943857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13,614,949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13,714,949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2,231,337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2,231,337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772672521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13,887,248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13,987,248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2,253,650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2,253,650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56438524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14,164,993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14,264,993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2,276,187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2,276,187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1899489452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14,448,292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14,548,292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2,298,948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2,298,948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315859612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14,737,258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14,837,258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2,321,938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2,321,938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22679685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15,032,003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15,132,003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2,345,157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2,345,157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3067903633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15,332,644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15,432,644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2,368,609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2,368,609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965902633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135,649,828.40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121,920,357.82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356015197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20342" y="4569286"/>
            <a:ext cx="197394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>
                <a:solidFill>
                  <a:srgbClr val="FF0000"/>
                </a:solidFill>
              </a:rPr>
              <a:t>Καθαρή παρούσα αξία (όχι άθροισμα)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6" name="Ευθύγραμμο βέλος σύνδεσης 25"/>
          <p:cNvCxnSpPr/>
          <p:nvPr/>
        </p:nvCxnSpPr>
        <p:spPr>
          <a:xfrm flipH="1">
            <a:off x="4571999" y="5181600"/>
            <a:ext cx="1364344" cy="1196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5936343" y="5181600"/>
            <a:ext cx="1550307" cy="1196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51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59382" y="997292"/>
            <a:ext cx="4987636" cy="4482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u="sng" dirty="0"/>
              <a:t>Δείκτες Αξιολόγησης</a:t>
            </a:r>
          </a:p>
          <a:p>
            <a:pPr marL="0" indent="0" algn="just">
              <a:buNone/>
            </a:pPr>
            <a:r>
              <a:rPr lang="el-GR" sz="2000" dirty="0"/>
              <a:t>ΚΠΑ=</a:t>
            </a:r>
            <a:r>
              <a:rPr lang="en-US" sz="2000" dirty="0"/>
              <a:t>135,649,828.40 </a:t>
            </a:r>
            <a:r>
              <a:rPr lang="el-GR" sz="2000" dirty="0"/>
              <a:t>- </a:t>
            </a:r>
            <a:r>
              <a:rPr lang="en-US" sz="2000" dirty="0"/>
              <a:t>121,920,357.82 </a:t>
            </a:r>
            <a:r>
              <a:rPr lang="el-GR" sz="2000" dirty="0"/>
              <a:t>=</a:t>
            </a:r>
            <a:r>
              <a:rPr lang="en-US" sz="2000" b="1" dirty="0"/>
              <a:t>13,729,470.58 </a:t>
            </a:r>
            <a:r>
              <a:rPr lang="el-GR" sz="2000" b="1" dirty="0"/>
              <a:t>€</a:t>
            </a:r>
          </a:p>
          <a:p>
            <a:pPr marL="0" indent="0" algn="just">
              <a:buNone/>
            </a:pPr>
            <a:r>
              <a:rPr lang="en-US" sz="2000" dirty="0"/>
              <a:t>B/C = 135,649,828.40 /</a:t>
            </a:r>
            <a:r>
              <a:rPr lang="el-GR" sz="2000" dirty="0"/>
              <a:t> </a:t>
            </a:r>
            <a:r>
              <a:rPr lang="en-US" sz="2000" dirty="0"/>
              <a:t>121,920,357.82</a:t>
            </a:r>
            <a:r>
              <a:rPr lang="el-GR" sz="2000" dirty="0"/>
              <a:t> </a:t>
            </a:r>
            <a:r>
              <a:rPr lang="en-US" sz="2000" dirty="0"/>
              <a:t>=</a:t>
            </a:r>
            <a:r>
              <a:rPr lang="el-GR" sz="2000" b="1" dirty="0"/>
              <a:t>1.11</a:t>
            </a:r>
          </a:p>
          <a:p>
            <a:pPr marL="0" indent="0" algn="just">
              <a:buNone/>
            </a:pPr>
            <a:r>
              <a:rPr lang="en-US" sz="2000" dirty="0"/>
              <a:t>IRR= 7%</a:t>
            </a:r>
            <a:r>
              <a:rPr lang="el-GR" sz="2000" dirty="0"/>
              <a:t> (υπολογίζεται από </a:t>
            </a:r>
            <a:r>
              <a:rPr lang="en-US" sz="2000" dirty="0"/>
              <a:t>Excel)</a:t>
            </a:r>
          </a:p>
          <a:p>
            <a:pPr marL="0" indent="0" algn="just">
              <a:buNone/>
            </a:pPr>
            <a:endParaRPr lang="el-GR" sz="2000" b="1" dirty="0"/>
          </a:p>
          <a:p>
            <a:pPr marL="0" indent="0" algn="just">
              <a:buNone/>
            </a:pPr>
            <a:r>
              <a:rPr lang="el-GR" sz="2000" b="1" dirty="0"/>
              <a:t>Συνεπώς το έργο είναι βιώσιμο</a:t>
            </a:r>
            <a:r>
              <a:rPr lang="en-US" sz="2000" b="1" dirty="0"/>
              <a:t> </a:t>
            </a:r>
            <a:r>
              <a:rPr lang="el-GR" sz="2000" b="1" dirty="0"/>
              <a:t>χρηματοοικονομικά</a:t>
            </a:r>
            <a:endParaRPr lang="en-US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57</a:t>
            </a:fld>
            <a:endParaRPr lang="en-US"/>
          </a:p>
        </p:txBody>
      </p:sp>
      <p:grpSp>
        <p:nvGrpSpPr>
          <p:cNvPr id="20" name="Ομάδα 19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21" name="TextBox 20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28" name="Βέλος: Κάτω 27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Βέλος: Κάτω 28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Βέλος: Κάτω 29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Βέλος: Κάτω 30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Βέλος: Κάτω 31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Βέλος: Κάτω 32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Βέλος: Κάτω 33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453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45204" y="997292"/>
            <a:ext cx="4863367" cy="51304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000" b="1" u="sng" dirty="0"/>
              <a:t>Ανάλυση ευαισθησίας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00" dirty="0"/>
              <a:t>Η επίπτωση στην ΚΠΑ από μεταβολές σε παραμέτρους της ανάλυσης φαίνεται στον παρακάτω πίνακα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00" b="1" dirty="0">
                <a:solidFill>
                  <a:srgbClr val="FF0000"/>
                </a:solidFill>
              </a:rPr>
              <a:t>Παρατηρείται πολύ υψηλή ευαισθησία στη ζήτηση αλλά και σημαντική  ευαισθησία στο επιτόκιο αναγωγής και στο κόστος κατασκευής.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58</a:t>
            </a:fld>
            <a:endParaRPr lang="en-US"/>
          </a:p>
        </p:txBody>
      </p:sp>
      <p:grpSp>
        <p:nvGrpSpPr>
          <p:cNvPr id="20" name="Ομάδα 19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21" name="TextBox 20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28" name="Βέλος: Κάτω 27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Βέλος: Κάτω 28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Βέλος: Κάτω 29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Βέλος: Κάτω 30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Βέλος: Κάτω 31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Βέλος: Κάτω 32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Βέλος: Κάτω 33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77429"/>
              </p:ext>
            </p:extLst>
          </p:nvPr>
        </p:nvGraphicFramePr>
        <p:xfrm>
          <a:off x="3947557" y="2674207"/>
          <a:ext cx="4658660" cy="13373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36874">
                  <a:extLst>
                    <a:ext uri="{9D8B030D-6E8A-4147-A177-3AD203B41FA5}">
                      <a16:colId xmlns:a16="http://schemas.microsoft.com/office/drawing/2014/main" xmlns="" val="3050392874"/>
                    </a:ext>
                  </a:extLst>
                </a:gridCol>
                <a:gridCol w="925855">
                  <a:extLst>
                    <a:ext uri="{9D8B030D-6E8A-4147-A177-3AD203B41FA5}">
                      <a16:colId xmlns:a16="http://schemas.microsoft.com/office/drawing/2014/main" xmlns="" val="2693707548"/>
                    </a:ext>
                  </a:extLst>
                </a:gridCol>
                <a:gridCol w="695931">
                  <a:extLst>
                    <a:ext uri="{9D8B030D-6E8A-4147-A177-3AD203B41FA5}">
                      <a16:colId xmlns:a16="http://schemas.microsoft.com/office/drawing/2014/main" xmlns="" val="2549769546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ΚΠΑ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Διαφορά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608523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Αρχικές συνθήκες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13,729,471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881041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Επιτόκιο 6% από 5%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4,755,153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-65</a:t>
                      </a:r>
                      <a:r>
                        <a:rPr lang="el-GR" sz="1400" u="none" strike="noStrike" dirty="0">
                          <a:effectLst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750665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Μείωση ζήτησης κατά 10%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270,516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-98</a:t>
                      </a:r>
                      <a:r>
                        <a:rPr lang="el-GR" sz="1400" u="none" strike="noStrike" dirty="0">
                          <a:effectLst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647347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Αύξηση κόστους κατασκευής κατά 10%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4,432,418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-68</a:t>
                      </a:r>
                      <a:r>
                        <a:rPr lang="el-GR" sz="1400" u="none" strike="noStrike" dirty="0">
                          <a:effectLst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399788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Αύξηση κόστους λειτουργίας κατά 10%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11,448,400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-17</a:t>
                      </a:r>
                      <a:r>
                        <a:rPr lang="el-GR" sz="1400" u="none" strike="noStrike" dirty="0">
                          <a:effectLst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1812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3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45204" y="997292"/>
            <a:ext cx="4863367" cy="51304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000" b="1" dirty="0"/>
              <a:t>Στο παράδειγμα, τι θα συμβεί αν ο κύριος του έργου δανειστεί 100,000,000 για να υλοποιήσει το έργο, με επιτόκιο δανεισμού 8% για το χρόνο λειτουργίας του έργου (18 έτη);</a:t>
            </a:r>
          </a:p>
          <a:p>
            <a:pPr algn="just">
              <a:lnSpc>
                <a:spcPct val="100000"/>
              </a:lnSpc>
            </a:pPr>
            <a:r>
              <a:rPr lang="el-GR" sz="2000" dirty="0"/>
              <a:t>Αντί να καταβάλλει το συνολικό ποσό στα έτη 0 και 1, ο κύριος του έργου θα καταβάλει ετήσιο ποσό δόσης (</a:t>
            </a:r>
            <a:r>
              <a:rPr lang="el-GR" sz="2000" dirty="0" err="1"/>
              <a:t>χρεωλύσιο</a:t>
            </a:r>
            <a:r>
              <a:rPr lang="el-GR" sz="2000" dirty="0"/>
              <a:t> και τόκο (</a:t>
            </a:r>
            <a:r>
              <a:rPr lang="el-GR" sz="2000" dirty="0" err="1"/>
              <a:t>τοκοχρεωλύσιο</a:t>
            </a:r>
            <a:r>
              <a:rPr lang="el-GR" sz="2000" dirty="0"/>
              <a:t>)) στα επόμενα έτη ίσο με: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endParaRPr lang="el-G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00" dirty="0"/>
              <a:t>Η </a:t>
            </a:r>
            <a:r>
              <a:rPr lang="el-GR" sz="2000" dirty="0" err="1"/>
              <a:t>χρηματορροή</a:t>
            </a:r>
            <a:r>
              <a:rPr lang="el-GR" sz="2000" dirty="0"/>
              <a:t> θα μεταβληθεί ως εξής: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59</a:t>
            </a:fld>
            <a:endParaRPr lang="en-US"/>
          </a:p>
        </p:txBody>
      </p:sp>
      <p:grpSp>
        <p:nvGrpSpPr>
          <p:cNvPr id="20" name="Ομάδα 19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21" name="TextBox 20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28" name="Βέλος: Κάτω 27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Βέλος: Κάτω 28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Βέλος: Κάτω 29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Βέλος: Κάτω 30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Βέλος: Κάτω 31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Βέλος: Κάτω 32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Βέλος: Κάτω 33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3453"/>
              </p:ext>
            </p:extLst>
          </p:nvPr>
        </p:nvGraphicFramePr>
        <p:xfrm>
          <a:off x="3967321" y="4389145"/>
          <a:ext cx="4619131" cy="83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2958840" imgH="533160" progId="Equation.DSMT4">
                  <p:embed/>
                </p:oleObj>
              </mc:Choice>
              <mc:Fallback>
                <p:oleObj name="Equation" r:id="rId3" imgW="2958840" imgH="533160" progId="Equation.DSMT4">
                  <p:embed/>
                  <p:pic>
                    <p:nvPicPr>
                      <p:cNvPr id="45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321" y="4389145"/>
                        <a:ext cx="4619131" cy="8357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9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 Αξιολόγησης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</a:t>
            </a:fld>
            <a:endParaRPr lang="en-US"/>
          </a:p>
        </p:txBody>
      </p:sp>
      <p:grpSp>
        <p:nvGrpSpPr>
          <p:cNvPr id="15" name="Ομάδα 14"/>
          <p:cNvGrpSpPr/>
          <p:nvPr/>
        </p:nvGrpSpPr>
        <p:grpSpPr>
          <a:xfrm>
            <a:off x="1510144" y="1101389"/>
            <a:ext cx="6428507" cy="4792582"/>
            <a:chOff x="969817" y="1212225"/>
            <a:chExt cx="6428507" cy="4792582"/>
          </a:xfrm>
        </p:grpSpPr>
        <p:sp>
          <p:nvSpPr>
            <p:cNvPr id="6" name="TextBox 5"/>
            <p:cNvSpPr txBox="1"/>
            <p:nvPr/>
          </p:nvSpPr>
          <p:spPr>
            <a:xfrm>
              <a:off x="997527" y="1212225"/>
              <a:ext cx="3214254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Προσδιορισμός Αντικειμένου Αξιολόγησης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1779" y="2224754"/>
              <a:ext cx="3186545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Κριτηρίων Αξιολόγησης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9817" y="3269328"/>
              <a:ext cx="3241964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Εναλλακτικών Λύσεων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11779" y="4313902"/>
              <a:ext cx="3186545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Ωφελειών και Δαπανών</a:t>
              </a:r>
              <a:r>
                <a:rPr lang="en-US" dirty="0"/>
                <a:t> </a:t>
              </a:r>
              <a:r>
                <a:rPr lang="el-GR" dirty="0"/>
                <a:t>κάθε Λύσης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9817" y="5358476"/>
              <a:ext cx="324196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Επιλογή Καλύτερης Λύσης με σύμφωνα με Κριτήρια</a:t>
              </a:r>
            </a:p>
          </p:txBody>
        </p:sp>
        <p:sp>
          <p:nvSpPr>
            <p:cNvPr id="11" name="Βέλος: Με γωνία 10"/>
            <p:cNvSpPr/>
            <p:nvPr/>
          </p:nvSpPr>
          <p:spPr>
            <a:xfrm rot="5400000">
              <a:off x="4269797" y="3582240"/>
              <a:ext cx="604405" cy="497446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Βέλος: Με γωνία 11"/>
            <p:cNvSpPr/>
            <p:nvPr/>
          </p:nvSpPr>
          <p:spPr>
            <a:xfrm rot="5400000" flipV="1">
              <a:off x="3577704" y="2533776"/>
              <a:ext cx="604405" cy="468456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Βέλος: Με γωνία 12"/>
            <p:cNvSpPr/>
            <p:nvPr/>
          </p:nvSpPr>
          <p:spPr>
            <a:xfrm rot="5400000">
              <a:off x="4269797" y="1490730"/>
              <a:ext cx="604405" cy="497446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Βέλος: Με γωνία 13"/>
            <p:cNvSpPr/>
            <p:nvPr/>
          </p:nvSpPr>
          <p:spPr>
            <a:xfrm rot="5400000" flipV="1">
              <a:off x="3577376" y="4622595"/>
              <a:ext cx="604405" cy="4691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932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http://images.clipartpanda.com/inspector-clipart-CLIPART_OF_32162_SMJP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05" y="5260767"/>
            <a:ext cx="785527" cy="12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654" y="722999"/>
            <a:ext cx="72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Πίνακας </a:t>
            </a:r>
            <a:r>
              <a:rPr lang="el-GR" b="1" dirty="0" err="1"/>
              <a:t>Χρηματορροών</a:t>
            </a:r>
            <a:r>
              <a:rPr lang="el-GR" b="1" dirty="0"/>
              <a:t> Έργου Παραδείγματος Σεναρίου 1 (με δανεισμό)</a:t>
            </a:r>
            <a:endParaRPr lang="en-US" b="1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20204"/>
              </p:ext>
            </p:extLst>
          </p:nvPr>
        </p:nvGraphicFramePr>
        <p:xfrm>
          <a:off x="525420" y="1092331"/>
          <a:ext cx="8093159" cy="55508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7730">
                  <a:extLst>
                    <a:ext uri="{9D8B030D-6E8A-4147-A177-3AD203B41FA5}">
                      <a16:colId xmlns:a16="http://schemas.microsoft.com/office/drawing/2014/main" xmlns="" val="1618703164"/>
                    </a:ext>
                  </a:extLst>
                </a:gridCol>
                <a:gridCol w="869292">
                  <a:extLst>
                    <a:ext uri="{9D8B030D-6E8A-4147-A177-3AD203B41FA5}">
                      <a16:colId xmlns:a16="http://schemas.microsoft.com/office/drawing/2014/main" xmlns="" val="3046239002"/>
                    </a:ext>
                  </a:extLst>
                </a:gridCol>
                <a:gridCol w="643866">
                  <a:extLst>
                    <a:ext uri="{9D8B030D-6E8A-4147-A177-3AD203B41FA5}">
                      <a16:colId xmlns:a16="http://schemas.microsoft.com/office/drawing/2014/main" xmlns="" val="203699924"/>
                    </a:ext>
                  </a:extLst>
                </a:gridCol>
                <a:gridCol w="828427">
                  <a:extLst>
                    <a:ext uri="{9D8B030D-6E8A-4147-A177-3AD203B41FA5}">
                      <a16:colId xmlns:a16="http://schemas.microsoft.com/office/drawing/2014/main" xmlns="" val="3373767462"/>
                    </a:ext>
                  </a:extLst>
                </a:gridCol>
                <a:gridCol w="1231241">
                  <a:extLst>
                    <a:ext uri="{9D8B030D-6E8A-4147-A177-3AD203B41FA5}">
                      <a16:colId xmlns:a16="http://schemas.microsoft.com/office/drawing/2014/main" xmlns="" val="1333334902"/>
                    </a:ext>
                  </a:extLst>
                </a:gridCol>
                <a:gridCol w="869292">
                  <a:extLst>
                    <a:ext uri="{9D8B030D-6E8A-4147-A177-3AD203B41FA5}">
                      <a16:colId xmlns:a16="http://schemas.microsoft.com/office/drawing/2014/main" xmlns="" val="1566144313"/>
                    </a:ext>
                  </a:extLst>
                </a:gridCol>
                <a:gridCol w="862751">
                  <a:extLst>
                    <a:ext uri="{9D8B030D-6E8A-4147-A177-3AD203B41FA5}">
                      <a16:colId xmlns:a16="http://schemas.microsoft.com/office/drawing/2014/main" xmlns="" val="501435249"/>
                    </a:ext>
                  </a:extLst>
                </a:gridCol>
                <a:gridCol w="1019319">
                  <a:extLst>
                    <a:ext uri="{9D8B030D-6E8A-4147-A177-3AD203B41FA5}">
                      <a16:colId xmlns:a16="http://schemas.microsoft.com/office/drawing/2014/main" xmlns="" val="3472864880"/>
                    </a:ext>
                  </a:extLst>
                </a:gridCol>
                <a:gridCol w="1231241">
                  <a:extLst>
                    <a:ext uri="{9D8B030D-6E8A-4147-A177-3AD203B41FA5}">
                      <a16:colId xmlns:a16="http://schemas.microsoft.com/office/drawing/2014/main" xmlns="" val="1216253044"/>
                    </a:ext>
                  </a:extLst>
                </a:gridCol>
              </a:tblGrid>
              <a:tr h="22176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Εισροές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Εκροές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4983029"/>
                  </a:ext>
                </a:extLst>
              </a:tr>
              <a:tr h="6484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Έτος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Από χρήση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Άλλες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Υπολειμματική Αξία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Τοκοχρεωλύσια</a:t>
                      </a:r>
                      <a:r>
                        <a:rPr lang="el-G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Δανεισμού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Λειτουργία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Συντήρηση Μεγάλης Κλίμακας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extLst>
                  <a:ext uri="{0D108BD9-81ED-4DB2-BD59-A6C34878D82A}">
                    <a16:rowId xmlns:a16="http://schemas.microsoft.com/office/drawing/2014/main" xmlns="" val="259553795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44607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673235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10,950,000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11,050,000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12,670,210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5110473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11,169,000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11,269,000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2,020,000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12,690,210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423314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11,392,380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11,492,380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2,040,200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12,710,410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0147542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11,620,228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11,720,228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2,060,602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12,730,812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3369047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11,852,632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11,952,632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2,081,208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12,751,418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895098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12,089,685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12,189,685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2,102,020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12,772,230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138545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12,331,478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12,431,478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2,123,040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12,793,250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781487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12,578,108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12,678,108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2,144,271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22,814,481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757834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12,829,670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12,929,670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2,165,713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12,835,923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612499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13,086,264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13,186,264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2,187,371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12,857,581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287091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13,347,989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13,447,989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2,209,244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12,879,454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794385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13,614,949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13,714,949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2,231,337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12,901,547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267252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13,887,248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13,987,248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2,253,650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12,923,860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43852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14,164,993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14,264,993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2,276,187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12,946,397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9948945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14,448,292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14,548,292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2,298,948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12,969,158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8596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14,737,258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14,837,258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2,321,938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12,992,148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67968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15,032,003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15,132,003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2,345,157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13,015,367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790363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15,332,644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15,432,644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10,670,210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2,368,609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13,038,819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590263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135,649,828.40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2" marR="8402" marT="84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142,083,937.93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015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55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8811" y="1016411"/>
            <a:ext cx="4835246" cy="53399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b="1" dirty="0"/>
              <a:t>Οι νέοι Δείκτες Αξιολόγησης θα είναι τότε:</a:t>
            </a:r>
          </a:p>
          <a:p>
            <a:pPr marL="0" indent="0" algn="just">
              <a:buNone/>
            </a:pPr>
            <a:r>
              <a:rPr lang="el-GR" sz="2000" dirty="0"/>
              <a:t>ΚΠΑ=</a:t>
            </a:r>
            <a:r>
              <a:rPr lang="en-US" sz="2000" dirty="0"/>
              <a:t>135,649,828.40 </a:t>
            </a:r>
            <a:r>
              <a:rPr lang="el-GR" sz="2000" dirty="0"/>
              <a:t>- </a:t>
            </a:r>
            <a:r>
              <a:rPr lang="en-US" sz="2000" dirty="0"/>
              <a:t>142,083,937.93  </a:t>
            </a:r>
            <a:r>
              <a:rPr lang="el-GR" sz="2000" b="1" dirty="0"/>
              <a:t>=-</a:t>
            </a:r>
            <a:r>
              <a:rPr lang="en-US" sz="2000" b="1" dirty="0"/>
              <a:t>6,434,109.53 </a:t>
            </a:r>
            <a:r>
              <a:rPr lang="el-GR" sz="2000" b="1" dirty="0"/>
              <a:t>€ &lt; 0</a:t>
            </a:r>
          </a:p>
          <a:p>
            <a:pPr marL="0" indent="0" algn="just">
              <a:buNone/>
            </a:pPr>
            <a:r>
              <a:rPr lang="en-US" sz="2000" dirty="0"/>
              <a:t>B/C = 135,649,828.40 /</a:t>
            </a:r>
            <a:r>
              <a:rPr lang="el-GR" sz="2000" dirty="0"/>
              <a:t> </a:t>
            </a:r>
            <a:r>
              <a:rPr lang="en-US" sz="2000" dirty="0"/>
              <a:t>142,083,937.93 </a:t>
            </a:r>
            <a:r>
              <a:rPr lang="el-GR" sz="2000" b="1" dirty="0"/>
              <a:t>=0.95 &lt; 1</a:t>
            </a:r>
          </a:p>
          <a:p>
            <a:pPr marL="0" indent="0" algn="just">
              <a:buNone/>
            </a:pPr>
            <a:r>
              <a:rPr lang="el-GR" sz="2000" b="1" dirty="0"/>
              <a:t>Συνεπώς, με τα συγκεκριμένα δεδομένα,  το έργο είναι δεν βιώσιμο</a:t>
            </a:r>
            <a:r>
              <a:rPr lang="en-US" sz="2000" b="1" dirty="0"/>
              <a:t> </a:t>
            </a:r>
            <a:r>
              <a:rPr lang="el-GR" sz="2000" b="1" dirty="0"/>
              <a:t>χρηματοοικονομικά εφόσον απαιτηθεί δανεισμός με επιτόκιο 8% ετησίως.</a:t>
            </a:r>
          </a:p>
          <a:p>
            <a:pPr marL="0" indent="0" algn="just">
              <a:buNone/>
            </a:pPr>
            <a:r>
              <a:rPr lang="el-GR" sz="2000" b="1" i="1" dirty="0">
                <a:solidFill>
                  <a:srgbClr val="FF0000"/>
                </a:solidFill>
              </a:rPr>
              <a:t>Αν όμως αυξηθεί η ζήτηση κατά 10% ετησίως , η ΚΠΑ γίνεται ίση με </a:t>
            </a:r>
            <a:r>
              <a:rPr lang="en-US" sz="2000" i="1" dirty="0">
                <a:solidFill>
                  <a:srgbClr val="FF0000"/>
                </a:solidFill>
              </a:rPr>
              <a:t>7,024,845.32</a:t>
            </a:r>
            <a:r>
              <a:rPr lang="el-GR" sz="2000" i="1" dirty="0">
                <a:solidFill>
                  <a:srgbClr val="FF0000"/>
                </a:solidFill>
              </a:rPr>
              <a:t> € (να υπολογιστεί ως άσκηση), οπότε τότε το έργο είναι βιώσιμο.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61</a:t>
            </a:fld>
            <a:endParaRPr lang="en-US"/>
          </a:p>
        </p:txBody>
      </p:sp>
      <p:grpSp>
        <p:nvGrpSpPr>
          <p:cNvPr id="20" name="Ομάδα 19"/>
          <p:cNvGrpSpPr/>
          <p:nvPr/>
        </p:nvGrpSpPr>
        <p:grpSpPr>
          <a:xfrm>
            <a:off x="568034" y="990451"/>
            <a:ext cx="2985087" cy="5548462"/>
            <a:chOff x="2826325" y="955965"/>
            <a:chExt cx="2985087" cy="5548462"/>
          </a:xfrm>
        </p:grpSpPr>
        <p:sp>
          <p:nvSpPr>
            <p:cNvPr id="21" name="TextBox 20"/>
            <p:cNvSpPr txBox="1"/>
            <p:nvPr/>
          </p:nvSpPr>
          <p:spPr>
            <a:xfrm>
              <a:off x="3013363" y="955965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3362" y="1966082"/>
              <a:ext cx="258387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6325" y="2992776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Εισροών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1999" y="2992775"/>
              <a:ext cx="123941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Εκτίμηση Εκροών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3361" y="5122198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3362" y="4031494"/>
              <a:ext cx="258387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</a:t>
              </a:r>
              <a:r>
                <a:rPr lang="el-GR" dirty="0" err="1"/>
                <a:t>Χρηματορροών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3362" y="6135095"/>
              <a:ext cx="258387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28" name="Βέλος: Κάτω 27"/>
            <p:cNvSpPr/>
            <p:nvPr/>
          </p:nvSpPr>
          <p:spPr>
            <a:xfrm>
              <a:off x="3208835" y="263972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Βέλος: Κάτω 28"/>
            <p:cNvSpPr/>
            <p:nvPr/>
          </p:nvSpPr>
          <p:spPr>
            <a:xfrm>
              <a:off x="4174719" y="1646549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Βέλος: Κάτω 29"/>
            <p:cNvSpPr/>
            <p:nvPr/>
          </p:nvSpPr>
          <p:spPr>
            <a:xfrm>
              <a:off x="5085088" y="2658271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Βέλος: Κάτω 30"/>
            <p:cNvSpPr/>
            <p:nvPr/>
          </p:nvSpPr>
          <p:spPr>
            <a:xfrm>
              <a:off x="3213052" y="3697304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Βέλος: Κάτω 31"/>
            <p:cNvSpPr/>
            <p:nvPr/>
          </p:nvSpPr>
          <p:spPr>
            <a:xfrm>
              <a:off x="5085088" y="3682505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Βέλος: Κάτω 32"/>
            <p:cNvSpPr/>
            <p:nvPr/>
          </p:nvSpPr>
          <p:spPr>
            <a:xfrm>
              <a:off x="4174719" y="4764443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Βέλος: Κάτω 33"/>
            <p:cNvSpPr/>
            <p:nvPr/>
          </p:nvSpPr>
          <p:spPr>
            <a:xfrm>
              <a:off x="4174719" y="5787648"/>
              <a:ext cx="261158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780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697" y="979715"/>
            <a:ext cx="8421734" cy="5878285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/>
              <a:t>Στόχος η αξιολόγηση της σκοπιμότητας υλοποίησης του έργου</a:t>
            </a:r>
          </a:p>
          <a:p>
            <a:pPr algn="just"/>
            <a:r>
              <a:rPr lang="el-GR" sz="2400" dirty="0"/>
              <a:t>Εστιάζει στις ωφέλειες και το κόστος του έργου προς το κοινωνικό σύνολο.</a:t>
            </a:r>
          </a:p>
          <a:p>
            <a:pPr algn="just"/>
            <a:r>
              <a:rPr lang="el-GR" sz="2400" dirty="0"/>
              <a:t>Εφαρμόζεται για όσες ωφέλειες και παράγοντες κόστους μπορούν να αποτιμηθούν χρηματικά</a:t>
            </a:r>
          </a:p>
          <a:p>
            <a:pPr lvl="1" algn="just"/>
            <a:r>
              <a:rPr lang="el-GR" sz="2000" dirty="0"/>
              <a:t>Σε άλλες περιπτώσεις χρησιμοποιούνται </a:t>
            </a:r>
            <a:r>
              <a:rPr lang="el-GR" sz="2000" dirty="0" err="1"/>
              <a:t>πολυκριτήριες</a:t>
            </a:r>
            <a:r>
              <a:rPr lang="el-GR" sz="2000" dirty="0"/>
              <a:t> μέθοδοι αξιολόγησης.</a:t>
            </a:r>
          </a:p>
          <a:p>
            <a:pPr algn="just"/>
            <a:r>
              <a:rPr lang="el-GR" sz="2400" dirty="0"/>
              <a:t>Η προσέγγιση και οι υποθέσεις είναι εν γένει αντίστοιχές της χρηματοοικονομικής αξιολόγησης. </a:t>
            </a:r>
          </a:p>
          <a:p>
            <a:pPr algn="just"/>
            <a:r>
              <a:rPr lang="el-GR" sz="2400" dirty="0"/>
              <a:t>Διαφοροποίηση υφίσταται μόνο στην εκτίμηση των κοινωνικών εισροών και εκροών του έργου.</a:t>
            </a:r>
          </a:p>
          <a:p>
            <a:pPr lvl="1" algn="just"/>
            <a:r>
              <a:rPr lang="el-GR" sz="2000" dirty="0"/>
              <a:t>Συχνά εξετάζονται οι διαφορικές εισροές των εναλλακτικών έναντι του βασικού σεναρίου</a:t>
            </a:r>
            <a:r>
              <a:rPr lang="el-GR" sz="1800" dirty="0"/>
              <a:t>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l-GR" sz="700" dirty="0"/>
          </a:p>
          <a:p>
            <a:pPr marL="0" indent="0" algn="just">
              <a:buNone/>
            </a:pPr>
            <a:r>
              <a:rPr lang="el-GR" sz="2400" b="1" dirty="0">
                <a:solidFill>
                  <a:srgbClr val="FF0000"/>
                </a:solidFill>
              </a:rPr>
              <a:t>Η οικονομική αξιολόγηση διερευνά το αν το έργο αξίζει να υλοποιηθεί</a:t>
            </a:r>
            <a:r>
              <a:rPr lang="en-US" dirty="0"/>
              <a:t>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8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63</a:t>
            </a:fld>
            <a:endParaRPr lang="el-GR"/>
          </a:p>
        </p:txBody>
      </p:sp>
      <p:grpSp>
        <p:nvGrpSpPr>
          <p:cNvPr id="20" name="Ομάδα 19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3" name="TextBox 2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959" y="919446"/>
            <a:ext cx="48198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Κοινωνικές Εισροές:</a:t>
            </a:r>
          </a:p>
          <a:p>
            <a:pPr algn="just"/>
            <a:r>
              <a:rPr lang="el-GR" sz="2000" dirty="0"/>
              <a:t>Κατά περίπτωση μπορούν να εξεταστούν διάφορες ωφέλειες όπως:</a:t>
            </a:r>
          </a:p>
          <a:p>
            <a:pPr algn="just"/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Έσοδα από το έργο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Μείωση ρύπων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Μείωση λειτουργικού Κόστους Οχημάτων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Μείωση χρόνου μετακίνησης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Μείωση των ατυχημάτων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dirty="0">
                <a:solidFill>
                  <a:srgbClr val="FF0000"/>
                </a:solidFill>
              </a:rPr>
              <a:t>Τα παραπάνω μπορούν να μετατραπούν σε χρηματικές τιμές που υπάρχουν στη βιβλιογραφία.</a:t>
            </a:r>
          </a:p>
        </p:txBody>
      </p:sp>
    </p:spTree>
    <p:extLst>
      <p:ext uri="{BB962C8B-B14F-4D97-AF65-F5344CB8AC3E}">
        <p14:creationId xmlns:p14="http://schemas.microsoft.com/office/powerpoint/2010/main" val="2419363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64</a:t>
            </a:fld>
            <a:endParaRPr lang="el-GR"/>
          </a:p>
        </p:txBody>
      </p:sp>
      <p:grpSp>
        <p:nvGrpSpPr>
          <p:cNvPr id="20" name="Ομάδα 19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3" name="TextBox 2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959" y="958115"/>
            <a:ext cx="48198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Κοινωνικές Εκροές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Βασική κοινωνική εκροή είναι η δαπάνη κατασκευής και λειτουργίας του έργου.</a:t>
            </a:r>
            <a:endParaRPr lang="el-GR" sz="20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Η δαπάνη αυτή πρέπει να </a:t>
            </a:r>
            <a:r>
              <a:rPr lang="el-GR" sz="2000" dirty="0" err="1"/>
              <a:t>απομειώνεται</a:t>
            </a:r>
            <a:r>
              <a:rPr lang="el-GR" sz="2000" dirty="0"/>
              <a:t> στα πλαίσια της οικονομικής αξιολόγησης ώστε να αντανακλά την </a:t>
            </a:r>
            <a:r>
              <a:rPr lang="el-GR" sz="2000" b="1" dirty="0"/>
              <a:t>οικονομική</a:t>
            </a:r>
            <a:r>
              <a:rPr lang="el-GR" sz="2000" dirty="0"/>
              <a:t> </a:t>
            </a:r>
            <a:r>
              <a:rPr lang="el-GR" sz="2000" b="1" dirty="0"/>
              <a:t>και όχι την αγοραία τιμή</a:t>
            </a:r>
            <a:r>
              <a:rPr lang="el-GR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Αφαιρούνται: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/>
              <a:t>Μεταβιβαστικές πληρωμές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/>
              <a:t>Εργοδοτικές εισφορές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/>
              <a:t>Φόροι και δασμοί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dirty="0"/>
              <a:t>Τα παραπάνω αποτελούν τελικά όφελος για την κοινωνία αφού επιστρέφουν σε αυτή μέσω των δαπανών υλοποίησης του έργου.</a:t>
            </a:r>
          </a:p>
        </p:txBody>
      </p:sp>
    </p:spTree>
    <p:extLst>
      <p:ext uri="{BB962C8B-B14F-4D97-AF65-F5344CB8AC3E}">
        <p14:creationId xmlns:p14="http://schemas.microsoft.com/office/powerpoint/2010/main" val="985242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65</a:t>
            </a:fld>
            <a:endParaRPr lang="el-GR"/>
          </a:p>
        </p:txBody>
      </p:sp>
      <p:grpSp>
        <p:nvGrpSpPr>
          <p:cNvPr id="20" name="Ομάδα 19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3" name="TextBox 2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959" y="958115"/>
            <a:ext cx="48198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Διαφορικές κοινωνικές εισροές και εκροές</a:t>
            </a:r>
          </a:p>
          <a:p>
            <a:pPr algn="just"/>
            <a:r>
              <a:rPr lang="el-GR" sz="2000" dirty="0"/>
              <a:t>Έστω: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1" dirty="0" err="1"/>
              <a:t>B</a:t>
            </a:r>
            <a:r>
              <a:rPr lang="en-US" sz="1400" i="1" dirty="0" err="1"/>
              <a:t>jk</a:t>
            </a:r>
            <a:r>
              <a:rPr lang="en-US" sz="2000" dirty="0"/>
              <a:t> </a:t>
            </a:r>
            <a:r>
              <a:rPr lang="el-GR" sz="2000" dirty="0"/>
              <a:t>οι κοινωνικές εισροές του σεναρίου </a:t>
            </a:r>
            <a:r>
              <a:rPr lang="en-US" sz="2000" i="1" dirty="0" err="1"/>
              <a:t>j</a:t>
            </a:r>
            <a:r>
              <a:rPr lang="el-GR" sz="2000" dirty="0"/>
              <a:t> για το έτος </a:t>
            </a:r>
            <a:r>
              <a:rPr lang="en-US" sz="2000" i="1" dirty="0"/>
              <a:t>k</a:t>
            </a:r>
            <a:endParaRPr lang="el-GR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1" dirty="0" err="1"/>
              <a:t>C</a:t>
            </a:r>
            <a:r>
              <a:rPr lang="en-US" sz="1400" i="1" dirty="0" err="1"/>
              <a:t>jk</a:t>
            </a:r>
            <a:r>
              <a:rPr lang="en-US" sz="2000" dirty="0"/>
              <a:t> </a:t>
            </a:r>
            <a:r>
              <a:rPr lang="el-GR" sz="2000" dirty="0"/>
              <a:t>οι κοινωνικές εκροές του σεναρίου </a:t>
            </a:r>
            <a:r>
              <a:rPr lang="en-US" sz="2000" i="1" dirty="0" err="1"/>
              <a:t>ij</a:t>
            </a:r>
            <a:r>
              <a:rPr lang="el-GR" sz="2000" dirty="0"/>
              <a:t> για το έτος </a:t>
            </a:r>
            <a:r>
              <a:rPr lang="en-US" sz="2000" i="1" dirty="0"/>
              <a:t>k</a:t>
            </a:r>
            <a:endParaRPr lang="el-GR" sz="2000" i="1" dirty="0"/>
          </a:p>
          <a:p>
            <a:pPr algn="just"/>
            <a:endParaRPr lang="el-GR" sz="2000" dirty="0"/>
          </a:p>
          <a:p>
            <a:pPr algn="just"/>
            <a:r>
              <a:rPr lang="el-GR" sz="2000" b="1" dirty="0"/>
              <a:t>Διαφορικές κοινωνικές εισροές σεναρίου </a:t>
            </a:r>
            <a:r>
              <a:rPr lang="en-US" sz="2000" b="1" i="1" dirty="0"/>
              <a:t>j</a:t>
            </a:r>
            <a:r>
              <a:rPr lang="en-US" sz="2000" b="1" dirty="0"/>
              <a:t> </a:t>
            </a:r>
            <a:r>
              <a:rPr lang="el-GR" sz="2000" b="1" dirty="0"/>
              <a:t>ως προς το βασικό σενάριο για το έτος </a:t>
            </a:r>
            <a:r>
              <a:rPr lang="en-US" sz="2000" b="1" i="1" dirty="0"/>
              <a:t>k</a:t>
            </a:r>
            <a:r>
              <a:rPr lang="en-US" sz="2000" b="1" dirty="0"/>
              <a:t>: </a:t>
            </a:r>
          </a:p>
          <a:p>
            <a:pPr algn="just"/>
            <a:endParaRPr lang="en-US" sz="2000" dirty="0"/>
          </a:p>
          <a:p>
            <a:pPr algn="just"/>
            <a:r>
              <a:rPr lang="el-GR" sz="2000" i="1" dirty="0"/>
              <a:t>ΔΒ</a:t>
            </a:r>
            <a:r>
              <a:rPr lang="en-US" sz="1400" i="1" dirty="0" err="1"/>
              <a:t>jk</a:t>
            </a:r>
            <a:r>
              <a:rPr lang="en-US" sz="2000" i="1" dirty="0"/>
              <a:t>=B</a:t>
            </a:r>
            <a:r>
              <a:rPr lang="en-US" sz="1400" i="1" dirty="0"/>
              <a:t>jk</a:t>
            </a:r>
            <a:r>
              <a:rPr lang="en-US" sz="2000" i="1" dirty="0"/>
              <a:t>-B</a:t>
            </a:r>
            <a:r>
              <a:rPr lang="en-US" sz="1400" i="1" dirty="0"/>
              <a:t>0k</a:t>
            </a:r>
            <a:endParaRPr lang="el-GR" sz="1400" i="1" dirty="0"/>
          </a:p>
          <a:p>
            <a:pPr algn="just"/>
            <a:endParaRPr lang="en-US" sz="2000" dirty="0"/>
          </a:p>
          <a:p>
            <a:pPr algn="just"/>
            <a:r>
              <a:rPr lang="el-GR" sz="2000" b="1" dirty="0"/>
              <a:t>Διαφορικές κοινωνικές εκροές σεναρίου </a:t>
            </a:r>
            <a:r>
              <a:rPr lang="en-US" sz="2000" b="1" i="1" dirty="0"/>
              <a:t>j</a:t>
            </a:r>
            <a:r>
              <a:rPr lang="en-US" sz="2000" b="1" dirty="0"/>
              <a:t> </a:t>
            </a:r>
            <a:r>
              <a:rPr lang="el-GR" sz="2000" b="1" dirty="0"/>
              <a:t>ως προς το βασικό σενάριο για το έτος </a:t>
            </a:r>
            <a:r>
              <a:rPr lang="en-US" sz="2000" b="1" i="1" dirty="0"/>
              <a:t>k</a:t>
            </a:r>
            <a:r>
              <a:rPr lang="en-US" sz="2000" b="1" dirty="0"/>
              <a:t>: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i="1" dirty="0"/>
              <a:t>Δ</a:t>
            </a:r>
            <a:r>
              <a:rPr lang="en-US" sz="2000" i="1" dirty="0" err="1"/>
              <a:t>C</a:t>
            </a:r>
            <a:r>
              <a:rPr lang="en-US" sz="1400" i="1" dirty="0" err="1"/>
              <a:t>jk</a:t>
            </a:r>
            <a:r>
              <a:rPr lang="en-US" sz="2000" i="1" dirty="0"/>
              <a:t>=C</a:t>
            </a:r>
            <a:r>
              <a:rPr lang="en-US" sz="1400" i="1" dirty="0"/>
              <a:t>jk</a:t>
            </a:r>
            <a:r>
              <a:rPr lang="en-US" sz="2000" i="1" dirty="0"/>
              <a:t>-C</a:t>
            </a:r>
            <a:r>
              <a:rPr lang="en-US" sz="1400" i="1" dirty="0"/>
              <a:t>0k</a:t>
            </a:r>
            <a:endParaRPr lang="el-GR" sz="2000" dirty="0"/>
          </a:p>
          <a:p>
            <a:pPr algn="just"/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1406388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66</a:t>
            </a:fld>
            <a:endParaRPr lang="el-GR"/>
          </a:p>
        </p:txBody>
      </p:sp>
      <p:grpSp>
        <p:nvGrpSpPr>
          <p:cNvPr id="20" name="Ομάδα 19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3" name="TextBox 2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5" name="Βέλος: Κάτω 4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959" y="958115"/>
            <a:ext cx="48198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Κοινωνικές ροές</a:t>
            </a:r>
          </a:p>
          <a:p>
            <a:pPr algn="just"/>
            <a:r>
              <a:rPr lang="el-GR" sz="2000" dirty="0"/>
              <a:t>Για τη διαμόρφωση των κοινωνικών ροών, χρησιμοποιούνται για κάθε εναλλακτικό σενάριο </a:t>
            </a:r>
            <a:r>
              <a:rPr lang="en-US" sz="2000" i="1" dirty="0"/>
              <a:t> j </a:t>
            </a:r>
            <a:r>
              <a:rPr lang="en-US" sz="2000" dirty="0"/>
              <a:t>(</a:t>
            </a:r>
            <a:r>
              <a:rPr lang="el-GR" sz="2000" dirty="0"/>
              <a:t>εκτός του βασικού) και έτος</a:t>
            </a:r>
            <a:r>
              <a:rPr lang="en-US" sz="2000" dirty="0"/>
              <a:t> </a:t>
            </a:r>
            <a:r>
              <a:rPr lang="el-GR" sz="2000" dirty="0"/>
              <a:t>οι τιμές </a:t>
            </a:r>
            <a:r>
              <a:rPr lang="el-GR" sz="2000" i="1" dirty="0"/>
              <a:t>ΔΒ</a:t>
            </a:r>
            <a:r>
              <a:rPr lang="en-US" sz="1400" i="1" dirty="0" err="1"/>
              <a:t>jk</a:t>
            </a:r>
            <a:r>
              <a:rPr lang="el-GR" sz="2000" i="1" dirty="0"/>
              <a:t> </a:t>
            </a:r>
            <a:r>
              <a:rPr lang="el-GR" sz="2000" dirty="0"/>
              <a:t>και</a:t>
            </a:r>
            <a:r>
              <a:rPr lang="el-GR" sz="2000" i="1" dirty="0"/>
              <a:t> Δ</a:t>
            </a:r>
            <a:r>
              <a:rPr lang="en-US" sz="2000" i="1" dirty="0" err="1"/>
              <a:t>C</a:t>
            </a:r>
            <a:r>
              <a:rPr lang="en-US" sz="1400" i="1" dirty="0" err="1"/>
              <a:t>jk</a:t>
            </a:r>
            <a:r>
              <a:rPr lang="el-GR" sz="1400" i="1" dirty="0"/>
              <a:t>.</a:t>
            </a:r>
          </a:p>
          <a:p>
            <a:pPr algn="just"/>
            <a:endParaRPr lang="el-GR" sz="1400" i="1" dirty="0"/>
          </a:p>
          <a:p>
            <a:pPr algn="just"/>
            <a:r>
              <a:rPr lang="el-GR" sz="2000" dirty="0"/>
              <a:t>Οι δείκτες αξιολόγησης εφαρμόζονται στις διαφορικές τιμές (αφού υπολογιστεί η παρούσα αξία του διαχρονικού συνόλου των τιμών αυτών).  Λόγου χάρη: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3866959" y="4373728"/>
                <a:ext cx="3974025" cy="107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𝛫𝛱𝛢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i="1" dirty="0"/>
                                <m:t>ΔΒ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/>
                                <m:t>jk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i="1" dirty="0"/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US" b="0" i="1" dirty="0" smtClean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/>
                                <m:t>jk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59" y="4373728"/>
                <a:ext cx="3974025" cy="107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473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2726" y="979715"/>
            <a:ext cx="7703129" cy="48807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u="sng" dirty="0"/>
              <a:t>Παράδειγμα:</a:t>
            </a:r>
          </a:p>
          <a:p>
            <a:pPr marL="0" indent="0" algn="just">
              <a:buNone/>
            </a:pPr>
            <a:r>
              <a:rPr lang="el-GR" sz="2400" dirty="0"/>
              <a:t>Εξετάζεται η σκοπιμότητα αναβάθμισης σιδηροδρομικής γραμμής. Δίνονται τα εξής στοιχεία:</a:t>
            </a:r>
          </a:p>
          <a:p>
            <a:pPr marL="0" indent="0" algn="just">
              <a:buNone/>
            </a:pPr>
            <a:r>
              <a:rPr lang="el-GR" sz="2400" dirty="0"/>
              <a:t>(α) </a:t>
            </a:r>
            <a:r>
              <a:rPr lang="el-GR" sz="2400" u="sng" dirty="0"/>
              <a:t>Υφιστάμενη σιδηροδρομική γραμμή</a:t>
            </a:r>
          </a:p>
          <a:p>
            <a:pPr algn="just"/>
            <a:r>
              <a:rPr lang="el-GR" sz="2400" dirty="0"/>
              <a:t>Η σιδηροδρομική γραμμή εξυπηρετεί 10,000,000 επιβάτες ετησίως, με εισιτήριο 5 €</a:t>
            </a:r>
            <a:r>
              <a:rPr lang="en-US" sz="2400" dirty="0"/>
              <a:t>.</a:t>
            </a:r>
            <a:r>
              <a:rPr lang="el-GR" sz="2400" dirty="0"/>
              <a:t> </a:t>
            </a:r>
          </a:p>
          <a:p>
            <a:pPr algn="just"/>
            <a:r>
              <a:rPr lang="el-GR" sz="2400" dirty="0"/>
              <a:t>Εκτιμάται ότι η ζήτηση θα παραμείνει σταθερή για τα επόμενα 20 έτη.</a:t>
            </a:r>
          </a:p>
          <a:p>
            <a:pPr algn="just"/>
            <a:r>
              <a:rPr lang="el-GR" sz="2400" dirty="0"/>
              <a:t>Το ετήσιο κόστος λειτουργίας και συντήρησης της γραμμής είναι 1Μ € και εκτιμάται ότι επίσης θα παραμείνει σταθερό</a:t>
            </a:r>
          </a:p>
          <a:p>
            <a:pPr algn="just"/>
            <a:r>
              <a:rPr lang="el-GR" sz="2400" dirty="0"/>
              <a:t>Ο μέσος χρόνος διαδρομής είναι </a:t>
            </a:r>
            <a:r>
              <a:rPr lang="en-US" sz="2400" dirty="0"/>
              <a:t>65</a:t>
            </a:r>
            <a:r>
              <a:rPr lang="el-GR" sz="2400" dirty="0"/>
              <a:t> </a:t>
            </a:r>
            <a:r>
              <a:rPr lang="en-US" sz="2400" dirty="0"/>
              <a:t>min</a:t>
            </a:r>
            <a:r>
              <a:rPr lang="el-GR" sz="2400" dirty="0"/>
              <a:t> και το μέσο μήκος 30 </a:t>
            </a:r>
            <a:r>
              <a:rPr lang="en-US" sz="2400" dirty="0"/>
              <a:t>km.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2726" y="979715"/>
            <a:ext cx="7703129" cy="53766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u="sng" dirty="0"/>
              <a:t>Παράδειγμα:</a:t>
            </a:r>
          </a:p>
          <a:p>
            <a:pPr marL="0" indent="0" algn="just">
              <a:buNone/>
            </a:pPr>
            <a:r>
              <a:rPr lang="el-GR" sz="2400" dirty="0"/>
              <a:t>(β) </a:t>
            </a:r>
            <a:r>
              <a:rPr lang="el-GR" sz="2400" u="sng" dirty="0"/>
              <a:t>Αναβαθμισμένη σιδηροδρομική γραμμή</a:t>
            </a:r>
          </a:p>
          <a:p>
            <a:pPr algn="just"/>
            <a:r>
              <a:rPr lang="el-GR" sz="2400" dirty="0"/>
              <a:t>Η αναβαθμισμένη σιδηροδρομική γραμμή θα εξυπηρετεί 10% περισσότερους επιβάτες (συνολικά 11,000,000 επιβάτες ετησίως), με εισιτήριο 5 €</a:t>
            </a:r>
            <a:r>
              <a:rPr lang="en-US" sz="2400" dirty="0"/>
              <a:t>.</a:t>
            </a:r>
            <a:r>
              <a:rPr lang="el-GR" sz="2400" dirty="0"/>
              <a:t> </a:t>
            </a:r>
          </a:p>
          <a:p>
            <a:pPr algn="just"/>
            <a:r>
              <a:rPr lang="el-GR" sz="2400" dirty="0"/>
              <a:t>Εκτιμάται ότι η ζήτηση πάλι θα παραμείνει σταθερή για τα επόμενα 20 έτη.</a:t>
            </a:r>
          </a:p>
          <a:p>
            <a:pPr algn="just"/>
            <a:r>
              <a:rPr lang="el-GR" sz="2400" dirty="0"/>
              <a:t>Το κόστος αναβάθμισης θα είναι 50,000,000 € και θα υλοποιηθεί σε ένα έτος.</a:t>
            </a:r>
          </a:p>
          <a:p>
            <a:pPr algn="just"/>
            <a:r>
              <a:rPr lang="el-GR" sz="2400" dirty="0"/>
              <a:t>Το ετήσιο κόστος λειτουργίας και συντήρησης της γραμμής θα είναι 0.8Μ € και εκτιμάται ότι επίσης θα παραμείνει σταθερό</a:t>
            </a:r>
          </a:p>
          <a:p>
            <a:pPr algn="just"/>
            <a:r>
              <a:rPr lang="el-GR" sz="2400" dirty="0"/>
              <a:t>Ο νέος μέσος χρόνος διαδρομής θα είναι 5</a:t>
            </a:r>
            <a:r>
              <a:rPr lang="en-US" sz="2400" dirty="0"/>
              <a:t>5</a:t>
            </a:r>
            <a:r>
              <a:rPr lang="el-GR" sz="2400" dirty="0"/>
              <a:t> </a:t>
            </a:r>
            <a:r>
              <a:rPr lang="en-US" sz="2400" dirty="0"/>
              <a:t>min </a:t>
            </a:r>
            <a:r>
              <a:rPr lang="el-GR" sz="2400" dirty="0"/>
              <a:t>το μέσο μήκος 10 </a:t>
            </a:r>
            <a:r>
              <a:rPr lang="en-US" sz="2400" dirty="0"/>
              <a:t>km.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9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2726" y="979715"/>
            <a:ext cx="7703129" cy="48807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u="sng" dirty="0"/>
              <a:t>Παράδειγμα:</a:t>
            </a:r>
          </a:p>
          <a:p>
            <a:pPr marL="0" indent="0" algn="just">
              <a:buNone/>
            </a:pPr>
            <a:r>
              <a:rPr lang="el-GR" sz="2400" dirty="0"/>
              <a:t>(γ) </a:t>
            </a:r>
            <a:r>
              <a:rPr lang="el-GR" sz="2400" u="sng" dirty="0"/>
              <a:t>Γενικά στοιχεία:</a:t>
            </a:r>
          </a:p>
          <a:p>
            <a:pPr algn="just"/>
            <a:r>
              <a:rPr lang="el-GR" sz="2400" dirty="0"/>
              <a:t>Διάρκεια οικονομικής ζωής: </a:t>
            </a:r>
            <a:r>
              <a:rPr lang="el-GR" sz="2400" b="1" dirty="0"/>
              <a:t>20 έτη</a:t>
            </a:r>
          </a:p>
          <a:p>
            <a:pPr algn="just"/>
            <a:r>
              <a:rPr lang="el-GR" sz="2400" dirty="0"/>
              <a:t>Επιτόκιο αναγωγής (κοινωνικό): </a:t>
            </a:r>
            <a:r>
              <a:rPr lang="el-GR" sz="2400" b="1" dirty="0"/>
              <a:t>6%</a:t>
            </a:r>
          </a:p>
          <a:p>
            <a:pPr algn="just"/>
            <a:r>
              <a:rPr lang="el-GR" sz="2400" dirty="0"/>
              <a:t>Φόροι, δασμοί: </a:t>
            </a:r>
            <a:r>
              <a:rPr lang="el-GR" sz="2400" b="1" dirty="0"/>
              <a:t>20% επί των τιμών αγοράς</a:t>
            </a:r>
          </a:p>
          <a:p>
            <a:pPr algn="just"/>
            <a:r>
              <a:rPr lang="el-GR" sz="2400" dirty="0"/>
              <a:t>Αξία χρόνου: </a:t>
            </a:r>
            <a:r>
              <a:rPr lang="el-GR" sz="2400" b="1" dirty="0"/>
              <a:t>8 €/ώρα</a:t>
            </a:r>
          </a:p>
          <a:p>
            <a:pPr algn="just"/>
            <a:r>
              <a:rPr lang="el-GR" sz="2400" dirty="0"/>
              <a:t>Μέσο κόστος ατυχημάτων: </a:t>
            </a:r>
            <a:r>
              <a:rPr lang="el-GR" sz="2400" b="1" dirty="0"/>
              <a:t>3 €/μετακίνηση με ΙΧ</a:t>
            </a:r>
          </a:p>
          <a:p>
            <a:pPr algn="just"/>
            <a:r>
              <a:rPr lang="el-GR" sz="2400" dirty="0"/>
              <a:t>Λειτουργικό</a:t>
            </a:r>
            <a:r>
              <a:rPr lang="en-US" sz="2400" dirty="0"/>
              <a:t> </a:t>
            </a:r>
            <a:r>
              <a:rPr lang="el-GR" sz="2400" dirty="0"/>
              <a:t>κόστος ΙΧ: </a:t>
            </a:r>
            <a:r>
              <a:rPr lang="en-US" sz="2400" b="1" dirty="0"/>
              <a:t>2</a:t>
            </a:r>
            <a:r>
              <a:rPr lang="el-GR" sz="2400" b="1" dirty="0"/>
              <a:t> €/</a:t>
            </a:r>
            <a:r>
              <a:rPr lang="en-US" sz="2400" b="1" dirty="0"/>
              <a:t>km</a:t>
            </a:r>
            <a:endParaRPr lang="el-GR" sz="2400" b="1" dirty="0"/>
          </a:p>
          <a:p>
            <a:pPr algn="just"/>
            <a:r>
              <a:rPr lang="el-GR" sz="2400" dirty="0"/>
              <a:t>Μηδενική υπολειμματική αξία αναβάθμισης.</a:t>
            </a:r>
          </a:p>
          <a:p>
            <a:pPr algn="just"/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546"/>
          </a:xfrm>
        </p:spPr>
        <p:txBody>
          <a:bodyPr/>
          <a:lstStyle/>
          <a:p>
            <a:r>
              <a:rPr lang="el-GR" b="1" dirty="0"/>
              <a:t>Τόκος και Επιτόκιο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8" y="879616"/>
            <a:ext cx="8712200" cy="5659297"/>
          </a:xfrm>
        </p:spPr>
        <p:txBody>
          <a:bodyPr>
            <a:noAutofit/>
          </a:bodyPr>
          <a:lstStyle/>
          <a:p>
            <a:pPr marL="290513" lvl="1" indent="-231775" algn="just"/>
            <a:r>
              <a:rPr lang="el-GR" dirty="0"/>
              <a:t>Κάποιος κατέχει ένα χρηματικό ποσό  και δεν σκοπεύει να το χρησιμοποιήσει άμεσα.</a:t>
            </a:r>
          </a:p>
          <a:p>
            <a:pPr marL="290513" lvl="1" indent="-231775" algn="just"/>
            <a:endParaRPr lang="el-GR" sz="1000" dirty="0"/>
          </a:p>
          <a:p>
            <a:pPr marL="290513" lvl="1" indent="-231775" algn="just"/>
            <a:r>
              <a:rPr lang="el-GR" dirty="0"/>
              <a:t>Μπορεί να το δανείσει για ένα χρονικό διάστημα σε ένα άλλο άτομο που μπορεί να το αξιοποιήσει κατάλληλα </a:t>
            </a:r>
          </a:p>
          <a:p>
            <a:pPr marL="290513" lvl="2" indent="-231775" algn="just">
              <a:buNone/>
            </a:pPr>
            <a:endParaRPr lang="el-GR" sz="1000" dirty="0"/>
          </a:p>
          <a:p>
            <a:pPr marL="290513" lvl="1" indent="-231775" algn="just"/>
            <a:r>
              <a:rPr lang="el-GR" dirty="0"/>
              <a:t>Για τη “διευκόλυνση” αυτή το άτομο που δανείστηκε το ποσό θα πρέπει, μαζί με την επιστροφή του αρχικού ποσού  στο δανειστή, να καταβάλλει και κάποιο όφελος. </a:t>
            </a:r>
          </a:p>
          <a:p>
            <a:pPr marL="290513" lvl="1" indent="-231775" algn="just">
              <a:buNone/>
            </a:pPr>
            <a:endParaRPr lang="el-GR" sz="1000" dirty="0"/>
          </a:p>
          <a:p>
            <a:pPr marL="290513" lvl="1" indent="-231775" algn="just"/>
            <a:r>
              <a:rPr lang="el-GR" dirty="0"/>
              <a:t>Το όφελος που πληρώνεται ή λαμβάνεται για τη χρήση των χρημάτων αποκαλείται </a:t>
            </a:r>
            <a:r>
              <a:rPr lang="el-GR" b="1" i="1" dirty="0"/>
              <a:t>τόκος</a:t>
            </a:r>
            <a:r>
              <a:rPr lang="el-GR" dirty="0"/>
              <a:t>.  </a:t>
            </a:r>
          </a:p>
          <a:p>
            <a:pPr marL="290513" lvl="1" indent="-231775" algn="just">
              <a:buNone/>
            </a:pPr>
            <a:endParaRPr lang="el-GR" sz="1000" dirty="0"/>
          </a:p>
          <a:p>
            <a:pPr marL="290513" lvl="1" indent="-231775" algn="just"/>
            <a:r>
              <a:rPr lang="el-GR" dirty="0"/>
              <a:t>Ο ρυθμός με τον οποίο συσσωρεύεται ο τόκος ονομάζεται </a:t>
            </a:r>
            <a:r>
              <a:rPr lang="el-GR" b="1" i="1" dirty="0"/>
              <a:t>επιτόκιο</a:t>
            </a:r>
            <a:r>
              <a:rPr lang="el-GR" dirty="0"/>
              <a:t> και αναφέρεται ως το ποσοστό επί του αρχικού ποσού </a:t>
            </a:r>
            <a:r>
              <a:rPr lang="el-GR" b="1" i="1" dirty="0"/>
              <a:t>P</a:t>
            </a:r>
            <a:r>
              <a:rPr lang="el-GR" dirty="0"/>
              <a:t> που αποκτάται σε μια συγκεκριμένη χρονική περίοδο, </a:t>
            </a:r>
            <a:r>
              <a:rPr lang="en-US" dirty="0"/>
              <a:t>(</a:t>
            </a:r>
            <a:r>
              <a:rPr lang="el-GR" b="1" i="1" dirty="0"/>
              <a:t>περίοδος </a:t>
            </a:r>
            <a:r>
              <a:rPr lang="el-GR" b="1" i="1" dirty="0" err="1"/>
              <a:t>ανατοκισμού</a:t>
            </a:r>
            <a:r>
              <a:rPr lang="en-US" dirty="0"/>
              <a:t>)</a:t>
            </a:r>
            <a:r>
              <a:rPr lang="el-GR" dirty="0"/>
              <a:t>. </a:t>
            </a:r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3014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70</a:t>
            </a:fld>
            <a:endParaRPr lang="en-US"/>
          </a:p>
        </p:txBody>
      </p:sp>
      <p:grpSp>
        <p:nvGrpSpPr>
          <p:cNvPr id="5" name="Ομάδα 4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6" name="TextBox 5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Βέλος: Κάτω 16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12461" y="990451"/>
            <a:ext cx="5090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Βασικές παράμετροι ανάλυσης: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Οικονομική ζωή του έργου και ορίζοντας της ανάλυσης: </a:t>
            </a:r>
            <a:r>
              <a:rPr lang="el-GR" sz="2000" b="1" dirty="0"/>
              <a:t>20 έτη (από την εκφώνηση)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Συμβατικά το 1</a:t>
            </a:r>
            <a:r>
              <a:rPr lang="el-GR" sz="2000" baseline="30000" dirty="0"/>
              <a:t>ο</a:t>
            </a:r>
            <a:r>
              <a:rPr lang="el-GR" sz="2000" dirty="0"/>
              <a:t> έτος θεωρείται ως έτος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Επιτόκιο αναγωγής: </a:t>
            </a:r>
            <a:r>
              <a:rPr lang="en-US" sz="2000" b="1" dirty="0"/>
              <a:t>6</a:t>
            </a:r>
            <a:r>
              <a:rPr lang="el-GR" sz="2000" b="1" dirty="0"/>
              <a:t>% (από την εκφώνηση)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Επιλέγονται σταθερές τιμές</a:t>
            </a:r>
          </a:p>
          <a:p>
            <a:endParaRPr lang="el-GR" sz="2000" dirty="0"/>
          </a:p>
          <a:p>
            <a:r>
              <a:rPr lang="el-GR" sz="2000" b="1" u="sng" dirty="0"/>
              <a:t>Βασικό και Εναλλακτικά Σενάρια: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Βασικό Σενάριο: </a:t>
            </a:r>
            <a:r>
              <a:rPr lang="el-GR" sz="2000" b="1" dirty="0"/>
              <a:t>Να παραμείνει ως έχει η σιδηροδρομική γραμμή (Σενάριο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Εναλλακτικό Σενάριο: </a:t>
            </a:r>
            <a:r>
              <a:rPr lang="el-GR" sz="2000" b="1" dirty="0"/>
              <a:t>Να υλοποιηθεί η αναβάθμιση (Σενάριο 1)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3944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71</a:t>
            </a:fld>
            <a:endParaRPr lang="en-US"/>
          </a:p>
        </p:txBody>
      </p:sp>
      <p:grpSp>
        <p:nvGrpSpPr>
          <p:cNvPr id="5" name="Ομάδα 4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6" name="TextBox 5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Βέλος: Κάτω 16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29610" y="990451"/>
            <a:ext cx="527383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Διαφορικές Εισροές</a:t>
            </a:r>
          </a:p>
          <a:p>
            <a:pPr algn="just"/>
            <a:r>
              <a:rPr lang="el-GR" dirty="0"/>
              <a:t>Ανάμεσα στα σενάρια 0 και 1 υπάρχει διαφορική ζήτηση 11,000,000-10,000,000=1,000,000 επιβάτες ετησίως</a:t>
            </a:r>
          </a:p>
          <a:p>
            <a:pPr algn="just"/>
            <a:endParaRPr lang="el-GR" sz="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/>
              <a:t>Έσοδα κομίστρων</a:t>
            </a:r>
          </a:p>
          <a:p>
            <a:pPr algn="just"/>
            <a:r>
              <a:rPr lang="el-GR" dirty="0"/>
              <a:t>(11,000,000-10,000,000) Επιβάτες </a:t>
            </a:r>
            <a:r>
              <a:rPr lang="en-US" dirty="0"/>
              <a:t>x 5 </a:t>
            </a:r>
            <a:r>
              <a:rPr lang="el-GR" dirty="0"/>
              <a:t>€ = </a:t>
            </a:r>
            <a:r>
              <a:rPr lang="el-GR" b="1" dirty="0"/>
              <a:t>5,000,000 €.</a:t>
            </a:r>
          </a:p>
          <a:p>
            <a:pPr algn="just"/>
            <a:endParaRPr lang="el-G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/>
              <a:t>Ωφέλειες χρόνου διαδρομής</a:t>
            </a:r>
          </a:p>
          <a:p>
            <a:pPr algn="just"/>
            <a:r>
              <a:rPr lang="el-GR" dirty="0"/>
              <a:t>11Μ </a:t>
            </a:r>
            <a:r>
              <a:rPr lang="en-US" dirty="0"/>
              <a:t>x (65-55) min x 8 </a:t>
            </a:r>
            <a:r>
              <a:rPr lang="el-GR" dirty="0"/>
              <a:t>€/60 </a:t>
            </a:r>
            <a:r>
              <a:rPr lang="en-US" dirty="0"/>
              <a:t>min =</a:t>
            </a:r>
            <a:r>
              <a:rPr lang="en-US" sz="1600" dirty="0"/>
              <a:t> </a:t>
            </a:r>
            <a:r>
              <a:rPr lang="en-US" b="1" dirty="0"/>
              <a:t>14</a:t>
            </a:r>
            <a:r>
              <a:rPr lang="el-GR" b="1" dirty="0"/>
              <a:t>,</a:t>
            </a:r>
            <a:r>
              <a:rPr lang="en-US" b="1" dirty="0"/>
              <a:t>666</a:t>
            </a:r>
            <a:r>
              <a:rPr lang="el-GR" b="1" dirty="0"/>
              <a:t>,</a:t>
            </a:r>
            <a:r>
              <a:rPr lang="en-US" b="1" dirty="0"/>
              <a:t>667</a:t>
            </a:r>
            <a:r>
              <a:rPr lang="el-GR" b="1" dirty="0"/>
              <a:t> €</a:t>
            </a:r>
          </a:p>
          <a:p>
            <a:pPr algn="just"/>
            <a:endParaRPr lang="el-G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/>
              <a:t>Ωφέλειες από μείωση ατυχημάτων</a:t>
            </a:r>
          </a:p>
          <a:p>
            <a:pPr algn="just"/>
            <a:r>
              <a:rPr lang="el-GR" dirty="0"/>
              <a:t>Θεωρείται ότι οι επιπλέον επιβάτες δεν θα χρησιμοποιήσουν ΙΧ. Η ετήσια ωφέλεια είναι (11,000,000-10,000,000) Επιβάτες </a:t>
            </a:r>
            <a:r>
              <a:rPr lang="en-US" dirty="0"/>
              <a:t>x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€ = </a:t>
            </a:r>
            <a:r>
              <a:rPr lang="el-GR" b="1" dirty="0"/>
              <a:t>3,000,000 €.</a:t>
            </a:r>
          </a:p>
          <a:p>
            <a:pPr algn="just"/>
            <a:endParaRPr lang="el-G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/>
              <a:t>Ωφέλειες από λειτουργικό κόστος </a:t>
            </a:r>
          </a:p>
          <a:p>
            <a:pPr algn="just"/>
            <a:r>
              <a:rPr lang="el-GR" dirty="0"/>
              <a:t>Θεωρείται ότι οι επιπλέον επιβάτες δεν θα χρησιμοποιήσουν ΙΧ. Η ετήσια ωφέλεια είναι (11,000,000-10,000,000) Επιβάτες </a:t>
            </a:r>
            <a:r>
              <a:rPr lang="en-US" dirty="0"/>
              <a:t>x </a:t>
            </a:r>
            <a:r>
              <a:rPr lang="el-GR" dirty="0"/>
              <a:t>10 </a:t>
            </a:r>
            <a:r>
              <a:rPr lang="en-US" dirty="0"/>
              <a:t>km x 2 </a:t>
            </a:r>
            <a:r>
              <a:rPr lang="el-GR" dirty="0"/>
              <a:t>€/</a:t>
            </a:r>
            <a:r>
              <a:rPr lang="en-US" dirty="0"/>
              <a:t>km</a:t>
            </a:r>
            <a:r>
              <a:rPr lang="el-GR" dirty="0"/>
              <a:t> = </a:t>
            </a:r>
            <a:r>
              <a:rPr lang="el-GR" b="1" dirty="0"/>
              <a:t>2</a:t>
            </a:r>
            <a:r>
              <a:rPr lang="en-US" b="1" dirty="0"/>
              <a:t>0</a:t>
            </a:r>
            <a:r>
              <a:rPr lang="el-GR" b="1" dirty="0"/>
              <a:t>,000,000 €.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6921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72</a:t>
            </a:fld>
            <a:endParaRPr lang="en-US"/>
          </a:p>
        </p:txBody>
      </p:sp>
      <p:grpSp>
        <p:nvGrpSpPr>
          <p:cNvPr id="5" name="Ομάδα 4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6" name="TextBox 5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Βέλος: Κάτω 16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29610" y="990451"/>
            <a:ext cx="52738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Διαφορικές Εκροές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u="sng" dirty="0"/>
              <a:t>Διαφορική εκροή υλοποίησης: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διαφορική δαπάνη </a:t>
            </a:r>
            <a:r>
              <a:rPr lang="el-GR" dirty="0" err="1"/>
              <a:t>απομειώνεται</a:t>
            </a:r>
            <a:r>
              <a:rPr lang="el-GR" dirty="0"/>
              <a:t> κατά 20% λόγω φόρων </a:t>
            </a:r>
            <a:r>
              <a:rPr lang="el-GR" dirty="0" err="1"/>
              <a:t>κλπ</a:t>
            </a:r>
            <a:r>
              <a:rPr lang="el-GR" dirty="0"/>
              <a:t>:</a:t>
            </a:r>
          </a:p>
          <a:p>
            <a:pPr algn="just"/>
            <a:endParaRPr lang="el-GR" b="1" dirty="0"/>
          </a:p>
          <a:p>
            <a:pPr algn="just"/>
            <a:r>
              <a:rPr lang="el-GR" dirty="0"/>
              <a:t>50,000,000 € - 0€=50,000,000 €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50,000,000 </a:t>
            </a:r>
            <a:r>
              <a:rPr lang="en-US" b="1" dirty="0"/>
              <a:t>x (1-0.2)= 40,000,000 </a:t>
            </a:r>
            <a:r>
              <a:rPr lang="el-GR" b="1" dirty="0"/>
              <a:t>€</a:t>
            </a:r>
          </a:p>
          <a:p>
            <a:pPr algn="just"/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u="sng" dirty="0"/>
              <a:t>Ετήσια διαφορική εκροή λειτουργίας και συντήρησης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διαφορική δαπάνη </a:t>
            </a:r>
            <a:r>
              <a:rPr lang="el-GR" dirty="0" err="1"/>
              <a:t>απομειώνεται</a:t>
            </a:r>
            <a:r>
              <a:rPr lang="el-GR" dirty="0"/>
              <a:t> κατά 20% λόγω φόρων </a:t>
            </a:r>
            <a:r>
              <a:rPr lang="el-GR" dirty="0" err="1"/>
              <a:t>κλπ</a:t>
            </a:r>
            <a:r>
              <a:rPr lang="el-GR" dirty="0"/>
              <a:t>: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800,000 € - 1,000,000 €=-</a:t>
            </a:r>
            <a:r>
              <a:rPr lang="el-GR" b="1" dirty="0"/>
              <a:t>200,000 € </a:t>
            </a:r>
          </a:p>
          <a:p>
            <a:pPr algn="just"/>
            <a:r>
              <a:rPr lang="el-GR" dirty="0"/>
              <a:t>-</a:t>
            </a:r>
            <a:r>
              <a:rPr lang="el-GR" b="1" dirty="0"/>
              <a:t>200,000 € </a:t>
            </a:r>
            <a:r>
              <a:rPr lang="en-US" b="1" dirty="0"/>
              <a:t>x (1-0.2) = -160,000 </a:t>
            </a:r>
            <a:r>
              <a:rPr lang="el-GR" b="1" dirty="0"/>
              <a:t>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817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0653" y="901547"/>
            <a:ext cx="7886700" cy="3728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Διαφορικές Κοινωνικές Ροές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2698"/>
              </p:ext>
            </p:extLst>
          </p:nvPr>
        </p:nvGraphicFramePr>
        <p:xfrm>
          <a:off x="280653" y="1239521"/>
          <a:ext cx="8419132" cy="51168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6144">
                  <a:extLst>
                    <a:ext uri="{9D8B030D-6E8A-4147-A177-3AD203B41FA5}">
                      <a16:colId xmlns:a16="http://schemas.microsoft.com/office/drawing/2014/main" xmlns="" val="1993232346"/>
                    </a:ext>
                  </a:extLst>
                </a:gridCol>
                <a:gridCol w="866069">
                  <a:extLst>
                    <a:ext uri="{9D8B030D-6E8A-4147-A177-3AD203B41FA5}">
                      <a16:colId xmlns:a16="http://schemas.microsoft.com/office/drawing/2014/main" xmlns="" val="4199034866"/>
                    </a:ext>
                  </a:extLst>
                </a:gridCol>
                <a:gridCol w="940002">
                  <a:extLst>
                    <a:ext uri="{9D8B030D-6E8A-4147-A177-3AD203B41FA5}">
                      <a16:colId xmlns:a16="http://schemas.microsoft.com/office/drawing/2014/main" xmlns="" val="3060959291"/>
                    </a:ext>
                  </a:extLst>
                </a:gridCol>
                <a:gridCol w="866069">
                  <a:extLst>
                    <a:ext uri="{9D8B030D-6E8A-4147-A177-3AD203B41FA5}">
                      <a16:colId xmlns:a16="http://schemas.microsoft.com/office/drawing/2014/main" xmlns="" val="2103926846"/>
                    </a:ext>
                  </a:extLst>
                </a:gridCol>
                <a:gridCol w="1404721">
                  <a:extLst>
                    <a:ext uri="{9D8B030D-6E8A-4147-A177-3AD203B41FA5}">
                      <a16:colId xmlns:a16="http://schemas.microsoft.com/office/drawing/2014/main" xmlns="" val="1164637588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xmlns="" val="9048192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xmlns="" val="3097290237"/>
                    </a:ext>
                  </a:extLst>
                </a:gridCol>
                <a:gridCol w="876046">
                  <a:extLst>
                    <a:ext uri="{9D8B030D-6E8A-4147-A177-3AD203B41FA5}">
                      <a16:colId xmlns:a16="http://schemas.microsoft.com/office/drawing/2014/main" xmlns="" val="1275367212"/>
                    </a:ext>
                  </a:extLst>
                </a:gridCol>
                <a:gridCol w="1077305">
                  <a:extLst>
                    <a:ext uri="{9D8B030D-6E8A-4147-A177-3AD203B41FA5}">
                      <a16:colId xmlns:a16="http://schemas.microsoft.com/office/drawing/2014/main" xmlns="" val="2424979624"/>
                    </a:ext>
                  </a:extLst>
                </a:gridCol>
              </a:tblGrid>
              <a:tr h="222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Έτος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Διαφορικές Κοινωνικές Εισροές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Διαφορικές Κοινωνικές Εκροές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347607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Έσοδα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Χρόνος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Ατυχήματα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Λειτουργικό Κόστος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Σύνολο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Υλοποίηση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Συντήρηση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3528187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1987592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282165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388489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2822315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2146664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787639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896647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9506914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0632034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164679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603292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698813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839974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003813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1604576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341462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943636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4975779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5738797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14,666,667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42,666,667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-160,000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8141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600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74</a:t>
            </a:fld>
            <a:endParaRPr lang="en-US"/>
          </a:p>
        </p:txBody>
      </p:sp>
      <p:grpSp>
        <p:nvGrpSpPr>
          <p:cNvPr id="5" name="Ομάδα 4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6" name="TextBox 5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Βέλος: Κάτω 16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69603" y="934194"/>
            <a:ext cx="5273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Δείκτες Αξιολόγησης</a:t>
            </a:r>
          </a:p>
          <a:p>
            <a:pPr algn="just"/>
            <a:endParaRPr lang="el-GR" b="1" u="sng" dirty="0"/>
          </a:p>
          <a:p>
            <a:pPr algn="just"/>
            <a:r>
              <a:rPr lang="el-GR" dirty="0"/>
              <a:t>ΚΠΑ=ΠΑ(διαφορικών κοινωνικών εισροών) – ΠΑ(διαφορικών κοινωνικών εκροών) = </a:t>
            </a:r>
          </a:p>
          <a:p>
            <a:pPr algn="just"/>
            <a:r>
              <a:rPr lang="en-US" dirty="0"/>
              <a:t>476,079,640.70</a:t>
            </a:r>
            <a:r>
              <a:rPr lang="el-GR" dirty="0"/>
              <a:t>-</a:t>
            </a:r>
            <a:r>
              <a:rPr lang="en-US" dirty="0"/>
              <a:t>73,787,454.11</a:t>
            </a:r>
            <a:r>
              <a:rPr lang="el-GR" dirty="0"/>
              <a:t>=</a:t>
            </a:r>
            <a:r>
              <a:rPr lang="en-US" b="1" dirty="0"/>
              <a:t>402,292,186.58</a:t>
            </a:r>
            <a:r>
              <a:rPr lang="el-GR" b="1" dirty="0"/>
              <a:t> € &gt;0</a:t>
            </a:r>
          </a:p>
          <a:p>
            <a:pPr algn="just"/>
            <a:endParaRPr lang="el-GR" dirty="0"/>
          </a:p>
          <a:p>
            <a:pPr algn="just"/>
            <a:r>
              <a:rPr lang="en-US" dirty="0"/>
              <a:t>B/C=</a:t>
            </a:r>
            <a:r>
              <a:rPr lang="el-GR" dirty="0"/>
              <a:t>ΠΑ(διαφορικών κοινωνικών εισροών) </a:t>
            </a:r>
            <a:r>
              <a:rPr lang="en-US" dirty="0"/>
              <a:t>/</a:t>
            </a:r>
            <a:r>
              <a:rPr lang="el-GR" dirty="0"/>
              <a:t> ΠΑ(διαφορικών κοινωνικών εκροών)</a:t>
            </a:r>
            <a:r>
              <a:rPr lang="en-US" dirty="0"/>
              <a:t> = </a:t>
            </a:r>
            <a:endParaRPr lang="el-GR" dirty="0"/>
          </a:p>
          <a:p>
            <a:pPr algn="just"/>
            <a:r>
              <a:rPr lang="el-GR" dirty="0"/>
              <a:t> </a:t>
            </a:r>
            <a:r>
              <a:rPr lang="en-US" dirty="0"/>
              <a:t>476,079,640.70 / 73,787,454.11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n-US" b="1" dirty="0"/>
              <a:t>6.45</a:t>
            </a:r>
            <a:r>
              <a:rPr lang="el-GR" b="1" dirty="0"/>
              <a:t>&gt;1</a:t>
            </a:r>
            <a:endParaRPr lang="en-US" b="1" dirty="0"/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Το έργο παρέχει σημαντικές ωφέλειες στο κοινωνικό σύνολο και είναι σκόπιμο να υλοποιηθεί.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9787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Αξιολόγηση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75</a:t>
            </a:fld>
            <a:endParaRPr lang="en-US"/>
          </a:p>
        </p:txBody>
      </p:sp>
      <p:grpSp>
        <p:nvGrpSpPr>
          <p:cNvPr id="5" name="Ομάδα 4"/>
          <p:cNvGrpSpPr/>
          <p:nvPr/>
        </p:nvGrpSpPr>
        <p:grpSpPr>
          <a:xfrm>
            <a:off x="255898" y="919446"/>
            <a:ext cx="3325502" cy="5784866"/>
            <a:chOff x="255898" y="919446"/>
            <a:chExt cx="3325502" cy="5784866"/>
          </a:xfrm>
        </p:grpSpPr>
        <p:sp>
          <p:nvSpPr>
            <p:cNvPr id="6" name="TextBox 5"/>
            <p:cNvSpPr txBox="1"/>
            <p:nvPr/>
          </p:nvSpPr>
          <p:spPr>
            <a:xfrm>
              <a:off x="696297" y="919446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Καθορισμός Βασικών Παραμέτρων Ανάλυσης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296" y="192956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Διατύπωση Βασικού και Εναλλακτικών Σεναρίων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98" y="2942460"/>
              <a:ext cx="1480693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Εισροών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800" y="2928882"/>
              <a:ext cx="1696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Εκτίμηση Κοινωνικών Εκροών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205" y="5322083"/>
              <a:ext cx="237701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Υπολογισμός Δεικτών Αξιολόγησης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5" y="4264500"/>
              <a:ext cx="2468393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Διαμόρφωση Κοινωνικών Ροών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06" y="6334980"/>
              <a:ext cx="237701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Ανάλυση Ευαισθησίας</a:t>
              </a:r>
              <a:endParaRPr lang="en-US" dirty="0"/>
            </a:p>
          </p:txBody>
        </p:sp>
        <p:sp>
          <p:nvSpPr>
            <p:cNvPr id="13" name="Βέλος: Κάτω 12"/>
            <p:cNvSpPr/>
            <p:nvPr/>
          </p:nvSpPr>
          <p:spPr>
            <a:xfrm>
              <a:off x="876120" y="26032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: Κάτω 13"/>
            <p:cNvSpPr/>
            <p:nvPr/>
          </p:nvSpPr>
          <p:spPr>
            <a:xfrm>
              <a:off x="1764676" y="1610030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: Κάτω 14"/>
            <p:cNvSpPr/>
            <p:nvPr/>
          </p:nvSpPr>
          <p:spPr>
            <a:xfrm>
              <a:off x="2602161" y="262175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Βέλος: Κάτω 15"/>
            <p:cNvSpPr/>
            <p:nvPr/>
          </p:nvSpPr>
          <p:spPr>
            <a:xfrm>
              <a:off x="879999" y="3880341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Βέλος: Κάτω 16"/>
            <p:cNvSpPr/>
            <p:nvPr/>
          </p:nvSpPr>
          <p:spPr>
            <a:xfrm>
              <a:off x="2602161" y="386554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Βέλος: Κάτω 17"/>
            <p:cNvSpPr/>
            <p:nvPr/>
          </p:nvSpPr>
          <p:spPr>
            <a:xfrm>
              <a:off x="1749586" y="4964328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Βέλος: Κάτω 18"/>
            <p:cNvSpPr/>
            <p:nvPr/>
          </p:nvSpPr>
          <p:spPr>
            <a:xfrm>
              <a:off x="1764675" y="5998902"/>
              <a:ext cx="240250" cy="3055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66959" y="979715"/>
            <a:ext cx="50834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/>
              <a:t>Ανάλυση ευαισθησίας: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Πόσο θα αλλάξει ο δείκτης της ΚΠΑ αν οι εκτιμήσεις για αύξηση της επιβατικής κίνησης μειωθούν κατά 50%;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διαφορική επιβατική κίνηση θα είναι ίση με </a:t>
            </a:r>
            <a:r>
              <a:rPr lang="el-GR" sz="2000" b="1" dirty="0"/>
              <a:t>500,000</a:t>
            </a:r>
            <a:r>
              <a:rPr lang="el-GR" sz="2000" dirty="0"/>
              <a:t> αντί για 1,000,000 επιβάτες.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νέα τιμή της ΚΠΑ θα είναι </a:t>
            </a:r>
            <a:r>
              <a:rPr lang="en-US" sz="2000" b="1" dirty="0"/>
              <a:t>164,252,366.23</a:t>
            </a:r>
            <a:r>
              <a:rPr lang="el-GR" sz="2000" b="1" dirty="0"/>
              <a:t> €</a:t>
            </a:r>
            <a:r>
              <a:rPr lang="en-US" sz="2000" dirty="0"/>
              <a:t> </a:t>
            </a:r>
            <a:r>
              <a:rPr lang="el-GR" sz="2000" dirty="0"/>
              <a:t>οπότε και </a:t>
            </a:r>
            <a:r>
              <a:rPr lang="el-GR" sz="2000" b="1" dirty="0"/>
              <a:t>πάλι το έργο θα είναι σκόπιμο να υλοποιηθεί.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i="1" dirty="0">
                <a:solidFill>
                  <a:srgbClr val="00B050"/>
                </a:solidFill>
              </a:rPr>
              <a:t>Ανάλογη διερεύνηση μπορεί να γίνει στο κόστος υλοποίησης, συντήρησης της αναβαθμισμένης γραμμής κλπ.</a:t>
            </a:r>
          </a:p>
        </p:txBody>
      </p:sp>
    </p:spTree>
    <p:extLst>
      <p:ext uri="{BB962C8B-B14F-4D97-AF65-F5344CB8AC3E}">
        <p14:creationId xmlns:p14="http://schemas.microsoft.com/office/powerpoint/2010/main" val="41698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9552"/>
          </a:xfrm>
        </p:spPr>
        <p:txBody>
          <a:bodyPr/>
          <a:lstStyle/>
          <a:p>
            <a:r>
              <a:rPr lang="el-GR" b="1" dirty="0"/>
              <a:t>Τόκος και Επιτόκιο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71" y="1145214"/>
            <a:ext cx="8567057" cy="5066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700" b="1" dirty="0"/>
              <a:t>Παράδειγμα</a:t>
            </a:r>
            <a:endParaRPr lang="en-US" sz="2700" b="1" dirty="0"/>
          </a:p>
          <a:p>
            <a:pPr marL="0" indent="0" algn="just">
              <a:buNone/>
            </a:pPr>
            <a:r>
              <a:rPr lang="el-GR" sz="2400" dirty="0"/>
              <a:t>Εργολάβος δανείζεται </a:t>
            </a:r>
            <a:r>
              <a:rPr lang="el-GR" sz="2400" b="1" dirty="0"/>
              <a:t>€1</a:t>
            </a:r>
            <a:r>
              <a:rPr lang="en-US" sz="2400" b="1" dirty="0"/>
              <a:t>,</a:t>
            </a:r>
            <a:r>
              <a:rPr lang="el-GR" sz="2400" b="1" dirty="0"/>
              <a:t>000</a:t>
            </a:r>
            <a:r>
              <a:rPr lang="en-US" sz="2400" b="1" dirty="0"/>
              <a:t>,</a:t>
            </a:r>
            <a:r>
              <a:rPr lang="el-GR" sz="2400" b="1" dirty="0"/>
              <a:t>000</a:t>
            </a:r>
            <a:r>
              <a:rPr lang="el-GR" sz="2400" dirty="0"/>
              <a:t> για την αγορά μηχανημάτων και συμφωνεί να δώσει μετά από ένα χρόνο </a:t>
            </a:r>
            <a:r>
              <a:rPr lang="el-GR" sz="2400" b="1" dirty="0"/>
              <a:t>€1</a:t>
            </a:r>
            <a:r>
              <a:rPr lang="en-US" sz="2400" b="1" dirty="0"/>
              <a:t>,</a:t>
            </a:r>
            <a:r>
              <a:rPr lang="el-GR" sz="2400" b="1" dirty="0"/>
              <a:t>020</a:t>
            </a:r>
            <a:r>
              <a:rPr lang="en-US" sz="2400" b="1" dirty="0"/>
              <a:t>,</a:t>
            </a:r>
            <a:r>
              <a:rPr lang="el-GR" sz="2400" b="1" dirty="0"/>
              <a:t>000</a:t>
            </a:r>
            <a:r>
              <a:rPr lang="el-GR" sz="2400" dirty="0"/>
              <a:t>. </a:t>
            </a:r>
            <a:endParaRPr lang="en-US" sz="2400" dirty="0"/>
          </a:p>
          <a:p>
            <a:pPr algn="just"/>
            <a:r>
              <a:rPr lang="el-GR" sz="2400" dirty="0"/>
              <a:t>Ο τόκος που θα κληθεί να πληρώσει είναι €1</a:t>
            </a:r>
            <a:r>
              <a:rPr lang="en-US" sz="2400" dirty="0"/>
              <a:t>,</a:t>
            </a:r>
            <a:r>
              <a:rPr lang="el-GR" sz="2400" dirty="0"/>
              <a:t>020</a:t>
            </a:r>
            <a:r>
              <a:rPr lang="en-US" sz="2400" dirty="0"/>
              <a:t>,</a:t>
            </a:r>
            <a:r>
              <a:rPr lang="el-GR" sz="2400" dirty="0"/>
              <a:t>000 </a:t>
            </a:r>
            <a:r>
              <a:rPr lang="en-US" sz="2400" dirty="0"/>
              <a:t>- </a:t>
            </a:r>
            <a:r>
              <a:rPr lang="el-GR" sz="2400" dirty="0"/>
              <a:t>€1</a:t>
            </a:r>
            <a:r>
              <a:rPr lang="en-US" sz="2400" dirty="0"/>
              <a:t>,</a:t>
            </a:r>
            <a:r>
              <a:rPr lang="el-GR" sz="2400" dirty="0"/>
              <a:t>000</a:t>
            </a:r>
            <a:r>
              <a:rPr lang="en-US" sz="2400" dirty="0"/>
              <a:t>,</a:t>
            </a:r>
            <a:r>
              <a:rPr lang="el-GR" sz="2400" dirty="0"/>
              <a:t>000 </a:t>
            </a:r>
            <a:r>
              <a:rPr lang="en-US" sz="2400" dirty="0"/>
              <a:t>= </a:t>
            </a:r>
            <a:r>
              <a:rPr lang="el-GR" sz="2400" b="1" dirty="0"/>
              <a:t>€20.000</a:t>
            </a:r>
            <a:r>
              <a:rPr lang="en-US" sz="2400" dirty="0"/>
              <a:t>. </a:t>
            </a:r>
          </a:p>
          <a:p>
            <a:pPr algn="just"/>
            <a:r>
              <a:rPr lang="el-GR" sz="2400" dirty="0"/>
              <a:t>Η περίοδος ανατοκισμού είναι </a:t>
            </a:r>
            <a:r>
              <a:rPr lang="el-GR" sz="2400" b="1" dirty="0"/>
              <a:t>1 έτος </a:t>
            </a:r>
            <a:endParaRPr lang="en-US" sz="2400" b="1" dirty="0"/>
          </a:p>
          <a:p>
            <a:pPr algn="just"/>
            <a:r>
              <a:rPr lang="el-GR" sz="2400" dirty="0"/>
              <a:t>Το επιτόκιο είναι €20.000/€1.000.000=</a:t>
            </a:r>
            <a:r>
              <a:rPr lang="el-GR" sz="2400" b="1" dirty="0"/>
              <a:t>2% </a:t>
            </a:r>
            <a:r>
              <a:rPr lang="el-GR" sz="2400" dirty="0"/>
              <a:t>για το έτος. </a:t>
            </a:r>
            <a:endParaRPr lang="en-US" sz="2400" dirty="0"/>
          </a:p>
          <a:p>
            <a:pPr algn="just"/>
            <a:r>
              <a:rPr lang="el-GR" sz="2400" dirty="0"/>
              <a:t>Αν ο εργολάβος επρόκειτο να δανειστεί </a:t>
            </a:r>
            <a:r>
              <a:rPr lang="el-GR" sz="2400" b="1" dirty="0"/>
              <a:t>€1.000.000</a:t>
            </a:r>
            <a:r>
              <a:rPr lang="el-GR" sz="2400" dirty="0"/>
              <a:t> με ετήσιο επιτόκιο </a:t>
            </a:r>
            <a:r>
              <a:rPr lang="el-GR" sz="2400" b="1" dirty="0"/>
              <a:t>2,5%</a:t>
            </a:r>
            <a:r>
              <a:rPr lang="el-GR" sz="2400" dirty="0"/>
              <a:t>, σε ένα έτος θα έπρεπε να καταβάλλει €1.000.000 x 1,025=</a:t>
            </a:r>
            <a:r>
              <a:rPr lang="el-GR" sz="2400" b="1" dirty="0"/>
              <a:t>€1.025.000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61" y="5280463"/>
            <a:ext cx="4868182" cy="15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Χρονική Διάσταση Αξίας Χρήματος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0931" y="5197475"/>
            <a:ext cx="8663395" cy="1523095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Οι χρηματικές ροές πραγματοποιούνται σε διαφορετικές περιόδους.</a:t>
            </a:r>
          </a:p>
          <a:p>
            <a:pPr algn="just"/>
            <a:r>
              <a:rPr lang="el-GR" sz="2000" dirty="0"/>
              <a:t>Υπάρχει ανομοιογένεια στις ροές δαπανών και εσόδων</a:t>
            </a:r>
          </a:p>
          <a:p>
            <a:pPr marL="0" indent="0" algn="just">
              <a:buNone/>
            </a:pPr>
            <a:endParaRPr lang="el-GR" sz="800" dirty="0"/>
          </a:p>
          <a:p>
            <a:pPr marL="0" indent="0" algn="just">
              <a:buNone/>
            </a:pPr>
            <a:r>
              <a:rPr lang="el-GR" sz="2000" b="1" dirty="0">
                <a:solidFill>
                  <a:srgbClr val="FF0000"/>
                </a:solidFill>
              </a:rPr>
              <a:t>Πρέπει να ληφθεί υπόψη η χρονική διάσταση της αξίας του χρήματος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9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01" y="979715"/>
            <a:ext cx="6124441" cy="40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498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6536</Words>
  <Application>Microsoft Office PowerPoint</Application>
  <PresentationFormat>On-screen Show (4:3)</PresentationFormat>
  <Paragraphs>1579</Paragraphs>
  <Slides>75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Θέμα του Office</vt:lpstr>
      <vt:lpstr>Equation</vt:lpstr>
      <vt:lpstr>Οικονομική των Μεταφορών</vt:lpstr>
      <vt:lpstr>Εισαγωγή</vt:lpstr>
      <vt:lpstr>Εισαγωγή</vt:lpstr>
      <vt:lpstr>Κατηγορίες Αξιολόγησης</vt:lpstr>
      <vt:lpstr>Κατηγορίες Αξιολόγησης</vt:lpstr>
      <vt:lpstr>Διαδικασία Αξιολόγησης</vt:lpstr>
      <vt:lpstr>Τόκος και Επιτόκιο</vt:lpstr>
      <vt:lpstr>Τόκος και Επιτόκιο</vt:lpstr>
      <vt:lpstr>Χρονική Διάσταση Αξίας Χρήματος</vt:lpstr>
      <vt:lpstr>Χρονική Διάσταση Αξίας Χρήματος</vt:lpstr>
      <vt:lpstr>Χρονική Διάσταση Αξίας Χρήματος</vt:lpstr>
      <vt:lpstr>Χρονική Διάσταση Αξίας Χρήματος</vt:lpstr>
      <vt:lpstr>Χρονική Διάσταση Αξίας Χρήματος</vt:lpstr>
      <vt:lpstr>Πληθωρισμός</vt:lpstr>
      <vt:lpstr>Πληθωρισμός</vt:lpstr>
      <vt:lpstr>Πληθωρισμός</vt:lpstr>
      <vt:lpstr>Επιτόκιο Αναγωγής</vt:lpstr>
      <vt:lpstr>Επιτόκιο Αναγωγής</vt:lpstr>
      <vt:lpstr>Επιτόκιο Αναγωγής</vt:lpstr>
      <vt:lpstr>Χρηματορροές</vt:lpstr>
      <vt:lpstr>Χρηματορροές</vt:lpstr>
      <vt:lpstr>Χρηματορροές</vt:lpstr>
      <vt:lpstr>Χρηματορροές</vt:lpstr>
      <vt:lpstr>Χρηματορροές</vt:lpstr>
      <vt:lpstr>Χρηματορροές</vt:lpstr>
      <vt:lpstr>Χρηματορροές</vt:lpstr>
      <vt:lpstr>Χρηματορροές</vt:lpstr>
      <vt:lpstr>Χρηματορροές</vt:lpstr>
      <vt:lpstr>Ανάλυση Κόστους - Οφέλους</vt:lpstr>
      <vt:lpstr>Χρονική Περίοδος Ζωής Έργου</vt:lpstr>
      <vt:lpstr>Υπολειμματική Αξία</vt:lpstr>
      <vt:lpstr>Κριτήρια Αξιολόγησης</vt:lpstr>
      <vt:lpstr>Κριτήρια Αξιολόγησης</vt:lpstr>
      <vt:lpstr>Κριτήρια Αξιολόγησης</vt:lpstr>
      <vt:lpstr>Κριτήρια Αξιολόγησης</vt:lpstr>
      <vt:lpstr>Κριτήρια Αξιολόγησης</vt:lpstr>
      <vt:lpstr>Κριτήρια Αξιολόγησης</vt:lpstr>
      <vt:lpstr>Κριτήρια Αξιολόγησης</vt:lpstr>
      <vt:lpstr>Διαφορετικές Χρονικές Διάρκειες</vt:lpstr>
      <vt:lpstr>PowerPoint Presentation</vt:lpstr>
      <vt:lpstr>Διαφορετικές Χρονικές Διάρκειες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Χρηματοοικονομική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  <vt:lpstr>Οικονομική Αξιολόγηση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Οικονομική των Μεταφορών</dc:title>
  <dc:creator>Konstantinos Kepaptsoglou</dc:creator>
  <cp:lastModifiedBy>Dimitra Typa</cp:lastModifiedBy>
  <cp:revision>109</cp:revision>
  <dcterms:created xsi:type="dcterms:W3CDTF">2016-08-03T11:29:16Z</dcterms:created>
  <dcterms:modified xsi:type="dcterms:W3CDTF">2017-05-09T17:52:38Z</dcterms:modified>
</cp:coreProperties>
</file>