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3"/>
  </p:notesMasterIdLst>
  <p:sldIdLst>
    <p:sldId id="301" r:id="rId2"/>
    <p:sldId id="430" r:id="rId3"/>
    <p:sldId id="431" r:id="rId4"/>
    <p:sldId id="432" r:id="rId5"/>
    <p:sldId id="326" r:id="rId6"/>
    <p:sldId id="327" r:id="rId7"/>
    <p:sldId id="328" r:id="rId8"/>
    <p:sldId id="329" r:id="rId9"/>
    <p:sldId id="330" r:id="rId10"/>
    <p:sldId id="331" r:id="rId11"/>
    <p:sldId id="346" r:id="rId12"/>
    <p:sldId id="349" r:id="rId13"/>
    <p:sldId id="421" r:id="rId14"/>
    <p:sldId id="348" r:id="rId15"/>
    <p:sldId id="422" r:id="rId16"/>
    <p:sldId id="425" r:id="rId17"/>
    <p:sldId id="426" r:id="rId18"/>
    <p:sldId id="427" r:id="rId19"/>
    <p:sldId id="414" r:id="rId20"/>
    <p:sldId id="401" r:id="rId21"/>
    <p:sldId id="404" r:id="rId22"/>
    <p:sldId id="409" r:id="rId23"/>
    <p:sldId id="410" r:id="rId24"/>
    <p:sldId id="411" r:id="rId25"/>
    <p:sldId id="412" r:id="rId26"/>
    <p:sldId id="415" r:id="rId27"/>
    <p:sldId id="416" r:id="rId28"/>
    <p:sldId id="418" r:id="rId29"/>
    <p:sldId id="428" r:id="rId30"/>
    <p:sldId id="419" r:id="rId31"/>
    <p:sldId id="420" r:id="rId32"/>
    <p:sldId id="429" r:id="rId33"/>
    <p:sldId id="352" r:id="rId34"/>
    <p:sldId id="350" r:id="rId35"/>
    <p:sldId id="355" r:id="rId36"/>
    <p:sldId id="356" r:id="rId37"/>
    <p:sldId id="357" r:id="rId38"/>
    <p:sldId id="358" r:id="rId39"/>
    <p:sldId id="423" r:id="rId40"/>
    <p:sldId id="424" r:id="rId41"/>
    <p:sldId id="344" r:id="rId42"/>
    <p:sldId id="332" r:id="rId43"/>
    <p:sldId id="266" r:id="rId44"/>
    <p:sldId id="268" r:id="rId45"/>
    <p:sldId id="267" r:id="rId46"/>
    <p:sldId id="269" r:id="rId47"/>
    <p:sldId id="270" r:id="rId48"/>
    <p:sldId id="271" r:id="rId49"/>
    <p:sldId id="273" r:id="rId50"/>
    <p:sldId id="272" r:id="rId51"/>
    <p:sldId id="274" r:id="rId52"/>
    <p:sldId id="276" r:id="rId53"/>
    <p:sldId id="277" r:id="rId54"/>
    <p:sldId id="278" r:id="rId55"/>
    <p:sldId id="279" r:id="rId56"/>
    <p:sldId id="341" r:id="rId57"/>
    <p:sldId id="333" r:id="rId58"/>
    <p:sldId id="363" r:id="rId59"/>
    <p:sldId id="364" r:id="rId60"/>
    <p:sldId id="365" r:id="rId61"/>
    <p:sldId id="366" r:id="rId62"/>
    <p:sldId id="367" r:id="rId63"/>
    <p:sldId id="368" r:id="rId64"/>
    <p:sldId id="369" r:id="rId65"/>
    <p:sldId id="370" r:id="rId66"/>
    <p:sldId id="372" r:id="rId67"/>
    <p:sldId id="373" r:id="rId68"/>
    <p:sldId id="374" r:id="rId69"/>
    <p:sldId id="375" r:id="rId70"/>
    <p:sldId id="376" r:id="rId71"/>
    <p:sldId id="377" r:id="rId72"/>
    <p:sldId id="389" r:id="rId73"/>
    <p:sldId id="390" r:id="rId74"/>
    <p:sldId id="391" r:id="rId75"/>
    <p:sldId id="392" r:id="rId76"/>
    <p:sldId id="393" r:id="rId77"/>
    <p:sldId id="394" r:id="rId78"/>
    <p:sldId id="395" r:id="rId79"/>
    <p:sldId id="396" r:id="rId80"/>
    <p:sldId id="397" r:id="rId81"/>
    <p:sldId id="398" r:id="rId82"/>
  </p:sldIdLst>
  <p:sldSz cx="9144000" cy="6858000" type="screen4x3"/>
  <p:notesSz cx="6883400" cy="9906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99"/>
    <a:srgbClr val="3CAF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3" autoAdjust="0"/>
    <p:restoredTop sz="94660"/>
  </p:normalViewPr>
  <p:slideViewPr>
    <p:cSldViewPr>
      <p:cViewPr>
        <p:scale>
          <a:sx n="76" d="100"/>
          <a:sy n="76" d="100"/>
        </p:scale>
        <p:origin x="-11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00585" cy="10058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99000" y="0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>
              <a:defRPr sz="1300"/>
            </a:lvl1pPr>
          </a:lstStyle>
          <a:p>
            <a:fld id="{C35A3964-97C0-43B6-B595-F9E9718E12B3}" type="datetimeFigureOut">
              <a:rPr lang="el-GR" smtClean="0"/>
              <a:pPr/>
              <a:t>9/5/2017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</p:spPr>
        <p:txBody>
          <a:bodyPr vert="horz" lIns="95939" tIns="47969" rIns="95939" bIns="47969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>
              <a:defRPr sz="1300"/>
            </a:lvl1pPr>
          </a:lstStyle>
          <a:p>
            <a:fld id="{27BEC8C4-20F3-420E-BBC1-8F413CB713C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2385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0CC22B8-A0F7-4079-B47A-2B4F6302CF12}" type="slidenum">
              <a:rPr lang="en-US" altLang="en-US" sz="1400"/>
              <a:pPr>
                <a:spcBef>
                  <a:spcPct val="0"/>
                </a:spcBef>
              </a:pPr>
              <a:t>18</a:t>
            </a:fld>
            <a:endParaRPr lang="en-US" altLang="en-US" sz="1400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 sz="1400"/>
              <a:t>Οικονομικά Στοιχεία                        ΣΑΤΜ, ΕΜΠ, Π.Βυθούλκας                            </a:t>
            </a: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511012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5F49A-EDDE-482A-B514-268D34CE0382}" type="slidenum">
              <a:rPr lang="en-US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4517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FA491-25D3-4B5F-8220-FEE9ABD6CD25}" type="slidenum">
              <a:rPr lang="en-US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9100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9FBAFE-2A3B-4F7A-BB22-5E2188909188}" type="slidenum">
              <a:rPr lang="en-US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2368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45D953-B321-40A1-ADA0-C19D403A4209}" type="slidenum">
              <a:rPr lang="en-US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0967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159F6-3BC9-4CBB-BD39-49EFF05CF929}" type="slidenum">
              <a:rPr lang="en-US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1124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D05DBA-A40F-4FE9-9D79-EABA5AF16D8F}" type="slidenum">
              <a:rPr lang="en-US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7676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F9D2-A218-47FF-B679-FDD7E4AED13C}" type="slidenum">
              <a:rPr lang="el-GR" smtClean="0"/>
              <a:pPr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5654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F9D2-A218-47FF-B679-FDD7E4AED13C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148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F9D2-A218-47FF-B679-FDD7E4AED13C}" type="slidenum">
              <a:rPr lang="el-GR" smtClean="0"/>
              <a:pPr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4538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F9D2-A218-47FF-B679-FDD7E4AED13C}" type="slidenum">
              <a:rPr lang="el-GR" smtClean="0"/>
              <a:pPr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6359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l-GR"/>
          </a:p>
        </p:txBody>
      </p:sp>
      <p:sp>
        <p:nvSpPr>
          <p:cNvPr id="3379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4725" y="749300"/>
            <a:ext cx="4933950" cy="3702050"/>
          </a:xfrm>
          <a:ln cap="flat"/>
        </p:spPr>
      </p:sp>
    </p:spTree>
    <p:extLst>
      <p:ext uri="{BB962C8B-B14F-4D97-AF65-F5344CB8AC3E}">
        <p14:creationId xmlns:p14="http://schemas.microsoft.com/office/powerpoint/2010/main" val="25263132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F9D2-A218-47FF-B679-FDD7E4AED13C}" type="slidenum">
              <a:rPr lang="el-GR" smtClean="0"/>
              <a:pPr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6284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F9D2-A218-47FF-B679-FDD7E4AED13C}" type="slidenum">
              <a:rPr lang="el-GR" smtClean="0"/>
              <a:pPr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11201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11268" name="Footer Placeholder 6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 sz="1400"/>
              <a:t>Οικονομικά Στοιχεία                                     ΣΑΤΜ, ΕΜΠ                                      Π.Βυθούλκας</a:t>
            </a: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0968112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11268" name="Footer Placeholder 6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 sz="1400"/>
              <a:t>Οικονομικά Στοιχεία                                     ΣΑΤΜ, ΕΜΠ                                      Π.Βυθούλκας</a:t>
            </a: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0316867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13316" name="Footer Placeholder 6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 sz="1400"/>
              <a:t>Οικονομικά Στοιχεία                                     ΣΑΤΜ, ΕΜΠ                                      Π.Βυθούλκας</a:t>
            </a: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9394910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15364" name="Footer Placeholder 6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 sz="1400"/>
              <a:t>Οικονομικά Στοιχεία                                     ΣΑΤΜ, ΕΜΠ                                      Π.Βυθούλκας</a:t>
            </a: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5984880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19460" name="Footer Placeholder 6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 sz="1400"/>
              <a:t>Οικονομικά Στοιχεία                                     ΣΑΤΜ, ΕΜΠ                                      Π.Βυθούλκας</a:t>
            </a: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451708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39940" name="Footer Placeholder 6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 sz="1400"/>
              <a:t>Οικονομικά Στοιχεία                                     ΣΑΤΜ, ΕΜΠ                                      Π.Βυθούλκας</a:t>
            </a: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9847967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39940" name="Footer Placeholder 6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 sz="1400"/>
              <a:t>Οικονομικά Στοιχεία                                     ΣΑΤΜ, ΕΜΠ                                      Π.Βυθούλκας</a:t>
            </a: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7749699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39940" name="Footer Placeholder 6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 sz="1400"/>
              <a:t>Οικονομικά Στοιχεία                                     ΣΑΤΜ, ΕΜΠ                                      Π.Βυθούλκας</a:t>
            </a: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40525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56637E-B530-4FB1-B9EB-E9B9C38193C4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9667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48132" name="Footer Placeholder 6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 sz="1400"/>
              <a:t>Οικονομικά Στοιχεία                                     ΣΑΤΜ, ΕΜΠ                                      Π.Βυθούλκας</a:t>
            </a: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651736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0E2E6-A9B5-41BC-A818-8A7042A48CD5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7793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E0790C-F92F-49ED-8663-BAA0A168717A}" type="slidenum">
              <a:rPr lang="en-US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3615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24DA84-07BB-4393-AA02-4B60BC801CA2}" type="slidenum">
              <a:rPr lang="en-US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4124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B4129E-4E90-46C5-9289-8AD823E3451E}" type="slidenum">
              <a:rPr lang="en-US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7806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3E7336-2208-4437-82A7-ED9DDC480C57}" type="slidenum">
              <a:rPr lang="en-US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768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5198C-9043-4E00-B85D-83214D2DD142}" type="slidenum">
              <a:rPr lang="en-US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7278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 Διάλεξη στο Τμ. Πολ. Μηχανικών και Μηχαν. Περιβάλλοντος, Παν. Κύπρου </a:t>
            </a: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Προσφορά –Ζήτηση – Ισορροπία  Αντ. Σταθόπουλος, Καθηγητής ΕΜΠ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FECE-F587-46D1-B986-0B84E4D261D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8534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 Διάλεξη στο Τμ. Πολ. Μηχανικών και Μηχαν. Περιβάλλοντος, Παν. Κύπρου </a:t>
            </a: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Προσφορά –Ζήτηση – Ισορροπία  Αντ. Σταθόπουλος, Καθηγητής ΕΜΠ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FECE-F587-46D1-B986-0B84E4D261D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64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 Διάλεξη στο Τμ. Πολ. Μηχανικών και Μηχαν. Περιβάλλοντος, Παν. Κύπρου </a:t>
            </a: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Προσφορά –Ζήτηση – Ισορροπία  Αντ. Σταθόπουλος, Καθηγητής ΕΜΠ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FECE-F587-46D1-B986-0B84E4D261D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784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FECE-F587-46D1-B986-0B84E4D261D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059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 Διάλεξη στο Τμ. Πολ. Μηχανικών και Μηχαν. Περιβάλλοντος, Παν. Κύπρου </a:t>
            </a: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Προσφορά –Ζήτηση – Ισορροπία  Αντ. Σταθόπουλος, Καθηγητής ΕΜΠ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FECE-F587-46D1-B986-0B84E4D261D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862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 Διάλεξη στο Τμ. Πολ. Μηχανικών και Μηχαν. Περιβάλλοντος, Παν. Κύπρου 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Προσφορά –Ζήτηση – Ισορροπία  Αντ. Σταθόπουλος, Καθηγητής ΕΜΠ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FECE-F587-46D1-B986-0B84E4D261D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300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 Διάλεξη στο Τμ. Πολ. Μηχανικών και Μηχαν. Περιβάλλοντος, Παν. Κύπρου </a:t>
            </a: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Προσφορά –Ζήτηση – Ισορροπία  Αντ. Σταθόπουλος, Καθηγητής ΕΜΠ</a:t>
            </a: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FECE-F587-46D1-B986-0B84E4D261D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714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 Διάλεξη στο Τμ. Πολ. Μηχανικών και Μηχαν. Περιβάλλοντος, Παν. Κύπρου 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Προσφορά –Ζήτηση – Ισορροπία  Αντ. Σταθόπουλος, Καθηγητής ΕΜΠ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FECE-F587-46D1-B986-0B84E4D261D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091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l-GR"/>
              <a:t> Διάλεξη στο Τμ. Πολ. Μηχανικών και Μηχαν. Περιβάλλοντος, Παν. Κύπρου </a:t>
            </a:r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Προσφορά –Ζήτηση – Ισορροπία </a:t>
            </a:r>
          </a:p>
          <a:p>
            <a:r>
              <a:rPr lang="el-GR" dirty="0"/>
              <a:t>Αντ. Σταθόπουλος, Καθηγητής ΕΜΠ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FECE-F587-46D1-B986-0B84E4D261D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197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 Διάλεξη στο Τμ. Πολ. Μηχανικών και Μηχαν. Περιβάλλοντος, Παν. Κύπρου 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Προσφορά –Ζήτηση – Ισορροπία  Αντ. Σταθόπουλος, Καθηγητής ΕΜΠ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FECE-F587-46D1-B986-0B84E4D261D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6664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 Διάλεξη στο Τμ. Πολ. Μηχανικών και Μηχαν. Περιβάλλοντος, Παν. Κύπρου 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Προσφορά –Ζήτηση – Ισορροπία  Αντ. Σταθόπουλος, Καθηγητής ΕΜΠ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FECE-F587-46D1-B986-0B84E4D261D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053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 Διάλεξη στο Τμ. Πολ. Μηχανικών και Μηχαν. Περιβάλλοντος, Παν. Κύπρου </a:t>
            </a: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Προσφορά –Ζήτηση – Ισορροπία  Αντ. Σταθόπουλος, Καθηγητής ΕΜΠ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0FECE-F587-46D1-B986-0B84E4D261D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163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gif"/><Relationship Id="rId4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2564904"/>
            <a:ext cx="9144000" cy="1470025"/>
          </a:xfrm>
        </p:spPr>
        <p:txBody>
          <a:bodyPr/>
          <a:lstStyle/>
          <a:p>
            <a:r>
              <a:rPr lang="el-GR" dirty="0"/>
              <a:t>Μεταφορική Ζήτηση – Προσφορά – Κόστος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370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l-GR" dirty="0"/>
              <a:t>Ζήτηση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472" y="1115214"/>
            <a:ext cx="9036496" cy="695334"/>
          </a:xfrm>
        </p:spPr>
        <p:txBody>
          <a:bodyPr/>
          <a:lstStyle/>
          <a:p>
            <a:r>
              <a:rPr lang="el-GR" dirty="0"/>
              <a:t>Ζήτηση για μετακίνηση υπό συνθήκες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FECE-F587-46D1-B986-0B84E4D261D9}" type="slidenum">
              <a:rPr lang="el-GR" smtClean="0"/>
              <a:pPr/>
              <a:t>10</a:t>
            </a:fld>
            <a:endParaRPr lang="el-G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9" y="1821831"/>
            <a:ext cx="7020802" cy="464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162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9934"/>
          </a:xfrm>
        </p:spPr>
        <p:txBody>
          <a:bodyPr/>
          <a:lstStyle/>
          <a:p>
            <a:r>
              <a:rPr lang="en-US" dirty="0"/>
              <a:t>H </a:t>
            </a:r>
            <a:r>
              <a:rPr lang="el-GR" dirty="0"/>
              <a:t>Έννοια της Ζήτησης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46844" y="1115545"/>
            <a:ext cx="8750895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altLang="en-US" sz="2400" dirty="0"/>
              <a:t>Η ζήτηση είναι η </a:t>
            </a:r>
            <a:r>
              <a:rPr lang="el-GR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σχέση</a:t>
            </a:r>
            <a:r>
              <a:rPr lang="el-GR" altLang="en-US" sz="2400" dirty="0"/>
              <a:t> μεταξύ τιμής και ποσότητας ενός αγαθού (προϊόντος / υπηρεσίας) προς κατανάλωση, υπό συγκεκριμένες συνθήκες. </a:t>
            </a:r>
          </a:p>
          <a:p>
            <a:pPr algn="just"/>
            <a:r>
              <a:rPr lang="el-GR" altLang="en-US" sz="2400" dirty="0"/>
              <a:t>Η </a:t>
            </a:r>
            <a:r>
              <a:rPr lang="el-GR" altLang="en-US" sz="2400" u="sng" dirty="0">
                <a:solidFill>
                  <a:srgbClr val="3333FF"/>
                </a:solidFill>
              </a:rPr>
              <a:t>σχέση της ζήτησης δίνει την ποσότητα</a:t>
            </a:r>
            <a:r>
              <a:rPr lang="el-GR" altLang="en-US" sz="2400" dirty="0"/>
              <a:t> που θέλουν να αγοράσουν οι καταναλωτές στην αντίστοιχη τιμή (</a:t>
            </a:r>
            <a:r>
              <a:rPr lang="el-GR" altLang="en-US" sz="24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ζητούμενη ποσότητα</a:t>
            </a:r>
            <a:r>
              <a:rPr lang="el-GR" altLang="en-US" sz="2400" dirty="0"/>
              <a:t>)</a:t>
            </a:r>
            <a:endParaRPr lang="en-GB" altLang="en-US" sz="2400" dirty="0"/>
          </a:p>
          <a:p>
            <a:pPr marL="0" indent="0" algn="just">
              <a:buNone/>
            </a:pPr>
            <a:endParaRPr lang="el-GR" sz="2000" dirty="0"/>
          </a:p>
          <a:p>
            <a:pPr marL="0" indent="0" algn="just">
              <a:buNone/>
            </a:pPr>
            <a:r>
              <a:rPr lang="el-GR" sz="2400" u="sng" dirty="0"/>
              <a:t>Παράδειγμα: </a:t>
            </a:r>
          </a:p>
          <a:p>
            <a:pPr marL="0" indent="0" algn="just">
              <a:buNone/>
            </a:pPr>
            <a:r>
              <a:rPr lang="el-GR" sz="2400" dirty="0"/>
              <a:t>Η ζήτηση </a:t>
            </a:r>
            <a:r>
              <a:rPr lang="en-US" sz="2400" dirty="0"/>
              <a:t>D(c) </a:t>
            </a:r>
            <a:r>
              <a:rPr lang="el-GR" sz="2400" dirty="0"/>
              <a:t>για την χρήση μιας λεωφορειακής γραμμής μπορεί</a:t>
            </a:r>
            <a:r>
              <a:rPr lang="en-US" sz="2400" dirty="0"/>
              <a:t> </a:t>
            </a:r>
            <a:r>
              <a:rPr lang="el-GR" sz="2400" dirty="0" err="1"/>
              <a:t>περιγραφεί</a:t>
            </a:r>
            <a:r>
              <a:rPr lang="el-GR" sz="2400" dirty="0"/>
              <a:t> από την εξίσωση</a:t>
            </a:r>
            <a:r>
              <a:rPr lang="en-US" sz="2400" dirty="0"/>
              <a:t>: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D(c)=1000-10 x c, </a:t>
            </a:r>
            <a:r>
              <a:rPr lang="el-GR" sz="2400" dirty="0"/>
              <a:t>όπου </a:t>
            </a:r>
            <a:r>
              <a:rPr lang="en-US" sz="2400" dirty="0"/>
              <a:t>c </a:t>
            </a:r>
            <a:r>
              <a:rPr lang="el-GR" sz="2400" dirty="0"/>
              <a:t>η τιμή του κομίστρου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8EF7-AF87-4CB1-9068-96F81EC117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83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1564" y="3573"/>
            <a:ext cx="9102436" cy="1143000"/>
          </a:xfrm>
        </p:spPr>
        <p:txBody>
          <a:bodyPr/>
          <a:lstStyle/>
          <a:p>
            <a:r>
              <a:rPr lang="el-GR" dirty="0"/>
              <a:t>Καμπύλη Ζήτησης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FECE-F587-46D1-B986-0B84E4D261D9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13" name="Text Box 47"/>
          <p:cNvSpPr txBox="1">
            <a:spLocks noChangeArrowheads="1"/>
          </p:cNvSpPr>
          <p:nvPr/>
        </p:nvSpPr>
        <p:spPr bwMode="auto">
          <a:xfrm>
            <a:off x="649185" y="5204882"/>
            <a:ext cx="78364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l-GR" altLang="en-US" sz="2400" dirty="0">
                <a:latin typeface="+mn-lt"/>
              </a:rPr>
              <a:t>Η καμπύλη της ζήτησης περιγράφει την ποσότητα που θα καταναλωθεί όταν είναι δεδομένη η τιμή ενός προϊόντος ή</a:t>
            </a:r>
            <a:r>
              <a:rPr lang="en-US" altLang="en-US" sz="2400" dirty="0">
                <a:latin typeface="+mn-lt"/>
              </a:rPr>
              <a:t> </a:t>
            </a:r>
            <a:r>
              <a:rPr lang="el-GR" altLang="en-US" sz="2400" dirty="0">
                <a:latin typeface="+mn-lt"/>
              </a:rPr>
              <a:t>μιας υπηρεσίας.</a:t>
            </a:r>
          </a:p>
        </p:txBody>
      </p: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112096" y="1223433"/>
            <a:ext cx="8271164" cy="3605213"/>
            <a:chOff x="0" y="624"/>
            <a:chExt cx="3696" cy="2271"/>
          </a:xfrm>
        </p:grpSpPr>
        <p:graphicFrame>
          <p:nvGraphicFramePr>
            <p:cNvPr id="15" name="Object 9"/>
            <p:cNvGraphicFramePr>
              <a:graphicFrameLocks noChangeAspect="1"/>
            </p:cNvGraphicFramePr>
            <p:nvPr/>
          </p:nvGraphicFramePr>
          <p:xfrm>
            <a:off x="240" y="864"/>
            <a:ext cx="3408" cy="20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5" name="Chart" r:id="rId3" imgW="4597400" imgH="2235200" progId="Excel.Chart.8">
                    <p:embed/>
                  </p:oleObj>
                </mc:Choice>
                <mc:Fallback>
                  <p:oleObj name="Chart" r:id="rId3" imgW="4597400" imgH="2235200" progId="Excel.Chart.8">
                    <p:embed/>
                    <p:pic>
                      <p:nvPicPr>
                        <p:cNvPr id="8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864"/>
                          <a:ext cx="3408" cy="20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Line 5"/>
            <p:cNvSpPr>
              <a:spLocks noChangeShapeType="1"/>
            </p:cNvSpPr>
            <p:nvPr/>
          </p:nvSpPr>
          <p:spPr bwMode="auto">
            <a:xfrm flipV="1">
              <a:off x="528" y="624"/>
              <a:ext cx="0" cy="196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528" y="2496"/>
              <a:ext cx="316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52"/>
            <p:cNvSpPr txBox="1">
              <a:spLocks noChangeArrowheads="1"/>
            </p:cNvSpPr>
            <p:nvPr/>
          </p:nvSpPr>
          <p:spPr bwMode="auto">
            <a:xfrm>
              <a:off x="0" y="624"/>
              <a:ext cx="5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sz="1800" b="1" dirty="0">
                  <a:latin typeface="+mn-lt"/>
                </a:rPr>
                <a:t>Τιμή </a:t>
              </a:r>
              <a:r>
                <a:rPr lang="en-US" altLang="en-US" sz="1800" b="1" dirty="0">
                  <a:latin typeface="+mn-lt"/>
                </a:rPr>
                <a:t>p</a:t>
              </a:r>
              <a:endParaRPr lang="en-GB" altLang="en-US" sz="1800" b="1" dirty="0">
                <a:latin typeface="+mn-lt"/>
              </a:endParaRPr>
            </a:p>
          </p:txBody>
        </p:sp>
      </p:grpSp>
      <p:sp>
        <p:nvSpPr>
          <p:cNvPr id="19" name="Text Box 53"/>
          <p:cNvSpPr txBox="1">
            <a:spLocks noChangeArrowheads="1"/>
          </p:cNvSpPr>
          <p:nvPr/>
        </p:nvSpPr>
        <p:spPr bwMode="auto">
          <a:xfrm>
            <a:off x="4382341" y="4645289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1800" b="1" dirty="0">
                <a:latin typeface="+mn-lt"/>
              </a:rPr>
              <a:t>Φόρτος (</a:t>
            </a:r>
            <a:r>
              <a:rPr lang="en-GB" altLang="en-US" sz="1800" b="1" dirty="0">
                <a:latin typeface="+mn-lt"/>
              </a:rPr>
              <a:t>x1000)</a:t>
            </a:r>
          </a:p>
        </p:txBody>
      </p:sp>
      <p:sp>
        <p:nvSpPr>
          <p:cNvPr id="20" name="Ελεύθερη σχεδίαση: Σχήμα 19"/>
          <p:cNvSpPr/>
          <p:nvPr/>
        </p:nvSpPr>
        <p:spPr>
          <a:xfrm>
            <a:off x="1940896" y="2144760"/>
            <a:ext cx="5569527" cy="1639645"/>
          </a:xfrm>
          <a:custGeom>
            <a:avLst/>
            <a:gdLst>
              <a:gd name="connsiteX0" fmla="*/ 0 w 5569527"/>
              <a:gd name="connsiteY0" fmla="*/ 0 h 1639645"/>
              <a:gd name="connsiteX1" fmla="*/ 360218 w 5569527"/>
              <a:gd name="connsiteY1" fmla="*/ 304800 h 1639645"/>
              <a:gd name="connsiteX2" fmla="*/ 1260764 w 5569527"/>
              <a:gd name="connsiteY2" fmla="*/ 692728 h 1639645"/>
              <a:gd name="connsiteX3" fmla="*/ 2258291 w 5569527"/>
              <a:gd name="connsiteY3" fmla="*/ 969818 h 1639645"/>
              <a:gd name="connsiteX4" fmla="*/ 3186545 w 5569527"/>
              <a:gd name="connsiteY4" fmla="*/ 1233055 h 1639645"/>
              <a:gd name="connsiteX5" fmla="*/ 4114800 w 5569527"/>
              <a:gd name="connsiteY5" fmla="*/ 1427018 h 1639645"/>
              <a:gd name="connsiteX6" fmla="*/ 5098473 w 5569527"/>
              <a:gd name="connsiteY6" fmla="*/ 1620982 h 1639645"/>
              <a:gd name="connsiteX7" fmla="*/ 5569527 w 5569527"/>
              <a:gd name="connsiteY7" fmla="*/ 1620982 h 1639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69527" h="1639645">
                <a:moveTo>
                  <a:pt x="0" y="0"/>
                </a:moveTo>
                <a:cubicBezTo>
                  <a:pt x="75045" y="94672"/>
                  <a:pt x="150091" y="189345"/>
                  <a:pt x="360218" y="304800"/>
                </a:cubicBezTo>
                <a:cubicBezTo>
                  <a:pt x="570345" y="420255"/>
                  <a:pt x="944419" y="581892"/>
                  <a:pt x="1260764" y="692728"/>
                </a:cubicBezTo>
                <a:cubicBezTo>
                  <a:pt x="1577109" y="803564"/>
                  <a:pt x="2258291" y="969818"/>
                  <a:pt x="2258291" y="969818"/>
                </a:cubicBezTo>
                <a:cubicBezTo>
                  <a:pt x="2579254" y="1059872"/>
                  <a:pt x="2877127" y="1156855"/>
                  <a:pt x="3186545" y="1233055"/>
                </a:cubicBezTo>
                <a:cubicBezTo>
                  <a:pt x="3495963" y="1309255"/>
                  <a:pt x="4114800" y="1427018"/>
                  <a:pt x="4114800" y="1427018"/>
                </a:cubicBezTo>
                <a:cubicBezTo>
                  <a:pt x="4433455" y="1491672"/>
                  <a:pt x="4856019" y="1588655"/>
                  <a:pt x="5098473" y="1620982"/>
                </a:cubicBezTo>
                <a:cubicBezTo>
                  <a:pt x="5340927" y="1653309"/>
                  <a:pt x="5455227" y="1637145"/>
                  <a:pt x="5569527" y="1620982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16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l-GR" dirty="0"/>
              <a:t>Η Ζήτηση στο Σχεδιασμό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47430" y="1143001"/>
            <a:ext cx="8229600" cy="2883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Πού χρησιμεύει;</a:t>
            </a:r>
          </a:p>
          <a:p>
            <a:pPr marL="0" indent="0">
              <a:buNone/>
            </a:pPr>
            <a:endParaRPr lang="el-GR" sz="900" dirty="0"/>
          </a:p>
          <a:p>
            <a:r>
              <a:rPr lang="el-GR" sz="2800" dirty="0"/>
              <a:t>Στη διαστασιολόγηση ενός συγκοινωνιακού έργου</a:t>
            </a:r>
          </a:p>
          <a:p>
            <a:r>
              <a:rPr lang="el-GR" sz="2800" dirty="0"/>
              <a:t>Στο σχεδιασμό μιας μεταφορικής υπηρεσίας</a:t>
            </a:r>
          </a:p>
          <a:p>
            <a:r>
              <a:rPr lang="el-GR" sz="2800" dirty="0"/>
              <a:t>Στην εκτίμηση των εσόδων ενός έργου</a:t>
            </a:r>
          </a:p>
          <a:p>
            <a:r>
              <a:rPr lang="el-GR" sz="2800" dirty="0"/>
              <a:t>Στην αξιολόγηση των επιπτώσεων ενός έργου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40" y="4117356"/>
            <a:ext cx="3109594" cy="232919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050" y="4107529"/>
            <a:ext cx="3497499" cy="2339021"/>
          </a:xfrm>
          <a:prstGeom prst="rect">
            <a:avLst/>
          </a:prstGeom>
        </p:spPr>
      </p:pic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8EF7-AF87-4CB1-9068-96F81EC117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61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4255"/>
            <a:ext cx="8229600" cy="1143000"/>
          </a:xfrm>
        </p:spPr>
        <p:txBody>
          <a:bodyPr/>
          <a:lstStyle/>
          <a:p>
            <a:r>
              <a:rPr lang="el-GR" dirty="0"/>
              <a:t>Η Ζήτηση στο Σχεδιασμό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71998" y="1317639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/>
              <a:t>Τι αφορά</a:t>
            </a:r>
            <a:r>
              <a:rPr lang="en-US" dirty="0"/>
              <a:t>;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l-GR" b="1" dirty="0"/>
              <a:t>Επιβάτες</a:t>
            </a:r>
            <a:r>
              <a:rPr lang="el-GR" dirty="0"/>
              <a:t>				</a:t>
            </a:r>
            <a:r>
              <a:rPr lang="el-GR" b="1" dirty="0"/>
              <a:t>Αγαθά</a:t>
            </a:r>
            <a:endParaRPr lang="en-US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8EF7-AF87-4CB1-9068-96F81EC11780}" type="slidenum">
              <a:rPr lang="en-US" smtClean="0"/>
              <a:t>14</a:t>
            </a:fld>
            <a:endParaRPr lang="en-US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22" y="2094720"/>
            <a:ext cx="2775773" cy="2838291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830" y="1920225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73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l-GR" dirty="0"/>
              <a:t>Η Ζήτηση στο Σχεδιασμό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6261" y="1143000"/>
            <a:ext cx="8750894" cy="3392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Στην πράξη…</a:t>
            </a:r>
          </a:p>
          <a:p>
            <a:pPr algn="just"/>
            <a:r>
              <a:rPr lang="el-GR" sz="2800" dirty="0"/>
              <a:t>Συχνά </a:t>
            </a:r>
            <a:r>
              <a:rPr lang="el-GR" sz="2800" b="1" dirty="0"/>
              <a:t>συγχέεται λεκτικά</a:t>
            </a:r>
            <a:r>
              <a:rPr lang="el-GR" sz="2800" dirty="0"/>
              <a:t> η «</a:t>
            </a:r>
            <a:r>
              <a:rPr lang="el-GR" sz="2800" b="1" dirty="0"/>
              <a:t>ζήτηση</a:t>
            </a:r>
            <a:r>
              <a:rPr lang="el-GR" sz="2800" dirty="0"/>
              <a:t>» με τη ζητούμενη ποσότητα.</a:t>
            </a:r>
          </a:p>
          <a:p>
            <a:r>
              <a:rPr lang="el-GR" sz="2800" dirty="0"/>
              <a:t>Η ζητούμενη ποσότητα είναι το «φορτίο σχεδιασμού» ενός συστήματος ή μιας υποδομής.</a:t>
            </a:r>
          </a:p>
          <a:p>
            <a:r>
              <a:rPr lang="el-GR" sz="2800" dirty="0"/>
              <a:t>Η ζητούμενη ποσότητα αντιστοιχεί σε συγκεκριμένη τιμή παροχής της μεταφορικής υπηρεσίας.</a:t>
            </a:r>
          </a:p>
          <a:p>
            <a:pPr marL="0" indent="0">
              <a:buNone/>
            </a:pPr>
            <a:endParaRPr lang="el-GR" sz="900" dirty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8EF7-AF87-4CB1-9068-96F81EC11780}" type="slidenum">
              <a:rPr lang="en-US" smtClean="0"/>
              <a:t>15</a:t>
            </a:fld>
            <a:endParaRPr lang="en-US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494" y="4635297"/>
            <a:ext cx="3344091" cy="2032000"/>
          </a:xfrm>
          <a:prstGeom prst="rect">
            <a:avLst/>
          </a:prstGeom>
        </p:spPr>
      </p:pic>
      <p:pic>
        <p:nvPicPr>
          <p:cNvPr id="16388" name="Picture 4" descr="Αποτέλεσμα εικόνας για fre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508" y="4635297"/>
            <a:ext cx="2033560" cy="203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475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789"/>
            <a:ext cx="9144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altLang="en-US" dirty="0"/>
              <a:t>Ελαστικότητα της Ζήτησης</a:t>
            </a:r>
            <a:endParaRPr lang="en-US" altLang="en-US" dirty="0"/>
          </a:p>
        </p:txBody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071" y="1314734"/>
            <a:ext cx="8915400" cy="125367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l-GR" altLang="en-US" sz="2200" dirty="0">
                <a:ea typeface="ＭＳ Ｐゴシック" panose="020B0600070205080204" pitchFamily="34" charset="-128"/>
              </a:rPr>
              <a:t>Η ελαστικότητα της ζή</a:t>
            </a:r>
            <a:r>
              <a:rPr lang="el-GR" altLang="en-US" sz="2200" b="1" dirty="0">
                <a:ea typeface="ＭＳ Ｐゴシック" panose="020B0600070205080204" pitchFamily="34" charset="-128"/>
              </a:rPr>
              <a:t>τ</a:t>
            </a:r>
            <a:r>
              <a:rPr lang="el-GR" altLang="en-US" sz="2200" dirty="0">
                <a:ea typeface="ＭＳ Ｐゴシック" panose="020B0600070205080204" pitchFamily="34" charset="-128"/>
              </a:rPr>
              <a:t>ησης δείχνει το </a:t>
            </a:r>
            <a:r>
              <a:rPr lang="el-GR" altLang="en-US" sz="2200" u="sng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πως και πόσο ανταποκρίνεται</a:t>
            </a:r>
            <a:r>
              <a:rPr lang="el-GR" altLang="en-US" sz="2200" dirty="0">
                <a:ea typeface="ＭＳ Ｐゴシック" panose="020B0600070205080204" pitchFamily="34" charset="-128"/>
              </a:rPr>
              <a:t> η αγορά σε μεταβολές της τιμής, του εισοδήματος κλπ.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l-GR" altLang="en-US" sz="2200" dirty="0">
                <a:ea typeface="ＭＳ Ｐゴシック" panose="020B0600070205080204" pitchFamily="34" charset="-128"/>
              </a:rPr>
              <a:t>Η ελαστικότητα ε της ζήτησης </a:t>
            </a:r>
            <a:r>
              <a:rPr lang="el-GR" altLang="en-US" sz="2200" u="sng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ως προς την τιμή</a:t>
            </a:r>
            <a:r>
              <a:rPr lang="el-GR" altLang="en-US" sz="2200" dirty="0">
                <a:ea typeface="ＭＳ Ｐゴシック" panose="020B0600070205080204" pitchFamily="34" charset="-128"/>
              </a:rPr>
              <a:t> ορίζεται από το  λόγο:</a:t>
            </a:r>
            <a:endParaRPr lang="el-GR" altLang="en-US" sz="3500" dirty="0">
              <a:ea typeface="ＭＳ Ｐゴシック" panose="020B0600070205080204" pitchFamily="34" charset="-128"/>
            </a:endParaRPr>
          </a:p>
        </p:txBody>
      </p:sp>
      <p:grpSp>
        <p:nvGrpSpPr>
          <p:cNvPr id="2" name="Ομάδα 1"/>
          <p:cNvGrpSpPr/>
          <p:nvPr/>
        </p:nvGrpSpPr>
        <p:grpSpPr>
          <a:xfrm>
            <a:off x="950686" y="2777642"/>
            <a:ext cx="7010400" cy="1051720"/>
            <a:chOff x="1371600" y="3276600"/>
            <a:chExt cx="7010400" cy="1051720"/>
          </a:xfrm>
        </p:grpSpPr>
        <p:sp>
          <p:nvSpPr>
            <p:cNvPr id="27652" name="Text Box 5"/>
            <p:cNvSpPr txBox="1">
              <a:spLocks noChangeArrowheads="1"/>
            </p:cNvSpPr>
            <p:nvPr/>
          </p:nvSpPr>
          <p:spPr bwMode="auto">
            <a:xfrm>
              <a:off x="2247900" y="3276600"/>
              <a:ext cx="5943600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n-US" sz="2200" dirty="0">
                  <a:latin typeface="+mn-lt"/>
                </a:rPr>
                <a:t>Ποσοστιαία μεταβολή της ζητούμενης ποσότητας</a:t>
              </a:r>
              <a:endParaRPr lang="en-GB" altLang="en-US" sz="2200" dirty="0">
                <a:latin typeface="+mn-lt"/>
              </a:endParaRPr>
            </a:p>
          </p:txBody>
        </p:sp>
        <p:sp>
          <p:nvSpPr>
            <p:cNvPr id="27653" name="Text Box 7"/>
            <p:cNvSpPr txBox="1">
              <a:spLocks noChangeArrowheads="1"/>
            </p:cNvSpPr>
            <p:nvPr/>
          </p:nvSpPr>
          <p:spPr bwMode="auto">
            <a:xfrm>
              <a:off x="3162300" y="3901282"/>
              <a:ext cx="4114800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n-US" sz="2200" dirty="0">
                  <a:latin typeface="+mn-lt"/>
                </a:rPr>
                <a:t>Ποσοστιαία μεταβολή της τιμής</a:t>
              </a:r>
              <a:endParaRPr lang="en-GB" altLang="en-US" sz="2200" dirty="0">
                <a:latin typeface="+mn-lt"/>
              </a:endParaRPr>
            </a:p>
          </p:txBody>
        </p:sp>
        <p:sp>
          <p:nvSpPr>
            <p:cNvPr id="27654" name="Text Box 8"/>
            <p:cNvSpPr txBox="1">
              <a:spLocks noChangeArrowheads="1"/>
            </p:cNvSpPr>
            <p:nvPr/>
          </p:nvSpPr>
          <p:spPr bwMode="auto">
            <a:xfrm>
              <a:off x="1371600" y="3505200"/>
              <a:ext cx="6858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n-US" sz="2800" b="1">
                  <a:latin typeface="+mn-lt"/>
                </a:rPr>
                <a:t>ε =</a:t>
              </a:r>
              <a:endParaRPr lang="en-GB" altLang="en-US" sz="2800" b="1">
                <a:latin typeface="+mn-lt"/>
              </a:endParaRPr>
            </a:p>
          </p:txBody>
        </p:sp>
        <p:sp>
          <p:nvSpPr>
            <p:cNvPr id="27655" name="Line 9"/>
            <p:cNvSpPr>
              <a:spLocks noChangeShapeType="1"/>
            </p:cNvSpPr>
            <p:nvPr/>
          </p:nvSpPr>
          <p:spPr bwMode="auto">
            <a:xfrm>
              <a:off x="2057400" y="3810000"/>
              <a:ext cx="63246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765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753297"/>
              </p:ext>
            </p:extLst>
          </p:nvPr>
        </p:nvGraphicFramePr>
        <p:xfrm>
          <a:off x="1826986" y="4053681"/>
          <a:ext cx="42418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Equation" r:id="rId3" imgW="1917700" imgH="965200" progId="Equation.3">
                  <p:embed/>
                </p:oleObj>
              </mc:Choice>
              <mc:Fallback>
                <p:oleObj name="Equation" r:id="rId3" imgW="1917700" imgH="965200" progId="Equation.3">
                  <p:embed/>
                  <p:pic>
                    <p:nvPicPr>
                      <p:cNvPr id="2765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6986" y="4053681"/>
                        <a:ext cx="42418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7" name="Rectangle 11"/>
          <p:cNvSpPr>
            <a:spLocks noChangeArrowheads="1"/>
          </p:cNvSpPr>
          <p:nvPr/>
        </p:nvSpPr>
        <p:spPr bwMode="auto">
          <a:xfrm>
            <a:off x="4189186" y="4510881"/>
            <a:ext cx="2362200" cy="1447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50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8EF7-AF87-4CB1-9068-96F81EC1178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9556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838200" y="951091"/>
            <a:ext cx="7924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80000"/>
              <a:buFont typeface="Wingdings" panose="05000000000000000000" pitchFamily="2" charset="2"/>
              <a:buChar char="è"/>
            </a:pPr>
            <a:r>
              <a:rPr lang="el-GR" altLang="en-US" sz="2400" dirty="0">
                <a:solidFill>
                  <a:srgbClr val="0000FF"/>
                </a:solidFill>
                <a:latin typeface="+mn-lt"/>
              </a:rPr>
              <a:t>Ελαστική ζήτηση </a:t>
            </a:r>
            <a:r>
              <a:rPr lang="en-US" altLang="en-US" sz="2400" dirty="0">
                <a:solidFill>
                  <a:srgbClr val="0000FF"/>
                </a:solidFill>
                <a:latin typeface="+mn-lt"/>
              </a:rPr>
              <a:t>|</a:t>
            </a:r>
            <a:r>
              <a:rPr lang="el-GR" altLang="en-US" sz="2400" dirty="0">
                <a:solidFill>
                  <a:srgbClr val="0000FF"/>
                </a:solidFill>
                <a:latin typeface="+mn-lt"/>
              </a:rPr>
              <a:t>ε</a:t>
            </a:r>
            <a:r>
              <a:rPr lang="en-US" altLang="en-US" sz="2400" dirty="0">
                <a:solidFill>
                  <a:srgbClr val="0000FF"/>
                </a:solidFill>
                <a:latin typeface="+mn-lt"/>
              </a:rPr>
              <a:t>| &gt; 1</a:t>
            </a:r>
            <a:r>
              <a:rPr lang="el-GR" altLang="en-US" sz="2400" dirty="0">
                <a:solidFill>
                  <a:srgbClr val="0000FF"/>
                </a:solidFill>
                <a:latin typeface="+mn-lt"/>
              </a:rPr>
              <a:t> </a:t>
            </a:r>
          </a:p>
          <a:p>
            <a:pPr lvl="1">
              <a:spcBef>
                <a:spcPct val="0"/>
              </a:spcBef>
              <a:buSzPct val="80000"/>
            </a:pPr>
            <a:r>
              <a:rPr lang="el-GR" altLang="en-US" sz="2000" dirty="0">
                <a:latin typeface="+mn-lt"/>
              </a:rPr>
              <a:t>Εάν η τιμή μεταβληθεί (αυξηθεί) κατά </a:t>
            </a:r>
            <a:r>
              <a:rPr lang="en-US" altLang="en-US" sz="2000" dirty="0">
                <a:latin typeface="+mn-lt"/>
              </a:rPr>
              <a:t>1%, </a:t>
            </a:r>
            <a:r>
              <a:rPr lang="el-GR" altLang="en-US" sz="2000" dirty="0">
                <a:latin typeface="+mn-lt"/>
              </a:rPr>
              <a:t>η ζητούμενη ποσότητα θα μεταβληθεί (μειωθεί) κατά περισσότερο από </a:t>
            </a:r>
            <a:r>
              <a:rPr lang="en-US" altLang="en-US" sz="2000" dirty="0">
                <a:latin typeface="+mn-lt"/>
              </a:rPr>
              <a:t>1%.</a:t>
            </a:r>
            <a:endParaRPr lang="el-GR" altLang="en-US" sz="2000" dirty="0">
              <a:latin typeface="+mn-lt"/>
            </a:endParaRPr>
          </a:p>
          <a:p>
            <a:pPr>
              <a:spcBef>
                <a:spcPct val="0"/>
              </a:spcBef>
              <a:buSzPct val="80000"/>
              <a:buFont typeface="Wingdings" panose="05000000000000000000" pitchFamily="2" charset="2"/>
              <a:buChar char="è"/>
            </a:pPr>
            <a:r>
              <a:rPr lang="el-GR" altLang="en-US" sz="2400" dirty="0">
                <a:solidFill>
                  <a:srgbClr val="0000FF"/>
                </a:solidFill>
                <a:latin typeface="+mn-lt"/>
              </a:rPr>
              <a:t>Μοναδιαία ελαστική ζήτηση |ε|=1 </a:t>
            </a:r>
          </a:p>
          <a:p>
            <a:pPr lvl="1">
              <a:spcBef>
                <a:spcPct val="0"/>
              </a:spcBef>
              <a:buSzPct val="80000"/>
            </a:pPr>
            <a:r>
              <a:rPr lang="el-GR" altLang="en-US" sz="2000" dirty="0">
                <a:latin typeface="+mn-lt"/>
              </a:rPr>
              <a:t>Εάν η τιμή μεταβληθεί (αυξηθεί) κατά </a:t>
            </a:r>
            <a:r>
              <a:rPr lang="en-US" altLang="en-US" sz="2000" dirty="0">
                <a:latin typeface="+mn-lt"/>
              </a:rPr>
              <a:t>1%, </a:t>
            </a:r>
            <a:r>
              <a:rPr lang="el-GR" altLang="en-US" sz="2000" dirty="0">
                <a:latin typeface="+mn-lt"/>
              </a:rPr>
              <a:t>η ζητούμενη ποσότητα θα μειωθεί κατά </a:t>
            </a:r>
            <a:r>
              <a:rPr lang="en-US" altLang="en-US" sz="2000" dirty="0">
                <a:latin typeface="+mn-lt"/>
              </a:rPr>
              <a:t>1%.</a:t>
            </a:r>
            <a:endParaRPr lang="el-GR" altLang="en-US" sz="2000" dirty="0">
              <a:latin typeface="+mn-lt"/>
            </a:endParaRPr>
          </a:p>
          <a:p>
            <a:pPr>
              <a:spcBef>
                <a:spcPct val="0"/>
              </a:spcBef>
              <a:buSzPct val="80000"/>
              <a:buFont typeface="Wingdings" panose="05000000000000000000" pitchFamily="2" charset="2"/>
              <a:buChar char="è"/>
            </a:pPr>
            <a:r>
              <a:rPr lang="el-GR" altLang="en-US" sz="2400" dirty="0">
                <a:solidFill>
                  <a:srgbClr val="0000FF"/>
                </a:solidFill>
                <a:latin typeface="+mn-lt"/>
              </a:rPr>
              <a:t>Ανελαστική ζήτηση  </a:t>
            </a:r>
            <a:r>
              <a:rPr lang="en-US" altLang="en-US" sz="2400" dirty="0">
                <a:solidFill>
                  <a:srgbClr val="0000FF"/>
                </a:solidFill>
                <a:latin typeface="+mn-lt"/>
              </a:rPr>
              <a:t>|</a:t>
            </a:r>
            <a:r>
              <a:rPr lang="el-GR" altLang="en-US" sz="2400" dirty="0">
                <a:solidFill>
                  <a:srgbClr val="0000FF"/>
                </a:solidFill>
                <a:latin typeface="+mn-lt"/>
              </a:rPr>
              <a:t>ε</a:t>
            </a:r>
            <a:r>
              <a:rPr lang="en-US" altLang="en-US" sz="2400" dirty="0">
                <a:solidFill>
                  <a:srgbClr val="0000FF"/>
                </a:solidFill>
                <a:latin typeface="+mn-lt"/>
              </a:rPr>
              <a:t>| </a:t>
            </a:r>
            <a:r>
              <a:rPr lang="el-GR" altLang="en-US" sz="2400" dirty="0">
                <a:solidFill>
                  <a:srgbClr val="0000FF"/>
                </a:solidFill>
                <a:latin typeface="+mn-lt"/>
              </a:rPr>
              <a:t>&lt;</a:t>
            </a:r>
            <a:r>
              <a:rPr lang="en-US" altLang="en-US" sz="2400" dirty="0">
                <a:solidFill>
                  <a:srgbClr val="0000FF"/>
                </a:solidFill>
                <a:latin typeface="+mn-lt"/>
              </a:rPr>
              <a:t> 1</a:t>
            </a:r>
            <a:r>
              <a:rPr lang="el-GR" altLang="en-US" sz="2400" dirty="0">
                <a:solidFill>
                  <a:srgbClr val="0000FF"/>
                </a:solidFill>
                <a:latin typeface="+mn-lt"/>
              </a:rPr>
              <a:t> </a:t>
            </a:r>
          </a:p>
          <a:p>
            <a:pPr lvl="1">
              <a:spcBef>
                <a:spcPct val="0"/>
              </a:spcBef>
              <a:buSzPct val="80000"/>
            </a:pPr>
            <a:r>
              <a:rPr lang="el-GR" altLang="en-US" sz="2000" dirty="0">
                <a:latin typeface="+mn-lt"/>
              </a:rPr>
              <a:t>Εάν η τιμή </a:t>
            </a:r>
            <a:r>
              <a:rPr lang="en-US" altLang="en-US" sz="2000" dirty="0">
                <a:latin typeface="+mn-lt"/>
              </a:rPr>
              <a:t>p </a:t>
            </a:r>
            <a:r>
              <a:rPr lang="el-GR" altLang="en-US" sz="2000" dirty="0">
                <a:latin typeface="+mn-lt"/>
              </a:rPr>
              <a:t>μεταβληθεί (αυξηθεί) κατά </a:t>
            </a:r>
            <a:r>
              <a:rPr lang="en-US" altLang="en-US" sz="2000" dirty="0">
                <a:latin typeface="+mn-lt"/>
              </a:rPr>
              <a:t>1%, </a:t>
            </a:r>
            <a:r>
              <a:rPr lang="el-GR" altLang="en-US" sz="2000" dirty="0">
                <a:latin typeface="+mn-lt"/>
              </a:rPr>
              <a:t>η ζητούμενη ποσότητα θα μεταβληθεί (μειωθεί) κατά λιγότερο από </a:t>
            </a:r>
            <a:r>
              <a:rPr lang="en-US" altLang="en-US" sz="2000" dirty="0">
                <a:latin typeface="+mn-lt"/>
              </a:rPr>
              <a:t>1%.</a:t>
            </a:r>
            <a:r>
              <a:rPr lang="el-GR" altLang="en-US" sz="2000" dirty="0">
                <a:latin typeface="+mn-lt"/>
              </a:rPr>
              <a:t> </a:t>
            </a:r>
            <a:endParaRPr lang="en-US" altLang="en-US" sz="2000" dirty="0">
              <a:latin typeface="+mn-lt"/>
            </a:endParaRPr>
          </a:p>
        </p:txBody>
      </p:sp>
      <p:grpSp>
        <p:nvGrpSpPr>
          <p:cNvPr id="28675" name="Group 4"/>
          <p:cNvGrpSpPr>
            <a:grpSpLocks/>
          </p:cNvGrpSpPr>
          <p:nvPr/>
        </p:nvGrpSpPr>
        <p:grpSpPr bwMode="auto">
          <a:xfrm>
            <a:off x="838200" y="4316413"/>
            <a:ext cx="2976563" cy="2351087"/>
            <a:chOff x="0" y="2193"/>
            <a:chExt cx="1875" cy="1772"/>
          </a:xfrm>
        </p:grpSpPr>
        <p:sp>
          <p:nvSpPr>
            <p:cNvPr id="28685" name="Line 5"/>
            <p:cNvSpPr>
              <a:spLocks noChangeShapeType="1"/>
            </p:cNvSpPr>
            <p:nvPr/>
          </p:nvSpPr>
          <p:spPr bwMode="auto">
            <a:xfrm>
              <a:off x="288" y="2256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6" name="Line 6"/>
            <p:cNvSpPr>
              <a:spLocks noChangeShapeType="1"/>
            </p:cNvSpPr>
            <p:nvPr/>
          </p:nvSpPr>
          <p:spPr bwMode="auto">
            <a:xfrm>
              <a:off x="240" y="3696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7" name="Text Box 7"/>
            <p:cNvSpPr txBox="1">
              <a:spLocks noChangeArrowheads="1"/>
            </p:cNvSpPr>
            <p:nvPr/>
          </p:nvSpPr>
          <p:spPr bwMode="auto">
            <a:xfrm>
              <a:off x="1670" y="3666"/>
              <a:ext cx="205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28688" name="Text Box 8"/>
            <p:cNvSpPr txBox="1">
              <a:spLocks noChangeArrowheads="1"/>
            </p:cNvSpPr>
            <p:nvPr/>
          </p:nvSpPr>
          <p:spPr bwMode="auto">
            <a:xfrm>
              <a:off x="0" y="2193"/>
              <a:ext cx="205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</a:rPr>
                <a:t>p</a:t>
              </a:r>
            </a:p>
          </p:txBody>
        </p:sp>
      </p:grpSp>
      <p:grpSp>
        <p:nvGrpSpPr>
          <p:cNvPr id="28676" name="Group 9"/>
          <p:cNvGrpSpPr>
            <a:grpSpLocks/>
          </p:cNvGrpSpPr>
          <p:nvPr/>
        </p:nvGrpSpPr>
        <p:grpSpPr bwMode="auto">
          <a:xfrm>
            <a:off x="5334000" y="4506913"/>
            <a:ext cx="2976563" cy="2351087"/>
            <a:chOff x="0" y="2193"/>
            <a:chExt cx="1875" cy="1772"/>
          </a:xfrm>
        </p:grpSpPr>
        <p:sp>
          <p:nvSpPr>
            <p:cNvPr id="28681" name="Line 10"/>
            <p:cNvSpPr>
              <a:spLocks noChangeShapeType="1"/>
            </p:cNvSpPr>
            <p:nvPr/>
          </p:nvSpPr>
          <p:spPr bwMode="auto">
            <a:xfrm>
              <a:off x="288" y="2256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Line 11"/>
            <p:cNvSpPr>
              <a:spLocks noChangeShapeType="1"/>
            </p:cNvSpPr>
            <p:nvPr/>
          </p:nvSpPr>
          <p:spPr bwMode="auto">
            <a:xfrm>
              <a:off x="240" y="3696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Text Box 12"/>
            <p:cNvSpPr txBox="1">
              <a:spLocks noChangeArrowheads="1"/>
            </p:cNvSpPr>
            <p:nvPr/>
          </p:nvSpPr>
          <p:spPr bwMode="auto">
            <a:xfrm>
              <a:off x="1670" y="3666"/>
              <a:ext cx="205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28684" name="Text Box 13"/>
            <p:cNvSpPr txBox="1">
              <a:spLocks noChangeArrowheads="1"/>
            </p:cNvSpPr>
            <p:nvPr/>
          </p:nvSpPr>
          <p:spPr bwMode="auto">
            <a:xfrm>
              <a:off x="0" y="2193"/>
              <a:ext cx="205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</a:rPr>
                <a:t>p</a:t>
              </a:r>
            </a:p>
          </p:txBody>
        </p:sp>
      </p:grpSp>
      <p:sp>
        <p:nvSpPr>
          <p:cNvPr id="28677" name="Line 14"/>
          <p:cNvSpPr>
            <a:spLocks noChangeShapeType="1"/>
          </p:cNvSpPr>
          <p:nvPr/>
        </p:nvSpPr>
        <p:spPr bwMode="auto">
          <a:xfrm>
            <a:off x="1676400" y="4827588"/>
            <a:ext cx="2286000" cy="892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Line 15"/>
          <p:cNvSpPr>
            <a:spLocks noChangeShapeType="1"/>
          </p:cNvSpPr>
          <p:nvPr/>
        </p:nvSpPr>
        <p:spPr bwMode="auto">
          <a:xfrm>
            <a:off x="6477000" y="4697413"/>
            <a:ext cx="685800" cy="140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24" name="Rectangle 16"/>
          <p:cNvSpPr>
            <a:spLocks noChangeArrowheads="1"/>
          </p:cNvSpPr>
          <p:nvPr/>
        </p:nvSpPr>
        <p:spPr bwMode="auto">
          <a:xfrm>
            <a:off x="5334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l-GR" altLang="en-US" sz="4400" dirty="0">
                <a:latin typeface="+mj-lt"/>
                <a:ea typeface="+mj-ea"/>
                <a:cs typeface="+mj-cs"/>
              </a:rPr>
              <a:t>Ελαστικότητα της Ζήτησης</a:t>
            </a:r>
            <a:endParaRPr lang="en-US" alt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8EF7-AF87-4CB1-9068-96F81EC1178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8670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3"/>
          <p:cNvGrpSpPr>
            <a:grpSpLocks/>
          </p:cNvGrpSpPr>
          <p:nvPr/>
        </p:nvGrpSpPr>
        <p:grpSpPr bwMode="auto">
          <a:xfrm>
            <a:off x="457200" y="1371600"/>
            <a:ext cx="2971800" cy="2705100"/>
            <a:chOff x="0" y="2208"/>
            <a:chExt cx="1872" cy="1704"/>
          </a:xfrm>
        </p:grpSpPr>
        <p:sp>
          <p:nvSpPr>
            <p:cNvPr id="29713" name="Line 4"/>
            <p:cNvSpPr>
              <a:spLocks noChangeShapeType="1"/>
            </p:cNvSpPr>
            <p:nvPr/>
          </p:nvSpPr>
          <p:spPr bwMode="auto">
            <a:xfrm>
              <a:off x="288" y="2256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4" name="Line 5"/>
            <p:cNvSpPr>
              <a:spLocks noChangeShapeType="1"/>
            </p:cNvSpPr>
            <p:nvPr/>
          </p:nvSpPr>
          <p:spPr bwMode="auto">
            <a:xfrm>
              <a:off x="240" y="3696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5" name="Text Box 6"/>
            <p:cNvSpPr txBox="1">
              <a:spLocks noChangeArrowheads="1"/>
            </p:cNvSpPr>
            <p:nvPr/>
          </p:nvSpPr>
          <p:spPr bwMode="auto">
            <a:xfrm>
              <a:off x="1670" y="368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+mn-lt"/>
                </a:rPr>
                <a:t>q</a:t>
              </a:r>
            </a:p>
          </p:txBody>
        </p:sp>
        <p:sp>
          <p:nvSpPr>
            <p:cNvPr id="29716" name="Text Box 7"/>
            <p:cNvSpPr txBox="1">
              <a:spLocks noChangeArrowheads="1"/>
            </p:cNvSpPr>
            <p:nvPr/>
          </p:nvSpPr>
          <p:spPr bwMode="auto">
            <a:xfrm>
              <a:off x="0" y="220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+mn-lt"/>
                </a:rPr>
                <a:t>p</a:t>
              </a:r>
              <a:endParaRPr lang="en-US" altLang="en-US" sz="2400" b="1">
                <a:latin typeface="+mn-lt"/>
              </a:endParaRPr>
            </a:p>
          </p:txBody>
        </p:sp>
      </p:grpSp>
      <p:grpSp>
        <p:nvGrpSpPr>
          <p:cNvPr id="29699" name="Group 8"/>
          <p:cNvGrpSpPr>
            <a:grpSpLocks/>
          </p:cNvGrpSpPr>
          <p:nvPr/>
        </p:nvGrpSpPr>
        <p:grpSpPr bwMode="auto">
          <a:xfrm>
            <a:off x="5029200" y="3916363"/>
            <a:ext cx="2971800" cy="2705100"/>
            <a:chOff x="0" y="2208"/>
            <a:chExt cx="1872" cy="1704"/>
          </a:xfrm>
        </p:grpSpPr>
        <p:sp>
          <p:nvSpPr>
            <p:cNvPr id="29709" name="Line 9"/>
            <p:cNvSpPr>
              <a:spLocks noChangeShapeType="1"/>
            </p:cNvSpPr>
            <p:nvPr/>
          </p:nvSpPr>
          <p:spPr bwMode="auto">
            <a:xfrm>
              <a:off x="288" y="2256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0" name="Line 10"/>
            <p:cNvSpPr>
              <a:spLocks noChangeShapeType="1"/>
            </p:cNvSpPr>
            <p:nvPr/>
          </p:nvSpPr>
          <p:spPr bwMode="auto">
            <a:xfrm>
              <a:off x="240" y="3696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" name="Text Box 11"/>
            <p:cNvSpPr txBox="1">
              <a:spLocks noChangeArrowheads="1"/>
            </p:cNvSpPr>
            <p:nvPr/>
          </p:nvSpPr>
          <p:spPr bwMode="auto">
            <a:xfrm>
              <a:off x="1670" y="368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+mn-lt"/>
                </a:rPr>
                <a:t>q</a:t>
              </a:r>
            </a:p>
          </p:txBody>
        </p:sp>
        <p:sp>
          <p:nvSpPr>
            <p:cNvPr id="29712" name="Text Box 12"/>
            <p:cNvSpPr txBox="1">
              <a:spLocks noChangeArrowheads="1"/>
            </p:cNvSpPr>
            <p:nvPr/>
          </p:nvSpPr>
          <p:spPr bwMode="auto">
            <a:xfrm>
              <a:off x="0" y="220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+mn-lt"/>
                </a:rPr>
                <a:t>p</a:t>
              </a:r>
              <a:endParaRPr lang="en-US" altLang="en-US" sz="2400" b="1">
                <a:latin typeface="+mn-lt"/>
              </a:endParaRPr>
            </a:p>
          </p:txBody>
        </p:sp>
      </p:grpSp>
      <p:sp>
        <p:nvSpPr>
          <p:cNvPr id="29700" name="Line 13"/>
          <p:cNvSpPr>
            <a:spLocks noChangeShapeType="1"/>
          </p:cNvSpPr>
          <p:nvPr/>
        </p:nvSpPr>
        <p:spPr bwMode="auto">
          <a:xfrm>
            <a:off x="2057400" y="1600200"/>
            <a:ext cx="0" cy="2133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Line 14"/>
          <p:cNvSpPr>
            <a:spLocks noChangeShapeType="1"/>
          </p:cNvSpPr>
          <p:nvPr/>
        </p:nvSpPr>
        <p:spPr bwMode="auto">
          <a:xfrm>
            <a:off x="5486400" y="5135563"/>
            <a:ext cx="2362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Text Box 15"/>
          <p:cNvSpPr txBox="1">
            <a:spLocks noChangeArrowheads="1"/>
          </p:cNvSpPr>
          <p:nvPr/>
        </p:nvSpPr>
        <p:spPr bwMode="auto">
          <a:xfrm>
            <a:off x="992413" y="988129"/>
            <a:ext cx="2271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000" dirty="0">
                <a:solidFill>
                  <a:srgbClr val="3333FF"/>
                </a:solidFill>
                <a:latin typeface="+mn-lt"/>
              </a:rPr>
              <a:t>Τέλεια ανελαστική</a:t>
            </a:r>
            <a:endParaRPr lang="en-US" altLang="en-US" sz="200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9703" name="Text Box 16"/>
          <p:cNvSpPr txBox="1">
            <a:spLocks noChangeArrowheads="1"/>
          </p:cNvSpPr>
          <p:nvPr/>
        </p:nvSpPr>
        <p:spPr bwMode="auto">
          <a:xfrm>
            <a:off x="5876925" y="4392553"/>
            <a:ext cx="1971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000" dirty="0">
                <a:solidFill>
                  <a:srgbClr val="FF0000"/>
                </a:solidFill>
                <a:latin typeface="+mn-lt"/>
              </a:rPr>
              <a:t>Τέλεια ελαστική</a:t>
            </a:r>
            <a:endParaRPr lang="en-US" alt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9705" name="Text Box 18"/>
          <p:cNvSpPr txBox="1">
            <a:spLocks noChangeArrowheads="1"/>
          </p:cNvSpPr>
          <p:nvPr/>
        </p:nvSpPr>
        <p:spPr bwMode="auto">
          <a:xfrm>
            <a:off x="1485445" y="4665831"/>
            <a:ext cx="284842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000" dirty="0">
                <a:latin typeface="+mn-lt"/>
              </a:rPr>
              <a:t>Μικρή αλλαγή στην τιμή προκαλεί μηδενισμό της ζητούμενης ποσότητας</a:t>
            </a:r>
            <a:endParaRPr lang="en-US" altLang="en-US" sz="2000" dirty="0">
              <a:latin typeface="+mn-lt"/>
            </a:endParaRPr>
          </a:p>
        </p:txBody>
      </p:sp>
      <p:sp>
        <p:nvSpPr>
          <p:cNvPr id="29707" name="Text Box 20"/>
          <p:cNvSpPr txBox="1">
            <a:spLocks noChangeArrowheads="1"/>
          </p:cNvSpPr>
          <p:nvPr/>
        </p:nvSpPr>
        <p:spPr bwMode="auto">
          <a:xfrm>
            <a:off x="4380819" y="2033587"/>
            <a:ext cx="49638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000" dirty="0">
                <a:latin typeface="+mn-lt"/>
              </a:rPr>
              <a:t>Η ζητούμενη ποσότητα δεν επηρεάζεται καθόλου από μεταβολές της τιμής</a:t>
            </a:r>
          </a:p>
        </p:txBody>
      </p:sp>
      <p:sp>
        <p:nvSpPr>
          <p:cNvPr id="1631253" name="Rectangle 21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l-GR" altLang="en-US" sz="4400" dirty="0">
                <a:latin typeface="+mn-lt"/>
                <a:ea typeface="+mj-ea"/>
                <a:cs typeface="+mj-cs"/>
              </a:rPr>
              <a:t>Ελαστικότητα της Ζήτησης</a:t>
            </a:r>
            <a:endParaRPr lang="en-US" altLang="en-US" sz="4400" dirty="0">
              <a:latin typeface="+mn-lt"/>
              <a:ea typeface="+mj-ea"/>
              <a:cs typeface="+mj-cs"/>
            </a:endParaRPr>
          </a:p>
        </p:txBody>
      </p:sp>
      <p:sp>
        <p:nvSpPr>
          <p:cNvPr id="2" name="Βέλος: Δεξιό 1"/>
          <p:cNvSpPr/>
          <p:nvPr/>
        </p:nvSpPr>
        <p:spPr>
          <a:xfrm>
            <a:off x="3200400" y="2231538"/>
            <a:ext cx="762000" cy="3548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Βέλος: Δεξιό 21"/>
          <p:cNvSpPr/>
          <p:nvPr/>
        </p:nvSpPr>
        <p:spPr>
          <a:xfrm rot="10800000">
            <a:off x="4333876" y="4983691"/>
            <a:ext cx="762000" cy="3548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8EF7-AF87-4CB1-9068-96F81EC1178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98758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7"/>
            <a:ext cx="9144000" cy="8461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altLang="en-US" dirty="0"/>
              <a:t>Ελαστικότητα της Ζήτησης</a:t>
            </a:r>
            <a:endParaRPr lang="en-US" altLang="en-US" dirty="0"/>
          </a:p>
        </p:txBody>
      </p:sp>
      <p:graphicFrame>
        <p:nvGraphicFramePr>
          <p:cNvPr id="36868" name="Object 7"/>
          <p:cNvGraphicFramePr>
            <a:graphicFrameLocks noChangeAspect="1"/>
          </p:cNvGraphicFramePr>
          <p:nvPr>
            <p:extLst/>
          </p:nvPr>
        </p:nvGraphicFramePr>
        <p:xfrm>
          <a:off x="191293" y="1895543"/>
          <a:ext cx="4241800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Equation" r:id="rId3" imgW="2552400" imgH="787320" progId="Equation.3">
                  <p:embed/>
                </p:oleObj>
              </mc:Choice>
              <mc:Fallback>
                <p:oleObj name="Equation" r:id="rId3" imgW="2552400" imgH="787320" progId="Equation.3">
                  <p:embed/>
                  <p:pic>
                    <p:nvPicPr>
                      <p:cNvPr id="3686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293" y="1895543"/>
                        <a:ext cx="4241800" cy="130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8"/>
          <p:cNvGraphicFramePr>
            <a:graphicFrameLocks noChangeAspect="1"/>
          </p:cNvGraphicFramePr>
          <p:nvPr>
            <p:extLst/>
          </p:nvPr>
        </p:nvGraphicFramePr>
        <p:xfrm>
          <a:off x="4648200" y="2206569"/>
          <a:ext cx="28321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Equation" r:id="rId5" imgW="1587240" imgH="431640" progId="Equation.3">
                  <p:embed/>
                </p:oleObj>
              </mc:Choice>
              <mc:Fallback>
                <p:oleObj name="Equation" r:id="rId5" imgW="1587240" imgH="431640" progId="Equation.3">
                  <p:embed/>
                  <p:pic>
                    <p:nvPicPr>
                      <p:cNvPr id="3686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206569"/>
                        <a:ext cx="2832100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 Box 12"/>
          <p:cNvSpPr txBox="1">
            <a:spLocks noChangeArrowheads="1"/>
          </p:cNvSpPr>
          <p:nvPr/>
        </p:nvSpPr>
        <p:spPr bwMode="auto">
          <a:xfrm>
            <a:off x="156657" y="972213"/>
            <a:ext cx="868254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en-US" altLang="en-US" sz="1800" b="1" u="sng" dirty="0"/>
              <a:t>E</a:t>
            </a:r>
            <a:r>
              <a:rPr lang="el-GR" altLang="en-US" sz="1800" b="1" u="sng" dirty="0" err="1"/>
              <a:t>λαστικότητα</a:t>
            </a:r>
            <a:r>
              <a:rPr lang="el-GR" altLang="en-US" sz="1800" b="1" u="sng" dirty="0"/>
              <a:t> τόξου</a:t>
            </a:r>
            <a:endParaRPr lang="en-GB" altLang="en-US" sz="1800" b="1" u="sng" dirty="0"/>
          </a:p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el-GR" altLang="en-US" sz="1800" dirty="0"/>
              <a:t>Όταν δίνονται δύο σημεία επί της καμπύλης ζήτησης, υπολογίζεται κατά προσέγγιση η ελαστικότητα στο μέσο σημείο του τόξου που συνδέει τα δύο σημεία</a:t>
            </a:r>
            <a:endParaRPr lang="en-GB" altLang="en-US" sz="1800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4433093" y="3516256"/>
            <a:ext cx="4572000" cy="2971800"/>
            <a:chOff x="4267200" y="3658337"/>
            <a:chExt cx="4572000" cy="2971800"/>
          </a:xfrm>
        </p:grpSpPr>
        <p:sp>
          <p:nvSpPr>
            <p:cNvPr id="36870" name="Line 10"/>
            <p:cNvSpPr>
              <a:spLocks noChangeShapeType="1"/>
            </p:cNvSpPr>
            <p:nvPr/>
          </p:nvSpPr>
          <p:spPr bwMode="auto">
            <a:xfrm>
              <a:off x="4800600" y="3658337"/>
              <a:ext cx="0" cy="2667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1" name="Line 11"/>
            <p:cNvSpPr>
              <a:spLocks noChangeShapeType="1"/>
            </p:cNvSpPr>
            <p:nvPr/>
          </p:nvSpPr>
          <p:spPr bwMode="auto">
            <a:xfrm>
              <a:off x="4800600" y="6325337"/>
              <a:ext cx="403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3" name="Freeform 13"/>
            <p:cNvSpPr>
              <a:spLocks/>
            </p:cNvSpPr>
            <p:nvPr/>
          </p:nvSpPr>
          <p:spPr bwMode="auto">
            <a:xfrm>
              <a:off x="5638800" y="3658337"/>
              <a:ext cx="2590800" cy="2020888"/>
            </a:xfrm>
            <a:custGeom>
              <a:avLst/>
              <a:gdLst>
                <a:gd name="T0" fmla="*/ 0 w 1632"/>
                <a:gd name="T1" fmla="*/ 0 h 1273"/>
                <a:gd name="T2" fmla="*/ 2147483646 w 1632"/>
                <a:gd name="T3" fmla="*/ 2147483646 h 1273"/>
                <a:gd name="T4" fmla="*/ 2147483646 w 1632"/>
                <a:gd name="T5" fmla="*/ 2147483646 h 1273"/>
                <a:gd name="T6" fmla="*/ 2147483646 w 1632"/>
                <a:gd name="T7" fmla="*/ 2147483646 h 1273"/>
                <a:gd name="T8" fmla="*/ 2147483646 w 1632"/>
                <a:gd name="T9" fmla="*/ 2147483646 h 1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2"/>
                <a:gd name="T16" fmla="*/ 0 h 1273"/>
                <a:gd name="T17" fmla="*/ 1632 w 1632"/>
                <a:gd name="T18" fmla="*/ 1273 h 12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2" h="1273">
                  <a:moveTo>
                    <a:pt x="0" y="0"/>
                  </a:moveTo>
                  <a:cubicBezTo>
                    <a:pt x="19" y="80"/>
                    <a:pt x="39" y="330"/>
                    <a:pt x="114" y="478"/>
                  </a:cubicBezTo>
                  <a:cubicBezTo>
                    <a:pt x="189" y="626"/>
                    <a:pt x="307" y="773"/>
                    <a:pt x="453" y="889"/>
                  </a:cubicBezTo>
                  <a:cubicBezTo>
                    <a:pt x="599" y="1005"/>
                    <a:pt x="796" y="1109"/>
                    <a:pt x="992" y="1173"/>
                  </a:cubicBezTo>
                  <a:cubicBezTo>
                    <a:pt x="1188" y="1237"/>
                    <a:pt x="1499" y="1252"/>
                    <a:pt x="1632" y="127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4" name="Line 15"/>
            <p:cNvSpPr>
              <a:spLocks noChangeShapeType="1"/>
            </p:cNvSpPr>
            <p:nvPr/>
          </p:nvSpPr>
          <p:spPr bwMode="auto">
            <a:xfrm>
              <a:off x="4724400" y="4648937"/>
              <a:ext cx="1219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5" name="Line 16"/>
            <p:cNvSpPr>
              <a:spLocks noChangeShapeType="1"/>
            </p:cNvSpPr>
            <p:nvPr/>
          </p:nvSpPr>
          <p:spPr bwMode="auto">
            <a:xfrm>
              <a:off x="4648200" y="5258537"/>
              <a:ext cx="198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Line 17"/>
            <p:cNvSpPr>
              <a:spLocks noChangeShapeType="1"/>
            </p:cNvSpPr>
            <p:nvPr/>
          </p:nvSpPr>
          <p:spPr bwMode="auto">
            <a:xfrm>
              <a:off x="6629400" y="5258537"/>
              <a:ext cx="0" cy="1143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7" name="Line 18"/>
            <p:cNvSpPr>
              <a:spLocks noChangeShapeType="1"/>
            </p:cNvSpPr>
            <p:nvPr/>
          </p:nvSpPr>
          <p:spPr bwMode="auto">
            <a:xfrm>
              <a:off x="5943600" y="4648937"/>
              <a:ext cx="0" cy="1752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8" name="Text Box 19"/>
            <p:cNvSpPr txBox="1">
              <a:spLocks noChangeArrowheads="1"/>
            </p:cNvSpPr>
            <p:nvPr/>
          </p:nvSpPr>
          <p:spPr bwMode="auto">
            <a:xfrm>
              <a:off x="4267200" y="4420337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</a:rPr>
                <a:t>p1</a:t>
              </a:r>
              <a:endParaRPr lang="en-GB" altLang="en-US" sz="2000" b="1">
                <a:latin typeface="Times New Roman" panose="02020603050405020304" pitchFamily="18" charset="0"/>
              </a:endParaRPr>
            </a:p>
          </p:txBody>
        </p:sp>
        <p:sp>
          <p:nvSpPr>
            <p:cNvPr id="36879" name="Text Box 20"/>
            <p:cNvSpPr txBox="1">
              <a:spLocks noChangeArrowheads="1"/>
            </p:cNvSpPr>
            <p:nvPr/>
          </p:nvSpPr>
          <p:spPr bwMode="auto">
            <a:xfrm>
              <a:off x="4267200" y="5029937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</a:rPr>
                <a:t>p2</a:t>
              </a:r>
              <a:endParaRPr lang="en-GB" altLang="en-US" sz="2000" b="1">
                <a:latin typeface="Times New Roman" panose="02020603050405020304" pitchFamily="18" charset="0"/>
              </a:endParaRPr>
            </a:p>
          </p:txBody>
        </p:sp>
        <p:sp>
          <p:nvSpPr>
            <p:cNvPr id="36880" name="Text Box 21"/>
            <p:cNvSpPr txBox="1">
              <a:spLocks noChangeArrowheads="1"/>
            </p:cNvSpPr>
            <p:nvPr/>
          </p:nvSpPr>
          <p:spPr bwMode="auto">
            <a:xfrm>
              <a:off x="6553200" y="6233262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</a:rPr>
                <a:t>q2</a:t>
              </a:r>
              <a:endParaRPr lang="en-GB" altLang="en-US" sz="2000" b="1">
                <a:latin typeface="Times New Roman" panose="02020603050405020304" pitchFamily="18" charset="0"/>
              </a:endParaRPr>
            </a:p>
          </p:txBody>
        </p:sp>
        <p:sp>
          <p:nvSpPr>
            <p:cNvPr id="36881" name="Text Box 22"/>
            <p:cNvSpPr txBox="1">
              <a:spLocks noChangeArrowheads="1"/>
            </p:cNvSpPr>
            <p:nvPr/>
          </p:nvSpPr>
          <p:spPr bwMode="auto">
            <a:xfrm>
              <a:off x="5638800" y="6233262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</a:rPr>
                <a:t>q1</a:t>
              </a:r>
              <a:endParaRPr lang="en-GB" altLang="en-US" sz="2000" b="1">
                <a:latin typeface="Times New Roman" panose="02020603050405020304" pitchFamily="18" charset="0"/>
              </a:endParaRPr>
            </a:p>
          </p:txBody>
        </p:sp>
        <p:sp>
          <p:nvSpPr>
            <p:cNvPr id="36882" name="Oval 23"/>
            <p:cNvSpPr>
              <a:spLocks noChangeArrowheads="1"/>
            </p:cNvSpPr>
            <p:nvPr/>
          </p:nvSpPr>
          <p:spPr bwMode="auto">
            <a:xfrm>
              <a:off x="6172200" y="4877537"/>
              <a:ext cx="152400" cy="15240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500"/>
            </a:p>
          </p:txBody>
        </p:sp>
      </p:grpSp>
      <p:sp>
        <p:nvSpPr>
          <p:cNvPr id="2" name="Ορθογώνιο 1"/>
          <p:cNvSpPr/>
          <p:nvPr/>
        </p:nvSpPr>
        <p:spPr>
          <a:xfrm>
            <a:off x="273085" y="3844412"/>
            <a:ext cx="37480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b="1" u="sng" dirty="0"/>
              <a:t>Σημείωση:</a:t>
            </a:r>
          </a:p>
          <a:p>
            <a:pPr algn="just"/>
            <a:r>
              <a:rPr lang="el-GR" sz="2000" dirty="0"/>
              <a:t>Για πολύ μικρές μεταβολές των </a:t>
            </a:r>
            <a:r>
              <a:rPr lang="en-US" sz="2000" dirty="0" err="1"/>
              <a:t>p,q</a:t>
            </a:r>
            <a:r>
              <a:rPr lang="en-US" sz="2000" dirty="0"/>
              <a:t> </a:t>
            </a:r>
            <a:r>
              <a:rPr lang="el-GR" sz="2000" dirty="0"/>
              <a:t>χρησιμοποιείται η εξίσωση της σημειακής ελαστικότητας</a:t>
            </a:r>
          </a:p>
          <a:p>
            <a:pPr algn="just"/>
            <a:r>
              <a:rPr lang="el-GR" sz="2000" dirty="0"/>
              <a:t>Για μεγαλύτερες μεταβολές των </a:t>
            </a:r>
            <a:r>
              <a:rPr lang="en-US" sz="2000" dirty="0"/>
              <a:t>p, q </a:t>
            </a:r>
            <a:r>
              <a:rPr lang="el-GR" sz="2000" dirty="0"/>
              <a:t>προτιμάται η χρήση της ελαστικότητας τόξου.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8EF7-AF87-4CB1-9068-96F81EC1178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71126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18821"/>
            <a:ext cx="9144000" cy="1143000"/>
          </a:xfrm>
        </p:spPr>
        <p:txBody>
          <a:bodyPr/>
          <a:lstStyle/>
          <a:p>
            <a:r>
              <a:rPr lang="el-GR" dirty="0"/>
              <a:t>Οικονομική των Μεταφορών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2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" y="1973263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endParaRPr lang="en-GB" altLang="en-US" sz="2400">
              <a:latin typeface="+mn-lt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2400" y="1124179"/>
            <a:ext cx="8686800" cy="13388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SzPct val="75000"/>
              <a:buFont typeface="Wingdings" panose="05000000000000000000" pitchFamily="2" charset="2"/>
              <a:buChar char="è"/>
            </a:pPr>
            <a:r>
              <a:rPr lang="en-US" altLang="en-US" sz="1800" dirty="0">
                <a:latin typeface="+mn-lt"/>
              </a:rPr>
              <a:t>H  </a:t>
            </a:r>
            <a:r>
              <a:rPr lang="el-GR" altLang="en-US" sz="1800" dirty="0">
                <a:latin typeface="+mn-lt"/>
              </a:rPr>
              <a:t>οικονομική των μεταφορών είναι διεπιστημονική σπουδή θεμάτων που </a:t>
            </a:r>
            <a:r>
              <a:rPr lang="el-GR" altLang="en-US" sz="1800" b="1" dirty="0">
                <a:solidFill>
                  <a:srgbClr val="3333FF"/>
                </a:solidFill>
                <a:latin typeface="+mn-lt"/>
              </a:rPr>
              <a:t>συνδέουν</a:t>
            </a:r>
            <a:r>
              <a:rPr lang="el-GR" altLang="en-US" sz="1800" dirty="0">
                <a:latin typeface="+mn-lt"/>
              </a:rPr>
              <a:t> την επιστήμη του συγκοινωνιολόγου μηχανικού με τις οικονομικές επιστήμες.</a:t>
            </a:r>
          </a:p>
          <a:p>
            <a:pPr eaLnBrk="1" hangingPunct="1">
              <a:spcBef>
                <a:spcPct val="50000"/>
              </a:spcBef>
              <a:buSzPct val="75000"/>
              <a:buFont typeface="Wingdings" panose="05000000000000000000" pitchFamily="2" charset="2"/>
              <a:buChar char="è"/>
            </a:pPr>
            <a:r>
              <a:rPr lang="el-GR" altLang="en-US" sz="1800" dirty="0">
                <a:latin typeface="+mn-lt"/>
              </a:rPr>
              <a:t>Η οικονομική των μεταφορών </a:t>
            </a:r>
            <a:r>
              <a:rPr lang="el-GR" altLang="en-US" sz="1800" b="1" dirty="0">
                <a:solidFill>
                  <a:srgbClr val="3333FF"/>
                </a:solidFill>
                <a:latin typeface="+mn-lt"/>
              </a:rPr>
              <a:t>διαφέρει </a:t>
            </a:r>
            <a:r>
              <a:rPr lang="el-GR" altLang="en-US" sz="1800" dirty="0">
                <a:latin typeface="+mn-lt"/>
              </a:rPr>
              <a:t>από άλλους κλάδους των οικονομικών επιστημών δεδομένου ότι  οι παραδοχές που γίνονται σε άλλους κλάδους δεν ισχύουν  </a:t>
            </a:r>
          </a:p>
        </p:txBody>
      </p:sp>
      <p:sp>
        <p:nvSpPr>
          <p:cNvPr id="8" name="Text Box 82"/>
          <p:cNvSpPr txBox="1">
            <a:spLocks noChangeArrowheads="1"/>
          </p:cNvSpPr>
          <p:nvPr/>
        </p:nvSpPr>
        <p:spPr bwMode="auto">
          <a:xfrm>
            <a:off x="114300" y="3358466"/>
            <a:ext cx="2590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dirty="0">
                <a:latin typeface="+mn-lt"/>
              </a:rPr>
              <a:t> Χωρική διάσταση</a:t>
            </a:r>
            <a:endParaRPr lang="en-GB" altLang="en-US" sz="1800" dirty="0">
              <a:latin typeface="+mn-lt"/>
            </a:endParaRPr>
          </a:p>
        </p:txBody>
      </p:sp>
      <p:sp>
        <p:nvSpPr>
          <p:cNvPr id="9" name="Text Box 83"/>
          <p:cNvSpPr txBox="1">
            <a:spLocks noChangeArrowheads="1"/>
          </p:cNvSpPr>
          <p:nvPr/>
        </p:nvSpPr>
        <p:spPr bwMode="auto">
          <a:xfrm>
            <a:off x="152401" y="4087232"/>
            <a:ext cx="243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dirty="0">
                <a:latin typeface="+mn-lt"/>
              </a:rPr>
              <a:t>Χρονική διάσταση</a:t>
            </a:r>
            <a:endParaRPr lang="en-GB" altLang="en-US" sz="1800" dirty="0">
              <a:latin typeface="+mn-lt"/>
            </a:endParaRPr>
          </a:p>
        </p:txBody>
      </p:sp>
      <p:sp>
        <p:nvSpPr>
          <p:cNvPr id="10" name="Text Box 84"/>
          <p:cNvSpPr txBox="1">
            <a:spLocks noChangeArrowheads="1"/>
          </p:cNvSpPr>
          <p:nvPr/>
        </p:nvSpPr>
        <p:spPr bwMode="auto">
          <a:xfrm>
            <a:off x="2819400" y="3259734"/>
            <a:ext cx="5791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dirty="0">
                <a:latin typeface="+mn-lt"/>
              </a:rPr>
              <a:t>Άνθρωποι και εμπορεύματα κινούνται σε δίκτυα με συγκεκριμένες ταχύτητες και χωρητικότητες </a:t>
            </a:r>
            <a:endParaRPr lang="en-GB" altLang="en-US" sz="1800" dirty="0">
              <a:latin typeface="+mn-lt"/>
            </a:endParaRPr>
          </a:p>
        </p:txBody>
      </p:sp>
      <p:sp>
        <p:nvSpPr>
          <p:cNvPr id="11" name="Text Box 85"/>
          <p:cNvSpPr txBox="1">
            <a:spLocks noChangeArrowheads="1"/>
          </p:cNvSpPr>
          <p:nvPr/>
        </p:nvSpPr>
        <p:spPr bwMode="auto">
          <a:xfrm>
            <a:off x="2826327" y="4023718"/>
            <a:ext cx="568902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dirty="0">
                <a:latin typeface="+mn-lt"/>
              </a:rPr>
              <a:t>Η ζήτηση παρουσιάζει έντονες αιχμές. Η αγορά εισιτηρίου αρκετό χρόνο πριν την πραγματοποίηση της μετακίνησης μπορεί να συνεπάγεται πολύ χαμηλότερο κόμιστρο  </a:t>
            </a:r>
            <a:endParaRPr lang="en-GB" altLang="en-US" sz="1800" dirty="0">
              <a:latin typeface="+mn-lt"/>
            </a:endParaRPr>
          </a:p>
        </p:txBody>
      </p:sp>
      <p:sp>
        <p:nvSpPr>
          <p:cNvPr id="12" name="Text Box 86"/>
          <p:cNvSpPr txBox="1">
            <a:spLocks noChangeArrowheads="1"/>
          </p:cNvSpPr>
          <p:nvPr/>
        </p:nvSpPr>
        <p:spPr bwMode="auto">
          <a:xfrm>
            <a:off x="228600" y="5219872"/>
            <a:ext cx="828675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SzPct val="75000"/>
              <a:buFont typeface="Wingdings" panose="05000000000000000000" pitchFamily="2" charset="2"/>
              <a:buChar char="è"/>
            </a:pPr>
            <a:r>
              <a:rPr lang="el-GR" altLang="en-US" sz="1800" dirty="0">
                <a:latin typeface="+mn-lt"/>
              </a:rPr>
              <a:t>Τα μεταφορικά δίκτυα μπορεί να είναι ή να μην είναι ανταγωνιστικά </a:t>
            </a:r>
          </a:p>
          <a:p>
            <a:pPr eaLnBrk="1" hangingPunct="1">
              <a:spcBef>
                <a:spcPct val="50000"/>
              </a:spcBef>
              <a:buSzPct val="75000"/>
              <a:buFont typeface="Wingdings" panose="05000000000000000000" pitchFamily="2" charset="2"/>
              <a:buChar char="è"/>
            </a:pPr>
            <a:r>
              <a:rPr lang="el-GR" altLang="en-US" sz="1800" dirty="0">
                <a:latin typeface="+mn-lt"/>
              </a:rPr>
              <a:t>Μία μετακίνηση μπορεί να απαιτεί υπηρεσίες από διαφορετικές εταιρείες, οργανισμούς και διαφορετικά μέσα</a:t>
            </a:r>
            <a:endParaRPr lang="en-GB" altLang="en-US" sz="1800" dirty="0">
              <a:latin typeface="+mn-lt"/>
            </a:endParaRPr>
          </a:p>
        </p:txBody>
      </p:sp>
      <p:sp>
        <p:nvSpPr>
          <p:cNvPr id="13" name="Text Box 90"/>
          <p:cNvSpPr txBox="1">
            <a:spLocks noChangeArrowheads="1"/>
          </p:cNvSpPr>
          <p:nvPr/>
        </p:nvSpPr>
        <p:spPr bwMode="auto">
          <a:xfrm>
            <a:off x="2826327" y="2771260"/>
            <a:ext cx="434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dirty="0">
                <a:latin typeface="+mn-lt"/>
              </a:rPr>
              <a:t>Αλλά στις μεταφορές</a:t>
            </a:r>
            <a:endParaRPr lang="en-GB" altLang="en-US" sz="1800" dirty="0">
              <a:latin typeface="+mn-lt"/>
            </a:endParaRPr>
          </a:p>
        </p:txBody>
      </p:sp>
      <p:sp>
        <p:nvSpPr>
          <p:cNvPr id="14" name="Line 91"/>
          <p:cNvSpPr>
            <a:spLocks noChangeShapeType="1"/>
          </p:cNvSpPr>
          <p:nvPr/>
        </p:nvSpPr>
        <p:spPr bwMode="auto">
          <a:xfrm>
            <a:off x="2667000" y="2677428"/>
            <a:ext cx="0" cy="2336261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US">
              <a:latin typeface="+mn-lt"/>
            </a:endParaRPr>
          </a:p>
        </p:txBody>
      </p:sp>
      <p:sp>
        <p:nvSpPr>
          <p:cNvPr id="15" name="Line 92"/>
          <p:cNvSpPr>
            <a:spLocks noChangeShapeType="1"/>
          </p:cNvSpPr>
          <p:nvPr/>
        </p:nvSpPr>
        <p:spPr bwMode="auto">
          <a:xfrm>
            <a:off x="228600" y="3964891"/>
            <a:ext cx="80772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US">
              <a:latin typeface="+mn-lt"/>
            </a:endParaRPr>
          </a:p>
        </p:txBody>
      </p:sp>
      <p:sp>
        <p:nvSpPr>
          <p:cNvPr id="16" name="Line 93"/>
          <p:cNvSpPr>
            <a:spLocks noChangeShapeType="1"/>
          </p:cNvSpPr>
          <p:nvPr/>
        </p:nvSpPr>
        <p:spPr bwMode="auto">
          <a:xfrm flipV="1">
            <a:off x="228600" y="3228182"/>
            <a:ext cx="8077200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US">
              <a:latin typeface="+mn-lt"/>
            </a:endParaRPr>
          </a:p>
        </p:txBody>
      </p:sp>
      <p:sp>
        <p:nvSpPr>
          <p:cNvPr id="17" name="Line 94"/>
          <p:cNvSpPr>
            <a:spLocks noChangeShapeType="1"/>
          </p:cNvSpPr>
          <p:nvPr/>
        </p:nvSpPr>
        <p:spPr bwMode="auto">
          <a:xfrm flipV="1">
            <a:off x="228600" y="5004164"/>
            <a:ext cx="8176260" cy="95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US">
              <a:latin typeface="+mn-lt"/>
            </a:endParaRPr>
          </a:p>
        </p:txBody>
      </p:sp>
      <p:sp>
        <p:nvSpPr>
          <p:cNvPr id="18" name="Text Box 95"/>
          <p:cNvSpPr txBox="1">
            <a:spLocks noChangeArrowheads="1"/>
          </p:cNvSpPr>
          <p:nvPr/>
        </p:nvSpPr>
        <p:spPr bwMode="auto">
          <a:xfrm>
            <a:off x="152400" y="2555081"/>
            <a:ext cx="25146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600" dirty="0">
                <a:latin typeface="+mn-lt"/>
              </a:rPr>
              <a:t>Σε άλλους κλάδους δεν λαμβάνεται υπόψη η</a:t>
            </a:r>
            <a:r>
              <a:rPr lang="el-GR" altLang="en-US" sz="1800" dirty="0">
                <a:latin typeface="+mn-lt"/>
              </a:rPr>
              <a:t> </a:t>
            </a:r>
            <a:endParaRPr lang="en-GB" alt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162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52"/>
            <a:ext cx="9144000" cy="1139825"/>
          </a:xfrm>
          <a:noFill/>
          <a:ln/>
        </p:spPr>
        <p:txBody>
          <a:bodyPr>
            <a:normAutofit/>
          </a:bodyPr>
          <a:lstStyle/>
          <a:p>
            <a:r>
              <a:rPr lang="el-GR" dirty="0"/>
              <a:t>Ελαστικότητα της Ζήτησης</a:t>
            </a:r>
            <a:endParaRPr lang="en-US" dirty="0"/>
          </a:p>
        </p:txBody>
      </p:sp>
      <p:grpSp>
        <p:nvGrpSpPr>
          <p:cNvPr id="56386" name="Group 66"/>
          <p:cNvGrpSpPr>
            <a:grpSpLocks/>
          </p:cNvGrpSpPr>
          <p:nvPr/>
        </p:nvGrpSpPr>
        <p:grpSpPr bwMode="auto">
          <a:xfrm>
            <a:off x="850355" y="1819640"/>
            <a:ext cx="7308851" cy="4065587"/>
            <a:chOff x="877" y="1231"/>
            <a:chExt cx="4604" cy="2561"/>
          </a:xfrm>
        </p:grpSpPr>
        <p:sp>
          <p:nvSpPr>
            <p:cNvPr id="56326" name="Rectangle 6"/>
            <p:cNvSpPr>
              <a:spLocks noChangeArrowheads="1"/>
            </p:cNvSpPr>
            <p:nvPr/>
          </p:nvSpPr>
          <p:spPr bwMode="auto">
            <a:xfrm rot="16140000">
              <a:off x="655" y="2327"/>
              <a:ext cx="61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dirty="0">
                  <a:solidFill>
                    <a:srgbClr val="000000"/>
                  </a:solidFill>
                  <a:latin typeface="Arial" charset="0"/>
                </a:rPr>
                <a:t>Κόστος</a:t>
              </a: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 C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56327" name="Line 7"/>
            <p:cNvSpPr>
              <a:spLocks noChangeShapeType="1"/>
            </p:cNvSpPr>
            <p:nvPr/>
          </p:nvSpPr>
          <p:spPr bwMode="auto">
            <a:xfrm flipV="1">
              <a:off x="1666" y="3469"/>
              <a:ext cx="1" cy="63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328" name="Line 8"/>
            <p:cNvSpPr>
              <a:spLocks noChangeShapeType="1"/>
            </p:cNvSpPr>
            <p:nvPr/>
          </p:nvSpPr>
          <p:spPr bwMode="auto">
            <a:xfrm flipV="1">
              <a:off x="1977" y="3469"/>
              <a:ext cx="1" cy="63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329" name="Line 9"/>
            <p:cNvSpPr>
              <a:spLocks noChangeShapeType="1"/>
            </p:cNvSpPr>
            <p:nvPr/>
          </p:nvSpPr>
          <p:spPr bwMode="auto">
            <a:xfrm flipV="1">
              <a:off x="2287" y="3469"/>
              <a:ext cx="1" cy="63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330" name="Line 10"/>
            <p:cNvSpPr>
              <a:spLocks noChangeShapeType="1"/>
            </p:cNvSpPr>
            <p:nvPr/>
          </p:nvSpPr>
          <p:spPr bwMode="auto">
            <a:xfrm flipV="1">
              <a:off x="2597" y="3469"/>
              <a:ext cx="1" cy="63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331" name="Line 11"/>
            <p:cNvSpPr>
              <a:spLocks noChangeShapeType="1"/>
            </p:cNvSpPr>
            <p:nvPr/>
          </p:nvSpPr>
          <p:spPr bwMode="auto">
            <a:xfrm flipV="1">
              <a:off x="3838" y="3479"/>
              <a:ext cx="1" cy="6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332" name="Line 12"/>
            <p:cNvSpPr>
              <a:spLocks noChangeShapeType="1"/>
            </p:cNvSpPr>
            <p:nvPr/>
          </p:nvSpPr>
          <p:spPr bwMode="auto">
            <a:xfrm flipV="1">
              <a:off x="4148" y="3477"/>
              <a:ext cx="1" cy="6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333" name="Line 13"/>
            <p:cNvSpPr>
              <a:spLocks noChangeShapeType="1"/>
            </p:cNvSpPr>
            <p:nvPr/>
          </p:nvSpPr>
          <p:spPr bwMode="auto">
            <a:xfrm flipV="1">
              <a:off x="4458" y="3471"/>
              <a:ext cx="1" cy="6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334" name="Line 14"/>
            <p:cNvSpPr>
              <a:spLocks noChangeShapeType="1"/>
            </p:cNvSpPr>
            <p:nvPr/>
          </p:nvSpPr>
          <p:spPr bwMode="auto">
            <a:xfrm flipV="1">
              <a:off x="3528" y="3479"/>
              <a:ext cx="1" cy="6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335" name="Line 15"/>
            <p:cNvSpPr>
              <a:spLocks noChangeShapeType="1"/>
            </p:cNvSpPr>
            <p:nvPr/>
          </p:nvSpPr>
          <p:spPr bwMode="auto">
            <a:xfrm flipV="1">
              <a:off x="3217" y="3479"/>
              <a:ext cx="1" cy="6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336" name="Line 16"/>
            <p:cNvSpPr>
              <a:spLocks noChangeShapeType="1"/>
            </p:cNvSpPr>
            <p:nvPr/>
          </p:nvSpPr>
          <p:spPr bwMode="auto">
            <a:xfrm flipV="1">
              <a:off x="2907" y="3479"/>
              <a:ext cx="1" cy="6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337" name="Line 17"/>
            <p:cNvSpPr>
              <a:spLocks noChangeShapeType="1"/>
            </p:cNvSpPr>
            <p:nvPr/>
          </p:nvSpPr>
          <p:spPr bwMode="auto">
            <a:xfrm>
              <a:off x="1420" y="2941"/>
              <a:ext cx="83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338" name="Line 18"/>
            <p:cNvSpPr>
              <a:spLocks noChangeShapeType="1"/>
            </p:cNvSpPr>
            <p:nvPr/>
          </p:nvSpPr>
          <p:spPr bwMode="auto">
            <a:xfrm>
              <a:off x="1425" y="3149"/>
              <a:ext cx="83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339" name="Line 19"/>
            <p:cNvSpPr>
              <a:spLocks noChangeShapeType="1"/>
            </p:cNvSpPr>
            <p:nvPr/>
          </p:nvSpPr>
          <p:spPr bwMode="auto">
            <a:xfrm>
              <a:off x="1425" y="3357"/>
              <a:ext cx="83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340" name="Line 20"/>
            <p:cNvSpPr>
              <a:spLocks noChangeShapeType="1"/>
            </p:cNvSpPr>
            <p:nvPr/>
          </p:nvSpPr>
          <p:spPr bwMode="auto">
            <a:xfrm>
              <a:off x="1420" y="2733"/>
              <a:ext cx="83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341" name="Line 21"/>
            <p:cNvSpPr>
              <a:spLocks noChangeShapeType="1"/>
            </p:cNvSpPr>
            <p:nvPr/>
          </p:nvSpPr>
          <p:spPr bwMode="auto">
            <a:xfrm>
              <a:off x="1420" y="2525"/>
              <a:ext cx="83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342" name="Line 22"/>
            <p:cNvSpPr>
              <a:spLocks noChangeShapeType="1"/>
            </p:cNvSpPr>
            <p:nvPr/>
          </p:nvSpPr>
          <p:spPr bwMode="auto">
            <a:xfrm>
              <a:off x="1420" y="2317"/>
              <a:ext cx="83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343" name="Line 23"/>
            <p:cNvSpPr>
              <a:spLocks noChangeShapeType="1"/>
            </p:cNvSpPr>
            <p:nvPr/>
          </p:nvSpPr>
          <p:spPr bwMode="auto">
            <a:xfrm>
              <a:off x="1420" y="1901"/>
              <a:ext cx="83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344" name="Line 24"/>
            <p:cNvSpPr>
              <a:spLocks noChangeShapeType="1"/>
            </p:cNvSpPr>
            <p:nvPr/>
          </p:nvSpPr>
          <p:spPr bwMode="auto">
            <a:xfrm>
              <a:off x="1415" y="2109"/>
              <a:ext cx="83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345" name="Line 25"/>
            <p:cNvSpPr>
              <a:spLocks noChangeShapeType="1"/>
            </p:cNvSpPr>
            <p:nvPr/>
          </p:nvSpPr>
          <p:spPr bwMode="auto">
            <a:xfrm>
              <a:off x="1420" y="1694"/>
              <a:ext cx="83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346" name="Line 26"/>
            <p:cNvSpPr>
              <a:spLocks noChangeShapeType="1"/>
            </p:cNvSpPr>
            <p:nvPr/>
          </p:nvSpPr>
          <p:spPr bwMode="auto">
            <a:xfrm>
              <a:off x="1420" y="1486"/>
              <a:ext cx="83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348" name="Rectangle 28"/>
            <p:cNvSpPr>
              <a:spLocks noChangeArrowheads="1"/>
            </p:cNvSpPr>
            <p:nvPr/>
          </p:nvSpPr>
          <p:spPr bwMode="auto">
            <a:xfrm>
              <a:off x="4704" y="3559"/>
              <a:ext cx="52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dirty="0">
                  <a:solidFill>
                    <a:srgbClr val="000000"/>
                  </a:solidFill>
                  <a:latin typeface="Arial" charset="0"/>
                </a:rPr>
                <a:t>Φόρτος</a:t>
              </a: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56349" name="Rectangle 29"/>
            <p:cNvSpPr>
              <a:spLocks noChangeArrowheads="1"/>
            </p:cNvSpPr>
            <p:nvPr/>
          </p:nvSpPr>
          <p:spPr bwMode="auto">
            <a:xfrm>
              <a:off x="1028" y="1374"/>
              <a:ext cx="28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€10 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56350" name="Rectangle 30"/>
            <p:cNvSpPr>
              <a:spLocks noChangeArrowheads="1"/>
            </p:cNvSpPr>
            <p:nvPr/>
          </p:nvSpPr>
          <p:spPr bwMode="auto">
            <a:xfrm>
              <a:off x="1242" y="1581"/>
              <a:ext cx="16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9 </a:t>
              </a:r>
              <a:endParaRPr lang="en-US">
                <a:latin typeface="Arial" charset="0"/>
              </a:endParaRPr>
            </a:p>
          </p:txBody>
        </p:sp>
        <p:sp>
          <p:nvSpPr>
            <p:cNvPr id="56351" name="Rectangle 31"/>
            <p:cNvSpPr>
              <a:spLocks noChangeArrowheads="1"/>
            </p:cNvSpPr>
            <p:nvPr/>
          </p:nvSpPr>
          <p:spPr bwMode="auto">
            <a:xfrm>
              <a:off x="1242" y="1788"/>
              <a:ext cx="16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8 </a:t>
              </a:r>
              <a:endParaRPr lang="en-US">
                <a:latin typeface="Arial" charset="0"/>
              </a:endParaRPr>
            </a:p>
          </p:txBody>
        </p:sp>
        <p:sp>
          <p:nvSpPr>
            <p:cNvPr id="56352" name="Rectangle 32"/>
            <p:cNvSpPr>
              <a:spLocks noChangeArrowheads="1"/>
            </p:cNvSpPr>
            <p:nvPr/>
          </p:nvSpPr>
          <p:spPr bwMode="auto">
            <a:xfrm>
              <a:off x="1242" y="1995"/>
              <a:ext cx="16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7 </a:t>
              </a:r>
              <a:endParaRPr lang="en-US">
                <a:latin typeface="Arial" charset="0"/>
              </a:endParaRPr>
            </a:p>
          </p:txBody>
        </p:sp>
        <p:sp>
          <p:nvSpPr>
            <p:cNvPr id="56353" name="Rectangle 33"/>
            <p:cNvSpPr>
              <a:spLocks noChangeArrowheads="1"/>
            </p:cNvSpPr>
            <p:nvPr/>
          </p:nvSpPr>
          <p:spPr bwMode="auto">
            <a:xfrm>
              <a:off x="1242" y="2202"/>
              <a:ext cx="16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6 </a:t>
              </a:r>
              <a:endParaRPr lang="en-US">
                <a:latin typeface="Arial" charset="0"/>
              </a:endParaRPr>
            </a:p>
          </p:txBody>
        </p:sp>
        <p:sp>
          <p:nvSpPr>
            <p:cNvPr id="56354" name="Rectangle 34"/>
            <p:cNvSpPr>
              <a:spLocks noChangeArrowheads="1"/>
            </p:cNvSpPr>
            <p:nvPr/>
          </p:nvSpPr>
          <p:spPr bwMode="auto">
            <a:xfrm>
              <a:off x="1242" y="2409"/>
              <a:ext cx="16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5 </a:t>
              </a:r>
              <a:endParaRPr lang="en-US">
                <a:latin typeface="Arial" charset="0"/>
              </a:endParaRPr>
            </a:p>
          </p:txBody>
        </p:sp>
        <p:sp>
          <p:nvSpPr>
            <p:cNvPr id="56355" name="Rectangle 35"/>
            <p:cNvSpPr>
              <a:spLocks noChangeArrowheads="1"/>
            </p:cNvSpPr>
            <p:nvPr/>
          </p:nvSpPr>
          <p:spPr bwMode="auto">
            <a:xfrm>
              <a:off x="1242" y="2616"/>
              <a:ext cx="16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4 </a:t>
              </a:r>
              <a:endParaRPr lang="en-US">
                <a:latin typeface="Arial" charset="0"/>
              </a:endParaRPr>
            </a:p>
          </p:txBody>
        </p:sp>
        <p:sp>
          <p:nvSpPr>
            <p:cNvPr id="56356" name="Rectangle 36"/>
            <p:cNvSpPr>
              <a:spLocks noChangeArrowheads="1"/>
            </p:cNvSpPr>
            <p:nvPr/>
          </p:nvSpPr>
          <p:spPr bwMode="auto">
            <a:xfrm>
              <a:off x="1242" y="2822"/>
              <a:ext cx="16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3 </a:t>
              </a:r>
              <a:endParaRPr lang="en-US">
                <a:latin typeface="Arial" charset="0"/>
              </a:endParaRPr>
            </a:p>
          </p:txBody>
        </p:sp>
        <p:sp>
          <p:nvSpPr>
            <p:cNvPr id="56357" name="Rectangle 37"/>
            <p:cNvSpPr>
              <a:spLocks noChangeArrowheads="1"/>
            </p:cNvSpPr>
            <p:nvPr/>
          </p:nvSpPr>
          <p:spPr bwMode="auto">
            <a:xfrm>
              <a:off x="1242" y="3029"/>
              <a:ext cx="16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2 </a:t>
              </a:r>
              <a:endParaRPr lang="en-US">
                <a:latin typeface="Arial" charset="0"/>
              </a:endParaRPr>
            </a:p>
          </p:txBody>
        </p:sp>
        <p:sp>
          <p:nvSpPr>
            <p:cNvPr id="56358" name="Rectangle 38"/>
            <p:cNvSpPr>
              <a:spLocks noChangeArrowheads="1"/>
            </p:cNvSpPr>
            <p:nvPr/>
          </p:nvSpPr>
          <p:spPr bwMode="auto">
            <a:xfrm>
              <a:off x="1242" y="3236"/>
              <a:ext cx="16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1 </a:t>
              </a:r>
              <a:endParaRPr lang="en-US">
                <a:latin typeface="Arial" charset="0"/>
              </a:endParaRPr>
            </a:p>
          </p:txBody>
        </p:sp>
        <p:sp>
          <p:nvSpPr>
            <p:cNvPr id="56359" name="Rectangle 39"/>
            <p:cNvSpPr>
              <a:spLocks noChangeArrowheads="1"/>
            </p:cNvSpPr>
            <p:nvPr/>
          </p:nvSpPr>
          <p:spPr bwMode="auto">
            <a:xfrm>
              <a:off x="1322" y="3499"/>
              <a:ext cx="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  <p:sp>
          <p:nvSpPr>
            <p:cNvPr id="56360" name="Rectangle 40"/>
            <p:cNvSpPr>
              <a:spLocks noChangeArrowheads="1"/>
            </p:cNvSpPr>
            <p:nvPr/>
          </p:nvSpPr>
          <p:spPr bwMode="auto">
            <a:xfrm>
              <a:off x="2944" y="2294"/>
              <a:ext cx="9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 dirty="0">
                  <a:solidFill>
                    <a:srgbClr val="000000"/>
                  </a:solidFill>
                  <a:latin typeface="Arial" charset="0"/>
                </a:rPr>
                <a:t>A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56361" name="Rectangle 41"/>
            <p:cNvSpPr>
              <a:spLocks noChangeArrowheads="1"/>
            </p:cNvSpPr>
            <p:nvPr/>
          </p:nvSpPr>
          <p:spPr bwMode="auto">
            <a:xfrm>
              <a:off x="3579" y="2724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  <a:latin typeface="Arial" charset="0"/>
                </a:rPr>
                <a:t>B</a:t>
              </a:r>
              <a:endParaRPr lang="en-US">
                <a:latin typeface="Arial" charset="0"/>
              </a:endParaRPr>
            </a:p>
          </p:txBody>
        </p:sp>
        <p:sp>
          <p:nvSpPr>
            <p:cNvPr id="56362" name="Rectangle 42"/>
            <p:cNvSpPr>
              <a:spLocks noChangeArrowheads="1"/>
            </p:cNvSpPr>
            <p:nvPr/>
          </p:nvSpPr>
          <p:spPr bwMode="auto">
            <a:xfrm>
              <a:off x="3306" y="2509"/>
              <a:ext cx="10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 dirty="0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56365" name="Rectangle 45"/>
            <p:cNvSpPr>
              <a:spLocks noChangeArrowheads="1"/>
            </p:cNvSpPr>
            <p:nvPr/>
          </p:nvSpPr>
          <p:spPr bwMode="auto">
            <a:xfrm>
              <a:off x="3110" y="3559"/>
              <a:ext cx="21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24</a:t>
              </a:r>
              <a:endParaRPr lang="en-US">
                <a:latin typeface="Arial" charset="0"/>
              </a:endParaRPr>
            </a:p>
          </p:txBody>
        </p:sp>
        <p:sp>
          <p:nvSpPr>
            <p:cNvPr id="56369" name="Rectangle 49"/>
            <p:cNvSpPr>
              <a:spLocks noChangeArrowheads="1"/>
            </p:cNvSpPr>
            <p:nvPr/>
          </p:nvSpPr>
          <p:spPr bwMode="auto">
            <a:xfrm>
              <a:off x="4298" y="3559"/>
              <a:ext cx="21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en-US">
                <a:latin typeface="Arial" charset="0"/>
              </a:endParaRPr>
            </a:p>
          </p:txBody>
        </p:sp>
        <p:sp>
          <p:nvSpPr>
            <p:cNvPr id="56370" name="Freeform 50"/>
            <p:cNvSpPr>
              <a:spLocks/>
            </p:cNvSpPr>
            <p:nvPr/>
          </p:nvSpPr>
          <p:spPr bwMode="auto">
            <a:xfrm>
              <a:off x="1415" y="1231"/>
              <a:ext cx="4066" cy="2309"/>
            </a:xfrm>
            <a:custGeom>
              <a:avLst/>
              <a:gdLst>
                <a:gd name="T0" fmla="*/ 0 w 16264"/>
                <a:gd name="T1" fmla="*/ 0 h 11541"/>
                <a:gd name="T2" fmla="*/ 0 w 16264"/>
                <a:gd name="T3" fmla="*/ 11541 h 11541"/>
                <a:gd name="T4" fmla="*/ 16264 w 16264"/>
                <a:gd name="T5" fmla="*/ 11541 h 1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64" h="11541">
                  <a:moveTo>
                    <a:pt x="0" y="0"/>
                  </a:moveTo>
                  <a:lnTo>
                    <a:pt x="0" y="11541"/>
                  </a:lnTo>
                  <a:lnTo>
                    <a:pt x="16264" y="11541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371" name="Line 51"/>
            <p:cNvSpPr>
              <a:spLocks noChangeShapeType="1"/>
            </p:cNvSpPr>
            <p:nvPr/>
          </p:nvSpPr>
          <p:spPr bwMode="auto">
            <a:xfrm>
              <a:off x="1436" y="1518"/>
              <a:ext cx="2987" cy="201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372" name="Freeform 52"/>
            <p:cNvSpPr>
              <a:spLocks/>
            </p:cNvSpPr>
            <p:nvPr/>
          </p:nvSpPr>
          <p:spPr bwMode="auto">
            <a:xfrm>
              <a:off x="2909" y="2505"/>
              <a:ext cx="62" cy="48"/>
            </a:xfrm>
            <a:custGeom>
              <a:avLst/>
              <a:gdLst>
                <a:gd name="T0" fmla="*/ 0 w 250"/>
                <a:gd name="T1" fmla="*/ 119 h 238"/>
                <a:gd name="T2" fmla="*/ 2 w 250"/>
                <a:gd name="T3" fmla="*/ 94 h 238"/>
                <a:gd name="T4" fmla="*/ 9 w 250"/>
                <a:gd name="T5" fmla="*/ 73 h 238"/>
                <a:gd name="T6" fmla="*/ 20 w 250"/>
                <a:gd name="T7" fmla="*/ 52 h 238"/>
                <a:gd name="T8" fmla="*/ 36 w 250"/>
                <a:gd name="T9" fmla="*/ 35 h 238"/>
                <a:gd name="T10" fmla="*/ 54 w 250"/>
                <a:gd name="T11" fmla="*/ 19 h 238"/>
                <a:gd name="T12" fmla="*/ 76 w 250"/>
                <a:gd name="T13" fmla="*/ 8 h 238"/>
                <a:gd name="T14" fmla="*/ 99 w 250"/>
                <a:gd name="T15" fmla="*/ 2 h 238"/>
                <a:gd name="T16" fmla="*/ 125 w 250"/>
                <a:gd name="T17" fmla="*/ 0 h 238"/>
                <a:gd name="T18" fmla="*/ 150 w 250"/>
                <a:gd name="T19" fmla="*/ 2 h 238"/>
                <a:gd name="T20" fmla="*/ 172 w 250"/>
                <a:gd name="T21" fmla="*/ 8 h 238"/>
                <a:gd name="T22" fmla="*/ 194 w 250"/>
                <a:gd name="T23" fmla="*/ 19 h 238"/>
                <a:gd name="T24" fmla="*/ 212 w 250"/>
                <a:gd name="T25" fmla="*/ 35 h 238"/>
                <a:gd name="T26" fmla="*/ 228 w 250"/>
                <a:gd name="T27" fmla="*/ 52 h 238"/>
                <a:gd name="T28" fmla="*/ 239 w 250"/>
                <a:gd name="T29" fmla="*/ 73 h 238"/>
                <a:gd name="T30" fmla="*/ 246 w 250"/>
                <a:gd name="T31" fmla="*/ 94 h 238"/>
                <a:gd name="T32" fmla="*/ 250 w 250"/>
                <a:gd name="T33" fmla="*/ 119 h 238"/>
                <a:gd name="T34" fmla="*/ 246 w 250"/>
                <a:gd name="T35" fmla="*/ 142 h 238"/>
                <a:gd name="T36" fmla="*/ 239 w 250"/>
                <a:gd name="T37" fmla="*/ 165 h 238"/>
                <a:gd name="T38" fmla="*/ 228 w 250"/>
                <a:gd name="T39" fmla="*/ 185 h 238"/>
                <a:gd name="T40" fmla="*/ 212 w 250"/>
                <a:gd name="T41" fmla="*/ 203 h 238"/>
                <a:gd name="T42" fmla="*/ 194 w 250"/>
                <a:gd name="T43" fmla="*/ 217 h 238"/>
                <a:gd name="T44" fmla="*/ 172 w 250"/>
                <a:gd name="T45" fmla="*/ 228 h 238"/>
                <a:gd name="T46" fmla="*/ 150 w 250"/>
                <a:gd name="T47" fmla="*/ 235 h 238"/>
                <a:gd name="T48" fmla="*/ 125 w 250"/>
                <a:gd name="T49" fmla="*/ 238 h 238"/>
                <a:gd name="T50" fmla="*/ 99 w 250"/>
                <a:gd name="T51" fmla="*/ 235 h 238"/>
                <a:gd name="T52" fmla="*/ 76 w 250"/>
                <a:gd name="T53" fmla="*/ 228 h 238"/>
                <a:gd name="T54" fmla="*/ 54 w 250"/>
                <a:gd name="T55" fmla="*/ 217 h 238"/>
                <a:gd name="T56" fmla="*/ 36 w 250"/>
                <a:gd name="T57" fmla="*/ 203 h 238"/>
                <a:gd name="T58" fmla="*/ 20 w 250"/>
                <a:gd name="T59" fmla="*/ 185 h 238"/>
                <a:gd name="T60" fmla="*/ 9 w 250"/>
                <a:gd name="T61" fmla="*/ 165 h 238"/>
                <a:gd name="T62" fmla="*/ 2 w 250"/>
                <a:gd name="T63" fmla="*/ 142 h 238"/>
                <a:gd name="T64" fmla="*/ 0 w 250"/>
                <a:gd name="T65" fmla="*/ 11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0" h="238">
                  <a:moveTo>
                    <a:pt x="0" y="119"/>
                  </a:moveTo>
                  <a:lnTo>
                    <a:pt x="2" y="94"/>
                  </a:lnTo>
                  <a:lnTo>
                    <a:pt x="9" y="73"/>
                  </a:lnTo>
                  <a:lnTo>
                    <a:pt x="20" y="52"/>
                  </a:lnTo>
                  <a:lnTo>
                    <a:pt x="36" y="35"/>
                  </a:lnTo>
                  <a:lnTo>
                    <a:pt x="54" y="19"/>
                  </a:lnTo>
                  <a:lnTo>
                    <a:pt x="76" y="8"/>
                  </a:lnTo>
                  <a:lnTo>
                    <a:pt x="99" y="2"/>
                  </a:lnTo>
                  <a:lnTo>
                    <a:pt x="125" y="0"/>
                  </a:lnTo>
                  <a:lnTo>
                    <a:pt x="150" y="2"/>
                  </a:lnTo>
                  <a:lnTo>
                    <a:pt x="172" y="8"/>
                  </a:lnTo>
                  <a:lnTo>
                    <a:pt x="194" y="19"/>
                  </a:lnTo>
                  <a:lnTo>
                    <a:pt x="212" y="35"/>
                  </a:lnTo>
                  <a:lnTo>
                    <a:pt x="228" y="52"/>
                  </a:lnTo>
                  <a:lnTo>
                    <a:pt x="239" y="73"/>
                  </a:lnTo>
                  <a:lnTo>
                    <a:pt x="246" y="94"/>
                  </a:lnTo>
                  <a:lnTo>
                    <a:pt x="250" y="119"/>
                  </a:lnTo>
                  <a:lnTo>
                    <a:pt x="246" y="142"/>
                  </a:lnTo>
                  <a:lnTo>
                    <a:pt x="239" y="165"/>
                  </a:lnTo>
                  <a:lnTo>
                    <a:pt x="228" y="185"/>
                  </a:lnTo>
                  <a:lnTo>
                    <a:pt x="212" y="203"/>
                  </a:lnTo>
                  <a:lnTo>
                    <a:pt x="194" y="217"/>
                  </a:lnTo>
                  <a:lnTo>
                    <a:pt x="172" y="228"/>
                  </a:lnTo>
                  <a:lnTo>
                    <a:pt x="150" y="235"/>
                  </a:lnTo>
                  <a:lnTo>
                    <a:pt x="125" y="238"/>
                  </a:lnTo>
                  <a:lnTo>
                    <a:pt x="99" y="235"/>
                  </a:lnTo>
                  <a:lnTo>
                    <a:pt x="76" y="228"/>
                  </a:lnTo>
                  <a:lnTo>
                    <a:pt x="54" y="217"/>
                  </a:lnTo>
                  <a:lnTo>
                    <a:pt x="36" y="203"/>
                  </a:lnTo>
                  <a:lnTo>
                    <a:pt x="20" y="185"/>
                  </a:lnTo>
                  <a:lnTo>
                    <a:pt x="9" y="165"/>
                  </a:lnTo>
                  <a:lnTo>
                    <a:pt x="2" y="142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6373" name="Freeform 53"/>
            <p:cNvSpPr>
              <a:spLocks/>
            </p:cNvSpPr>
            <p:nvPr/>
          </p:nvSpPr>
          <p:spPr bwMode="auto">
            <a:xfrm>
              <a:off x="3209" y="2712"/>
              <a:ext cx="63" cy="48"/>
            </a:xfrm>
            <a:custGeom>
              <a:avLst/>
              <a:gdLst>
                <a:gd name="T0" fmla="*/ 0 w 248"/>
                <a:gd name="T1" fmla="*/ 119 h 238"/>
                <a:gd name="T2" fmla="*/ 2 w 248"/>
                <a:gd name="T3" fmla="*/ 94 h 238"/>
                <a:gd name="T4" fmla="*/ 9 w 248"/>
                <a:gd name="T5" fmla="*/ 73 h 238"/>
                <a:gd name="T6" fmla="*/ 20 w 248"/>
                <a:gd name="T7" fmla="*/ 52 h 238"/>
                <a:gd name="T8" fmla="*/ 36 w 248"/>
                <a:gd name="T9" fmla="*/ 35 h 238"/>
                <a:gd name="T10" fmla="*/ 54 w 248"/>
                <a:gd name="T11" fmla="*/ 19 h 238"/>
                <a:gd name="T12" fmla="*/ 75 w 248"/>
                <a:gd name="T13" fmla="*/ 8 h 238"/>
                <a:gd name="T14" fmla="*/ 98 w 248"/>
                <a:gd name="T15" fmla="*/ 2 h 238"/>
                <a:gd name="T16" fmla="*/ 123 w 248"/>
                <a:gd name="T17" fmla="*/ 0 h 238"/>
                <a:gd name="T18" fmla="*/ 148 w 248"/>
                <a:gd name="T19" fmla="*/ 2 h 238"/>
                <a:gd name="T20" fmla="*/ 171 w 248"/>
                <a:gd name="T21" fmla="*/ 8 h 238"/>
                <a:gd name="T22" fmla="*/ 193 w 248"/>
                <a:gd name="T23" fmla="*/ 19 h 238"/>
                <a:gd name="T24" fmla="*/ 211 w 248"/>
                <a:gd name="T25" fmla="*/ 35 h 238"/>
                <a:gd name="T26" fmla="*/ 227 w 248"/>
                <a:gd name="T27" fmla="*/ 52 h 238"/>
                <a:gd name="T28" fmla="*/ 238 w 248"/>
                <a:gd name="T29" fmla="*/ 73 h 238"/>
                <a:gd name="T30" fmla="*/ 245 w 248"/>
                <a:gd name="T31" fmla="*/ 94 h 238"/>
                <a:gd name="T32" fmla="*/ 248 w 248"/>
                <a:gd name="T33" fmla="*/ 119 h 238"/>
                <a:gd name="T34" fmla="*/ 245 w 248"/>
                <a:gd name="T35" fmla="*/ 142 h 238"/>
                <a:gd name="T36" fmla="*/ 238 w 248"/>
                <a:gd name="T37" fmla="*/ 165 h 238"/>
                <a:gd name="T38" fmla="*/ 227 w 248"/>
                <a:gd name="T39" fmla="*/ 185 h 238"/>
                <a:gd name="T40" fmla="*/ 211 w 248"/>
                <a:gd name="T41" fmla="*/ 203 h 238"/>
                <a:gd name="T42" fmla="*/ 193 w 248"/>
                <a:gd name="T43" fmla="*/ 217 h 238"/>
                <a:gd name="T44" fmla="*/ 171 w 248"/>
                <a:gd name="T45" fmla="*/ 228 h 238"/>
                <a:gd name="T46" fmla="*/ 148 w 248"/>
                <a:gd name="T47" fmla="*/ 235 h 238"/>
                <a:gd name="T48" fmla="*/ 123 w 248"/>
                <a:gd name="T49" fmla="*/ 238 h 238"/>
                <a:gd name="T50" fmla="*/ 98 w 248"/>
                <a:gd name="T51" fmla="*/ 235 h 238"/>
                <a:gd name="T52" fmla="*/ 75 w 248"/>
                <a:gd name="T53" fmla="*/ 228 h 238"/>
                <a:gd name="T54" fmla="*/ 54 w 248"/>
                <a:gd name="T55" fmla="*/ 217 h 238"/>
                <a:gd name="T56" fmla="*/ 36 w 248"/>
                <a:gd name="T57" fmla="*/ 203 h 238"/>
                <a:gd name="T58" fmla="*/ 20 w 248"/>
                <a:gd name="T59" fmla="*/ 185 h 238"/>
                <a:gd name="T60" fmla="*/ 9 w 248"/>
                <a:gd name="T61" fmla="*/ 165 h 238"/>
                <a:gd name="T62" fmla="*/ 2 w 248"/>
                <a:gd name="T63" fmla="*/ 142 h 238"/>
                <a:gd name="T64" fmla="*/ 0 w 248"/>
                <a:gd name="T65" fmla="*/ 11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8" h="238">
                  <a:moveTo>
                    <a:pt x="0" y="119"/>
                  </a:moveTo>
                  <a:lnTo>
                    <a:pt x="2" y="94"/>
                  </a:lnTo>
                  <a:lnTo>
                    <a:pt x="9" y="73"/>
                  </a:lnTo>
                  <a:lnTo>
                    <a:pt x="20" y="52"/>
                  </a:lnTo>
                  <a:lnTo>
                    <a:pt x="36" y="35"/>
                  </a:lnTo>
                  <a:lnTo>
                    <a:pt x="54" y="19"/>
                  </a:lnTo>
                  <a:lnTo>
                    <a:pt x="75" y="8"/>
                  </a:lnTo>
                  <a:lnTo>
                    <a:pt x="98" y="2"/>
                  </a:lnTo>
                  <a:lnTo>
                    <a:pt x="123" y="0"/>
                  </a:lnTo>
                  <a:lnTo>
                    <a:pt x="148" y="2"/>
                  </a:lnTo>
                  <a:lnTo>
                    <a:pt x="171" y="8"/>
                  </a:lnTo>
                  <a:lnTo>
                    <a:pt x="193" y="19"/>
                  </a:lnTo>
                  <a:lnTo>
                    <a:pt x="211" y="35"/>
                  </a:lnTo>
                  <a:lnTo>
                    <a:pt x="227" y="52"/>
                  </a:lnTo>
                  <a:lnTo>
                    <a:pt x="238" y="73"/>
                  </a:lnTo>
                  <a:lnTo>
                    <a:pt x="245" y="94"/>
                  </a:lnTo>
                  <a:lnTo>
                    <a:pt x="248" y="119"/>
                  </a:lnTo>
                  <a:lnTo>
                    <a:pt x="245" y="142"/>
                  </a:lnTo>
                  <a:lnTo>
                    <a:pt x="238" y="165"/>
                  </a:lnTo>
                  <a:lnTo>
                    <a:pt x="227" y="185"/>
                  </a:lnTo>
                  <a:lnTo>
                    <a:pt x="211" y="203"/>
                  </a:lnTo>
                  <a:lnTo>
                    <a:pt x="193" y="217"/>
                  </a:lnTo>
                  <a:lnTo>
                    <a:pt x="171" y="228"/>
                  </a:lnTo>
                  <a:lnTo>
                    <a:pt x="148" y="235"/>
                  </a:lnTo>
                  <a:lnTo>
                    <a:pt x="123" y="238"/>
                  </a:lnTo>
                  <a:lnTo>
                    <a:pt x="98" y="235"/>
                  </a:lnTo>
                  <a:lnTo>
                    <a:pt x="75" y="228"/>
                  </a:lnTo>
                  <a:lnTo>
                    <a:pt x="54" y="217"/>
                  </a:lnTo>
                  <a:lnTo>
                    <a:pt x="36" y="203"/>
                  </a:lnTo>
                  <a:lnTo>
                    <a:pt x="20" y="185"/>
                  </a:lnTo>
                  <a:lnTo>
                    <a:pt x="9" y="165"/>
                  </a:lnTo>
                  <a:lnTo>
                    <a:pt x="2" y="142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6374" name="Freeform 54"/>
            <p:cNvSpPr>
              <a:spLocks/>
            </p:cNvSpPr>
            <p:nvPr/>
          </p:nvSpPr>
          <p:spPr bwMode="auto">
            <a:xfrm>
              <a:off x="3490" y="2911"/>
              <a:ext cx="63" cy="48"/>
            </a:xfrm>
            <a:custGeom>
              <a:avLst/>
              <a:gdLst>
                <a:gd name="T0" fmla="*/ 0 w 250"/>
                <a:gd name="T1" fmla="*/ 120 h 239"/>
                <a:gd name="T2" fmla="*/ 2 w 250"/>
                <a:gd name="T3" fmla="*/ 95 h 239"/>
                <a:gd name="T4" fmla="*/ 9 w 250"/>
                <a:gd name="T5" fmla="*/ 73 h 239"/>
                <a:gd name="T6" fmla="*/ 20 w 250"/>
                <a:gd name="T7" fmla="*/ 53 h 239"/>
                <a:gd name="T8" fmla="*/ 36 w 250"/>
                <a:gd name="T9" fmla="*/ 35 h 239"/>
                <a:gd name="T10" fmla="*/ 54 w 250"/>
                <a:gd name="T11" fmla="*/ 20 h 239"/>
                <a:gd name="T12" fmla="*/ 76 w 250"/>
                <a:gd name="T13" fmla="*/ 9 h 239"/>
                <a:gd name="T14" fmla="*/ 100 w 250"/>
                <a:gd name="T15" fmla="*/ 3 h 239"/>
                <a:gd name="T16" fmla="*/ 125 w 250"/>
                <a:gd name="T17" fmla="*/ 0 h 239"/>
                <a:gd name="T18" fmla="*/ 150 w 250"/>
                <a:gd name="T19" fmla="*/ 3 h 239"/>
                <a:gd name="T20" fmla="*/ 172 w 250"/>
                <a:gd name="T21" fmla="*/ 9 h 239"/>
                <a:gd name="T22" fmla="*/ 194 w 250"/>
                <a:gd name="T23" fmla="*/ 20 h 239"/>
                <a:gd name="T24" fmla="*/ 212 w 250"/>
                <a:gd name="T25" fmla="*/ 35 h 239"/>
                <a:gd name="T26" fmla="*/ 228 w 250"/>
                <a:gd name="T27" fmla="*/ 53 h 239"/>
                <a:gd name="T28" fmla="*/ 239 w 250"/>
                <a:gd name="T29" fmla="*/ 73 h 239"/>
                <a:gd name="T30" fmla="*/ 246 w 250"/>
                <a:gd name="T31" fmla="*/ 95 h 239"/>
                <a:gd name="T32" fmla="*/ 250 w 250"/>
                <a:gd name="T33" fmla="*/ 120 h 239"/>
                <a:gd name="T34" fmla="*/ 246 w 250"/>
                <a:gd name="T35" fmla="*/ 143 h 239"/>
                <a:gd name="T36" fmla="*/ 239 w 250"/>
                <a:gd name="T37" fmla="*/ 166 h 239"/>
                <a:gd name="T38" fmla="*/ 228 w 250"/>
                <a:gd name="T39" fmla="*/ 185 h 239"/>
                <a:gd name="T40" fmla="*/ 212 w 250"/>
                <a:gd name="T41" fmla="*/ 204 h 239"/>
                <a:gd name="T42" fmla="*/ 194 w 250"/>
                <a:gd name="T43" fmla="*/ 218 h 239"/>
                <a:gd name="T44" fmla="*/ 172 w 250"/>
                <a:gd name="T45" fmla="*/ 229 h 239"/>
                <a:gd name="T46" fmla="*/ 150 w 250"/>
                <a:gd name="T47" fmla="*/ 235 h 239"/>
                <a:gd name="T48" fmla="*/ 125 w 250"/>
                <a:gd name="T49" fmla="*/ 239 h 239"/>
                <a:gd name="T50" fmla="*/ 100 w 250"/>
                <a:gd name="T51" fmla="*/ 235 h 239"/>
                <a:gd name="T52" fmla="*/ 76 w 250"/>
                <a:gd name="T53" fmla="*/ 229 h 239"/>
                <a:gd name="T54" fmla="*/ 54 w 250"/>
                <a:gd name="T55" fmla="*/ 218 h 239"/>
                <a:gd name="T56" fmla="*/ 36 w 250"/>
                <a:gd name="T57" fmla="*/ 204 h 239"/>
                <a:gd name="T58" fmla="*/ 20 w 250"/>
                <a:gd name="T59" fmla="*/ 185 h 239"/>
                <a:gd name="T60" fmla="*/ 9 w 250"/>
                <a:gd name="T61" fmla="*/ 166 h 239"/>
                <a:gd name="T62" fmla="*/ 2 w 250"/>
                <a:gd name="T63" fmla="*/ 143 h 239"/>
                <a:gd name="T64" fmla="*/ 0 w 250"/>
                <a:gd name="T65" fmla="*/ 12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0" h="239">
                  <a:moveTo>
                    <a:pt x="0" y="120"/>
                  </a:moveTo>
                  <a:lnTo>
                    <a:pt x="2" y="95"/>
                  </a:lnTo>
                  <a:lnTo>
                    <a:pt x="9" y="73"/>
                  </a:lnTo>
                  <a:lnTo>
                    <a:pt x="20" y="53"/>
                  </a:lnTo>
                  <a:lnTo>
                    <a:pt x="36" y="35"/>
                  </a:lnTo>
                  <a:lnTo>
                    <a:pt x="54" y="20"/>
                  </a:lnTo>
                  <a:lnTo>
                    <a:pt x="76" y="9"/>
                  </a:lnTo>
                  <a:lnTo>
                    <a:pt x="100" y="3"/>
                  </a:lnTo>
                  <a:lnTo>
                    <a:pt x="125" y="0"/>
                  </a:lnTo>
                  <a:lnTo>
                    <a:pt x="150" y="3"/>
                  </a:lnTo>
                  <a:lnTo>
                    <a:pt x="172" y="9"/>
                  </a:lnTo>
                  <a:lnTo>
                    <a:pt x="194" y="20"/>
                  </a:lnTo>
                  <a:lnTo>
                    <a:pt x="212" y="35"/>
                  </a:lnTo>
                  <a:lnTo>
                    <a:pt x="228" y="53"/>
                  </a:lnTo>
                  <a:lnTo>
                    <a:pt x="239" y="73"/>
                  </a:lnTo>
                  <a:lnTo>
                    <a:pt x="246" y="95"/>
                  </a:lnTo>
                  <a:lnTo>
                    <a:pt x="250" y="120"/>
                  </a:lnTo>
                  <a:lnTo>
                    <a:pt x="246" y="143"/>
                  </a:lnTo>
                  <a:lnTo>
                    <a:pt x="239" y="166"/>
                  </a:lnTo>
                  <a:lnTo>
                    <a:pt x="228" y="185"/>
                  </a:lnTo>
                  <a:lnTo>
                    <a:pt x="212" y="204"/>
                  </a:lnTo>
                  <a:lnTo>
                    <a:pt x="194" y="218"/>
                  </a:lnTo>
                  <a:lnTo>
                    <a:pt x="172" y="229"/>
                  </a:lnTo>
                  <a:lnTo>
                    <a:pt x="150" y="235"/>
                  </a:lnTo>
                  <a:lnTo>
                    <a:pt x="125" y="239"/>
                  </a:lnTo>
                  <a:lnTo>
                    <a:pt x="100" y="235"/>
                  </a:lnTo>
                  <a:lnTo>
                    <a:pt x="76" y="229"/>
                  </a:lnTo>
                  <a:lnTo>
                    <a:pt x="54" y="218"/>
                  </a:lnTo>
                  <a:lnTo>
                    <a:pt x="36" y="204"/>
                  </a:lnTo>
                  <a:lnTo>
                    <a:pt x="20" y="185"/>
                  </a:lnTo>
                  <a:lnTo>
                    <a:pt x="9" y="166"/>
                  </a:lnTo>
                  <a:lnTo>
                    <a:pt x="2" y="143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6375" name="Line 55"/>
            <p:cNvSpPr>
              <a:spLocks noChangeShapeType="1"/>
            </p:cNvSpPr>
            <p:nvPr/>
          </p:nvSpPr>
          <p:spPr bwMode="auto">
            <a:xfrm flipV="1">
              <a:off x="2920" y="2529"/>
              <a:ext cx="1" cy="100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376" name="Line 56"/>
            <p:cNvSpPr>
              <a:spLocks noChangeShapeType="1"/>
            </p:cNvSpPr>
            <p:nvPr/>
          </p:nvSpPr>
          <p:spPr bwMode="auto">
            <a:xfrm flipV="1">
              <a:off x="3221" y="2736"/>
              <a:ext cx="1" cy="7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377" name="Line 57"/>
            <p:cNvSpPr>
              <a:spLocks noChangeShapeType="1"/>
            </p:cNvSpPr>
            <p:nvPr/>
          </p:nvSpPr>
          <p:spPr bwMode="auto">
            <a:xfrm flipV="1">
              <a:off x="3521" y="2935"/>
              <a:ext cx="1" cy="5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378" name="Line 58"/>
            <p:cNvSpPr>
              <a:spLocks noChangeShapeType="1"/>
            </p:cNvSpPr>
            <p:nvPr/>
          </p:nvSpPr>
          <p:spPr bwMode="auto">
            <a:xfrm>
              <a:off x="1431" y="2935"/>
              <a:ext cx="2141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379" name="Line 59"/>
            <p:cNvSpPr>
              <a:spLocks noChangeShapeType="1"/>
            </p:cNvSpPr>
            <p:nvPr/>
          </p:nvSpPr>
          <p:spPr bwMode="auto">
            <a:xfrm>
              <a:off x="1410" y="2736"/>
              <a:ext cx="1851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380" name="Line 60"/>
            <p:cNvSpPr>
              <a:spLocks noChangeShapeType="1"/>
            </p:cNvSpPr>
            <p:nvPr/>
          </p:nvSpPr>
          <p:spPr bwMode="auto">
            <a:xfrm>
              <a:off x="1421" y="2529"/>
              <a:ext cx="1498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381" name="Rectangle 61"/>
            <p:cNvSpPr>
              <a:spLocks noChangeArrowheads="1"/>
            </p:cNvSpPr>
            <p:nvPr/>
          </p:nvSpPr>
          <p:spPr bwMode="auto">
            <a:xfrm>
              <a:off x="3416" y="3562"/>
              <a:ext cx="21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28</a:t>
              </a:r>
              <a:endParaRPr lang="en-US">
                <a:latin typeface="Arial" charset="0"/>
              </a:endParaRPr>
            </a:p>
          </p:txBody>
        </p:sp>
        <p:sp>
          <p:nvSpPr>
            <p:cNvPr id="56382" name="Rectangle 62"/>
            <p:cNvSpPr>
              <a:spLocks noChangeArrowheads="1"/>
            </p:cNvSpPr>
            <p:nvPr/>
          </p:nvSpPr>
          <p:spPr bwMode="auto">
            <a:xfrm>
              <a:off x="2814" y="3562"/>
              <a:ext cx="21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en-US">
                <a:latin typeface="Arial" charset="0"/>
              </a:endParaRPr>
            </a:p>
          </p:txBody>
        </p:sp>
      </p:grpSp>
      <p:graphicFrame>
        <p:nvGraphicFramePr>
          <p:cNvPr id="56387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322000"/>
              </p:ext>
            </p:extLst>
          </p:nvPr>
        </p:nvGraphicFramePr>
        <p:xfrm>
          <a:off x="3380830" y="1992677"/>
          <a:ext cx="4379912" cy="173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3" imgW="1981080" imgH="761760" progId="Equation.DSMT4">
                  <p:embed/>
                </p:oleObj>
              </mc:Choice>
              <mc:Fallback>
                <p:oleObj name="Equation" r:id="rId3" imgW="1981080" imgH="761760" progId="Equation.DSMT4">
                  <p:embed/>
                  <p:pic>
                    <p:nvPicPr>
                      <p:cNvPr id="56387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r="1767" b="-1334"/>
                      <a:stretch>
                        <a:fillRect/>
                      </a:stretch>
                    </p:blipFill>
                    <p:spPr bwMode="auto">
                      <a:xfrm>
                        <a:off x="3380830" y="1992677"/>
                        <a:ext cx="4379912" cy="173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60738" y="5814707"/>
            <a:ext cx="206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X1000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FECE-F587-46D1-B986-0B84E4D261D9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194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9" name="Line 3"/>
          <p:cNvSpPr>
            <a:spLocks noChangeShapeType="1"/>
          </p:cNvSpPr>
          <p:nvPr/>
        </p:nvSpPr>
        <p:spPr bwMode="auto">
          <a:xfrm>
            <a:off x="1508125" y="2301875"/>
            <a:ext cx="5497513" cy="3160713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336973" name="Group 77"/>
          <p:cNvGrpSpPr>
            <a:grpSpLocks/>
          </p:cNvGrpSpPr>
          <p:nvPr/>
        </p:nvGrpSpPr>
        <p:grpSpPr bwMode="auto">
          <a:xfrm>
            <a:off x="520701" y="1962150"/>
            <a:ext cx="8023225" cy="3981450"/>
            <a:chOff x="328" y="1236"/>
            <a:chExt cx="5054" cy="2508"/>
          </a:xfrm>
        </p:grpSpPr>
        <p:sp>
          <p:nvSpPr>
            <p:cNvPr id="336954" name="Rectangle 58"/>
            <p:cNvSpPr>
              <a:spLocks noChangeArrowheads="1"/>
            </p:cNvSpPr>
            <p:nvPr/>
          </p:nvSpPr>
          <p:spPr bwMode="auto">
            <a:xfrm rot="16200000">
              <a:off x="57" y="2328"/>
              <a:ext cx="7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l-GR" dirty="0">
                  <a:solidFill>
                    <a:srgbClr val="000000"/>
                  </a:solidFill>
                  <a:latin typeface="Arial" charset="0"/>
                </a:rPr>
                <a:t>Κόστος, </a:t>
              </a: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336900" name="Line 4"/>
            <p:cNvSpPr>
              <a:spLocks noChangeShapeType="1"/>
            </p:cNvSpPr>
            <p:nvPr/>
          </p:nvSpPr>
          <p:spPr bwMode="auto">
            <a:xfrm>
              <a:off x="935" y="3056"/>
              <a:ext cx="6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6901" name="Line 5"/>
            <p:cNvSpPr>
              <a:spLocks noChangeShapeType="1"/>
            </p:cNvSpPr>
            <p:nvPr/>
          </p:nvSpPr>
          <p:spPr bwMode="auto">
            <a:xfrm>
              <a:off x="935" y="3257"/>
              <a:ext cx="6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6902" name="Line 6"/>
            <p:cNvSpPr>
              <a:spLocks noChangeShapeType="1"/>
            </p:cNvSpPr>
            <p:nvPr/>
          </p:nvSpPr>
          <p:spPr bwMode="auto">
            <a:xfrm>
              <a:off x="935" y="2854"/>
              <a:ext cx="6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6903" name="Line 7"/>
            <p:cNvSpPr>
              <a:spLocks noChangeShapeType="1"/>
            </p:cNvSpPr>
            <p:nvPr/>
          </p:nvSpPr>
          <p:spPr bwMode="auto">
            <a:xfrm>
              <a:off x="935" y="2653"/>
              <a:ext cx="6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6904" name="Freeform 8"/>
            <p:cNvSpPr>
              <a:spLocks/>
            </p:cNvSpPr>
            <p:nvPr/>
          </p:nvSpPr>
          <p:spPr bwMode="auto">
            <a:xfrm>
              <a:off x="923" y="1236"/>
              <a:ext cx="4371" cy="2226"/>
            </a:xfrm>
            <a:custGeom>
              <a:avLst/>
              <a:gdLst>
                <a:gd name="T0" fmla="*/ 0 w 2537"/>
                <a:gd name="T1" fmla="*/ 0 h 2450"/>
                <a:gd name="T2" fmla="*/ 0 w 2537"/>
                <a:gd name="T3" fmla="*/ 2449 h 2450"/>
                <a:gd name="T4" fmla="*/ 2536 w 2537"/>
                <a:gd name="T5" fmla="*/ 2449 h 2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37" h="2450">
                  <a:moveTo>
                    <a:pt x="0" y="0"/>
                  </a:moveTo>
                  <a:lnTo>
                    <a:pt x="0" y="2449"/>
                  </a:lnTo>
                  <a:lnTo>
                    <a:pt x="2536" y="2449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36905" name="Rectangle 9"/>
            <p:cNvSpPr>
              <a:spLocks noChangeArrowheads="1"/>
            </p:cNvSpPr>
            <p:nvPr/>
          </p:nvSpPr>
          <p:spPr bwMode="auto">
            <a:xfrm>
              <a:off x="536" y="1297"/>
              <a:ext cx="3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€10</a:t>
              </a:r>
            </a:p>
          </p:txBody>
        </p:sp>
        <p:sp>
          <p:nvSpPr>
            <p:cNvPr id="336906" name="Rectangle 10"/>
            <p:cNvSpPr>
              <a:spLocks noChangeArrowheads="1"/>
            </p:cNvSpPr>
            <p:nvPr/>
          </p:nvSpPr>
          <p:spPr bwMode="auto">
            <a:xfrm>
              <a:off x="672" y="1500"/>
              <a:ext cx="22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>
                  <a:solidFill>
                    <a:srgbClr val="000000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336907" name="Rectangle 11"/>
            <p:cNvSpPr>
              <a:spLocks noChangeArrowheads="1"/>
            </p:cNvSpPr>
            <p:nvPr/>
          </p:nvSpPr>
          <p:spPr bwMode="auto">
            <a:xfrm>
              <a:off x="672" y="1704"/>
              <a:ext cx="22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>
                  <a:solidFill>
                    <a:srgbClr val="0000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336908" name="Rectangle 12"/>
            <p:cNvSpPr>
              <a:spLocks noChangeArrowheads="1"/>
            </p:cNvSpPr>
            <p:nvPr/>
          </p:nvSpPr>
          <p:spPr bwMode="auto">
            <a:xfrm>
              <a:off x="672" y="1906"/>
              <a:ext cx="22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336909" name="Rectangle 13"/>
            <p:cNvSpPr>
              <a:spLocks noChangeArrowheads="1"/>
            </p:cNvSpPr>
            <p:nvPr/>
          </p:nvSpPr>
          <p:spPr bwMode="auto">
            <a:xfrm>
              <a:off x="672" y="2108"/>
              <a:ext cx="22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36910" name="Rectangle 14"/>
            <p:cNvSpPr>
              <a:spLocks noChangeArrowheads="1"/>
            </p:cNvSpPr>
            <p:nvPr/>
          </p:nvSpPr>
          <p:spPr bwMode="auto">
            <a:xfrm>
              <a:off x="672" y="2304"/>
              <a:ext cx="22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36911" name="Rectangle 15"/>
            <p:cNvSpPr>
              <a:spLocks noChangeArrowheads="1"/>
            </p:cNvSpPr>
            <p:nvPr/>
          </p:nvSpPr>
          <p:spPr bwMode="auto">
            <a:xfrm>
              <a:off x="672" y="2515"/>
              <a:ext cx="22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36912" name="Rectangle 16"/>
            <p:cNvSpPr>
              <a:spLocks noChangeArrowheads="1"/>
            </p:cNvSpPr>
            <p:nvPr/>
          </p:nvSpPr>
          <p:spPr bwMode="auto">
            <a:xfrm>
              <a:off x="672" y="2717"/>
              <a:ext cx="22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36913" name="Rectangle 17"/>
            <p:cNvSpPr>
              <a:spLocks noChangeArrowheads="1"/>
            </p:cNvSpPr>
            <p:nvPr/>
          </p:nvSpPr>
          <p:spPr bwMode="auto">
            <a:xfrm>
              <a:off x="672" y="2915"/>
              <a:ext cx="22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36914" name="Rectangle 18"/>
            <p:cNvSpPr>
              <a:spLocks noChangeArrowheads="1"/>
            </p:cNvSpPr>
            <p:nvPr/>
          </p:nvSpPr>
          <p:spPr bwMode="auto">
            <a:xfrm>
              <a:off x="672" y="3118"/>
              <a:ext cx="22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36915" name="Rectangle 19"/>
            <p:cNvSpPr>
              <a:spLocks noChangeArrowheads="1"/>
            </p:cNvSpPr>
            <p:nvPr/>
          </p:nvSpPr>
          <p:spPr bwMode="auto">
            <a:xfrm>
              <a:off x="672" y="3458"/>
              <a:ext cx="22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336916" name="Rectangle 20"/>
            <p:cNvSpPr>
              <a:spLocks noChangeArrowheads="1"/>
            </p:cNvSpPr>
            <p:nvPr/>
          </p:nvSpPr>
          <p:spPr bwMode="auto">
            <a:xfrm>
              <a:off x="1157" y="3458"/>
              <a:ext cx="22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36917" name="Rectangle 21"/>
            <p:cNvSpPr>
              <a:spLocks noChangeArrowheads="1"/>
            </p:cNvSpPr>
            <p:nvPr/>
          </p:nvSpPr>
          <p:spPr bwMode="auto">
            <a:xfrm>
              <a:off x="1503" y="3458"/>
              <a:ext cx="22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36918" name="Rectangle 22"/>
            <p:cNvSpPr>
              <a:spLocks noChangeArrowheads="1"/>
            </p:cNvSpPr>
            <p:nvPr/>
          </p:nvSpPr>
          <p:spPr bwMode="auto">
            <a:xfrm>
              <a:off x="1857" y="3458"/>
              <a:ext cx="22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36919" name="Rectangle 23"/>
            <p:cNvSpPr>
              <a:spLocks noChangeArrowheads="1"/>
            </p:cNvSpPr>
            <p:nvPr/>
          </p:nvSpPr>
          <p:spPr bwMode="auto">
            <a:xfrm>
              <a:off x="2208" y="3458"/>
              <a:ext cx="22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36920" name="Rectangle 24"/>
            <p:cNvSpPr>
              <a:spLocks noChangeArrowheads="1"/>
            </p:cNvSpPr>
            <p:nvPr/>
          </p:nvSpPr>
          <p:spPr bwMode="auto">
            <a:xfrm>
              <a:off x="2561" y="3458"/>
              <a:ext cx="22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36921" name="Rectangle 25"/>
            <p:cNvSpPr>
              <a:spLocks noChangeArrowheads="1"/>
            </p:cNvSpPr>
            <p:nvPr/>
          </p:nvSpPr>
          <p:spPr bwMode="auto">
            <a:xfrm>
              <a:off x="2913" y="3458"/>
              <a:ext cx="22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36922" name="Rectangle 26"/>
            <p:cNvSpPr>
              <a:spLocks noChangeArrowheads="1"/>
            </p:cNvSpPr>
            <p:nvPr/>
          </p:nvSpPr>
          <p:spPr bwMode="auto">
            <a:xfrm>
              <a:off x="3267" y="3458"/>
              <a:ext cx="22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336923" name="Rectangle 27"/>
            <p:cNvSpPr>
              <a:spLocks noChangeArrowheads="1"/>
            </p:cNvSpPr>
            <p:nvPr/>
          </p:nvSpPr>
          <p:spPr bwMode="auto">
            <a:xfrm>
              <a:off x="3618" y="3458"/>
              <a:ext cx="22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336924" name="Rectangle 28"/>
            <p:cNvSpPr>
              <a:spLocks noChangeArrowheads="1"/>
            </p:cNvSpPr>
            <p:nvPr/>
          </p:nvSpPr>
          <p:spPr bwMode="auto">
            <a:xfrm>
              <a:off x="3973" y="3458"/>
              <a:ext cx="22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336925" name="Rectangle 29"/>
            <p:cNvSpPr>
              <a:spLocks noChangeArrowheads="1"/>
            </p:cNvSpPr>
            <p:nvPr/>
          </p:nvSpPr>
          <p:spPr bwMode="auto">
            <a:xfrm>
              <a:off x="4261" y="3458"/>
              <a:ext cx="328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336932" name="Line 36"/>
            <p:cNvSpPr>
              <a:spLocks noChangeShapeType="1"/>
            </p:cNvSpPr>
            <p:nvPr/>
          </p:nvSpPr>
          <p:spPr bwMode="auto">
            <a:xfrm>
              <a:off x="935" y="2247"/>
              <a:ext cx="6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6933" name="Line 37"/>
            <p:cNvSpPr>
              <a:spLocks noChangeShapeType="1"/>
            </p:cNvSpPr>
            <p:nvPr/>
          </p:nvSpPr>
          <p:spPr bwMode="auto">
            <a:xfrm>
              <a:off x="935" y="2447"/>
              <a:ext cx="6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6934" name="Line 38"/>
            <p:cNvSpPr>
              <a:spLocks noChangeShapeType="1"/>
            </p:cNvSpPr>
            <p:nvPr/>
          </p:nvSpPr>
          <p:spPr bwMode="auto">
            <a:xfrm>
              <a:off x="935" y="2045"/>
              <a:ext cx="6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6935" name="Line 39"/>
            <p:cNvSpPr>
              <a:spLocks noChangeShapeType="1"/>
            </p:cNvSpPr>
            <p:nvPr/>
          </p:nvSpPr>
          <p:spPr bwMode="auto">
            <a:xfrm>
              <a:off x="935" y="1845"/>
              <a:ext cx="6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6936" name="Line 40"/>
            <p:cNvSpPr>
              <a:spLocks noChangeShapeType="1"/>
            </p:cNvSpPr>
            <p:nvPr/>
          </p:nvSpPr>
          <p:spPr bwMode="auto">
            <a:xfrm>
              <a:off x="935" y="1638"/>
              <a:ext cx="6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6937" name="Line 41"/>
            <p:cNvSpPr>
              <a:spLocks noChangeShapeType="1"/>
            </p:cNvSpPr>
            <p:nvPr/>
          </p:nvSpPr>
          <p:spPr bwMode="auto">
            <a:xfrm>
              <a:off x="935" y="1438"/>
              <a:ext cx="6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6938" name="Line 42"/>
            <p:cNvSpPr>
              <a:spLocks noChangeShapeType="1"/>
            </p:cNvSpPr>
            <p:nvPr/>
          </p:nvSpPr>
          <p:spPr bwMode="auto">
            <a:xfrm flipV="1">
              <a:off x="4082" y="3395"/>
              <a:ext cx="0" cy="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6939" name="Line 43"/>
            <p:cNvSpPr>
              <a:spLocks noChangeShapeType="1"/>
            </p:cNvSpPr>
            <p:nvPr/>
          </p:nvSpPr>
          <p:spPr bwMode="auto">
            <a:xfrm flipV="1">
              <a:off x="4431" y="3395"/>
              <a:ext cx="0" cy="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6940" name="Line 44"/>
            <p:cNvSpPr>
              <a:spLocks noChangeShapeType="1"/>
            </p:cNvSpPr>
            <p:nvPr/>
          </p:nvSpPr>
          <p:spPr bwMode="auto">
            <a:xfrm flipV="1">
              <a:off x="3732" y="3395"/>
              <a:ext cx="0" cy="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6941" name="Line 45"/>
            <p:cNvSpPr>
              <a:spLocks noChangeShapeType="1"/>
            </p:cNvSpPr>
            <p:nvPr/>
          </p:nvSpPr>
          <p:spPr bwMode="auto">
            <a:xfrm flipV="1">
              <a:off x="3381" y="3395"/>
              <a:ext cx="0" cy="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6942" name="Line 46"/>
            <p:cNvSpPr>
              <a:spLocks noChangeShapeType="1"/>
            </p:cNvSpPr>
            <p:nvPr/>
          </p:nvSpPr>
          <p:spPr bwMode="auto">
            <a:xfrm flipV="1">
              <a:off x="2673" y="3395"/>
              <a:ext cx="0" cy="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6943" name="Line 47"/>
            <p:cNvSpPr>
              <a:spLocks noChangeShapeType="1"/>
            </p:cNvSpPr>
            <p:nvPr/>
          </p:nvSpPr>
          <p:spPr bwMode="auto">
            <a:xfrm flipV="1">
              <a:off x="3025" y="3395"/>
              <a:ext cx="0" cy="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6944" name="Line 48"/>
            <p:cNvSpPr>
              <a:spLocks noChangeShapeType="1"/>
            </p:cNvSpPr>
            <p:nvPr/>
          </p:nvSpPr>
          <p:spPr bwMode="auto">
            <a:xfrm flipV="1">
              <a:off x="2321" y="3395"/>
              <a:ext cx="0" cy="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6945" name="Line 49"/>
            <p:cNvSpPr>
              <a:spLocks noChangeShapeType="1"/>
            </p:cNvSpPr>
            <p:nvPr/>
          </p:nvSpPr>
          <p:spPr bwMode="auto">
            <a:xfrm flipV="1">
              <a:off x="1975" y="3395"/>
              <a:ext cx="0" cy="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6946" name="Line 50"/>
            <p:cNvSpPr>
              <a:spLocks noChangeShapeType="1"/>
            </p:cNvSpPr>
            <p:nvPr/>
          </p:nvSpPr>
          <p:spPr bwMode="auto">
            <a:xfrm flipV="1">
              <a:off x="1616" y="3395"/>
              <a:ext cx="0" cy="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6947" name="Line 51"/>
            <p:cNvSpPr>
              <a:spLocks noChangeShapeType="1"/>
            </p:cNvSpPr>
            <p:nvPr/>
          </p:nvSpPr>
          <p:spPr bwMode="auto">
            <a:xfrm flipV="1">
              <a:off x="1267" y="3395"/>
              <a:ext cx="0" cy="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6955" name="Rectangle 59"/>
            <p:cNvSpPr>
              <a:spLocks noChangeArrowheads="1"/>
            </p:cNvSpPr>
            <p:nvPr/>
          </p:nvSpPr>
          <p:spPr bwMode="auto">
            <a:xfrm rot="16200000">
              <a:off x="778" y="2607"/>
              <a:ext cx="128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6956" name="Rectangle 60"/>
            <p:cNvSpPr>
              <a:spLocks noChangeArrowheads="1"/>
            </p:cNvSpPr>
            <p:nvPr/>
          </p:nvSpPr>
          <p:spPr bwMode="auto">
            <a:xfrm>
              <a:off x="4589" y="3434"/>
              <a:ext cx="79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l-GR" dirty="0">
                  <a:solidFill>
                    <a:srgbClr val="000000"/>
                  </a:solidFill>
                  <a:latin typeface="Arial" charset="0"/>
                </a:rPr>
                <a:t>Φόρτος</a:t>
              </a: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, Q</a:t>
              </a:r>
            </a:p>
          </p:txBody>
        </p:sp>
      </p:grpSp>
      <p:sp>
        <p:nvSpPr>
          <p:cNvPr id="336957" name="Rectangle 6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017"/>
            <a:ext cx="9144000" cy="1139825"/>
          </a:xfrm>
        </p:spPr>
        <p:txBody>
          <a:bodyPr>
            <a:normAutofit/>
          </a:bodyPr>
          <a:lstStyle/>
          <a:p>
            <a:r>
              <a:rPr lang="el-GR" dirty="0"/>
              <a:t>Μεταβολή της Ελαστικότητας</a:t>
            </a:r>
            <a:endParaRPr lang="en-US" dirty="0"/>
          </a:p>
        </p:txBody>
      </p:sp>
      <p:grpSp>
        <p:nvGrpSpPr>
          <p:cNvPr id="336975" name="Group 79"/>
          <p:cNvGrpSpPr>
            <a:grpSpLocks/>
          </p:cNvGrpSpPr>
          <p:nvPr/>
        </p:nvGrpSpPr>
        <p:grpSpPr bwMode="auto">
          <a:xfrm>
            <a:off x="1416050" y="1833563"/>
            <a:ext cx="1192213" cy="515937"/>
            <a:chOff x="1360" y="1200"/>
            <a:chExt cx="751" cy="325"/>
          </a:xfrm>
        </p:grpSpPr>
        <p:sp>
          <p:nvSpPr>
            <p:cNvPr id="336976" name="Rectangle 80"/>
            <p:cNvSpPr>
              <a:spLocks noChangeArrowheads="1"/>
            </p:cNvSpPr>
            <p:nvPr/>
          </p:nvSpPr>
          <p:spPr bwMode="auto">
            <a:xfrm>
              <a:off x="1420" y="1200"/>
              <a:ext cx="691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  <a:latin typeface="Arial" charset="0"/>
                </a:rPr>
                <a:t>E</a:t>
              </a:r>
              <a:r>
                <a:rPr lang="en-US" i="1" baseline="-25000">
                  <a:solidFill>
                    <a:srgbClr val="000000"/>
                  </a:solidFill>
                  <a:latin typeface="Arial" charset="0"/>
                </a:rPr>
                <a:t>d</a:t>
              </a:r>
              <a:r>
                <a:rPr lang="en-US" i="1">
                  <a:solidFill>
                    <a:srgbClr val="000000"/>
                  </a:solidFill>
                  <a:latin typeface="Arial" charset="0"/>
                </a:rPr>
                <a:t> = </a:t>
              </a:r>
              <a:r>
                <a:rPr lang="en-US" sz="2800">
                  <a:solidFill>
                    <a:srgbClr val="000000"/>
                  </a:solidFill>
                  <a:latin typeface="Symbol" pitchFamily="18" charset="2"/>
                </a:rPr>
                <a:t></a:t>
              </a:r>
              <a:endParaRPr lang="en-US" i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6977" name="Freeform 81"/>
            <p:cNvSpPr>
              <a:spLocks/>
            </p:cNvSpPr>
            <p:nvPr/>
          </p:nvSpPr>
          <p:spPr bwMode="auto">
            <a:xfrm>
              <a:off x="1360" y="1461"/>
              <a:ext cx="69" cy="37"/>
            </a:xfrm>
            <a:custGeom>
              <a:avLst/>
              <a:gdLst>
                <a:gd name="T0" fmla="*/ 0 w 45"/>
                <a:gd name="T1" fmla="*/ 19 h 41"/>
                <a:gd name="T2" fmla="*/ 1 w 45"/>
                <a:gd name="T3" fmla="*/ 16 h 41"/>
                <a:gd name="T4" fmla="*/ 2 w 45"/>
                <a:gd name="T5" fmla="*/ 11 h 41"/>
                <a:gd name="T6" fmla="*/ 4 w 45"/>
                <a:gd name="T7" fmla="*/ 8 h 41"/>
                <a:gd name="T8" fmla="*/ 6 w 45"/>
                <a:gd name="T9" fmla="*/ 6 h 41"/>
                <a:gd name="T10" fmla="*/ 10 w 45"/>
                <a:gd name="T11" fmla="*/ 3 h 41"/>
                <a:gd name="T12" fmla="*/ 13 w 45"/>
                <a:gd name="T13" fmla="*/ 1 h 41"/>
                <a:gd name="T14" fmla="*/ 17 w 45"/>
                <a:gd name="T15" fmla="*/ 0 h 41"/>
                <a:gd name="T16" fmla="*/ 22 w 45"/>
                <a:gd name="T17" fmla="*/ 0 h 41"/>
                <a:gd name="T18" fmla="*/ 27 w 45"/>
                <a:gd name="T19" fmla="*/ 0 h 41"/>
                <a:gd name="T20" fmla="*/ 31 w 45"/>
                <a:gd name="T21" fmla="*/ 1 h 41"/>
                <a:gd name="T22" fmla="*/ 34 w 45"/>
                <a:gd name="T23" fmla="*/ 3 h 41"/>
                <a:gd name="T24" fmla="*/ 38 w 45"/>
                <a:gd name="T25" fmla="*/ 6 h 41"/>
                <a:gd name="T26" fmla="*/ 40 w 45"/>
                <a:gd name="T27" fmla="*/ 8 h 41"/>
                <a:gd name="T28" fmla="*/ 43 w 45"/>
                <a:gd name="T29" fmla="*/ 11 h 41"/>
                <a:gd name="T30" fmla="*/ 44 w 45"/>
                <a:gd name="T31" fmla="*/ 16 h 41"/>
                <a:gd name="T32" fmla="*/ 44 w 45"/>
                <a:gd name="T33" fmla="*/ 19 h 41"/>
                <a:gd name="T34" fmla="*/ 44 w 45"/>
                <a:gd name="T35" fmla="*/ 24 h 41"/>
                <a:gd name="T36" fmla="*/ 43 w 45"/>
                <a:gd name="T37" fmla="*/ 27 h 41"/>
                <a:gd name="T38" fmla="*/ 40 w 45"/>
                <a:gd name="T39" fmla="*/ 31 h 41"/>
                <a:gd name="T40" fmla="*/ 38 w 45"/>
                <a:gd name="T41" fmla="*/ 34 h 41"/>
                <a:gd name="T42" fmla="*/ 34 w 45"/>
                <a:gd name="T43" fmla="*/ 37 h 41"/>
                <a:gd name="T44" fmla="*/ 31 w 45"/>
                <a:gd name="T45" fmla="*/ 39 h 41"/>
                <a:gd name="T46" fmla="*/ 27 w 45"/>
                <a:gd name="T47" fmla="*/ 40 h 41"/>
                <a:gd name="T48" fmla="*/ 22 w 45"/>
                <a:gd name="T49" fmla="*/ 40 h 41"/>
                <a:gd name="T50" fmla="*/ 17 w 45"/>
                <a:gd name="T51" fmla="*/ 40 h 41"/>
                <a:gd name="T52" fmla="*/ 13 w 45"/>
                <a:gd name="T53" fmla="*/ 39 h 41"/>
                <a:gd name="T54" fmla="*/ 10 w 45"/>
                <a:gd name="T55" fmla="*/ 37 h 41"/>
                <a:gd name="T56" fmla="*/ 6 w 45"/>
                <a:gd name="T57" fmla="*/ 34 h 41"/>
                <a:gd name="T58" fmla="*/ 4 w 45"/>
                <a:gd name="T59" fmla="*/ 31 h 41"/>
                <a:gd name="T60" fmla="*/ 2 w 45"/>
                <a:gd name="T61" fmla="*/ 27 h 41"/>
                <a:gd name="T62" fmla="*/ 1 w 45"/>
                <a:gd name="T63" fmla="*/ 24 h 41"/>
                <a:gd name="T64" fmla="*/ 0 w 45"/>
                <a:gd name="T65" fmla="*/ 1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" h="41">
                  <a:moveTo>
                    <a:pt x="0" y="19"/>
                  </a:moveTo>
                  <a:lnTo>
                    <a:pt x="1" y="16"/>
                  </a:lnTo>
                  <a:lnTo>
                    <a:pt x="2" y="11"/>
                  </a:lnTo>
                  <a:lnTo>
                    <a:pt x="4" y="8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1" y="1"/>
                  </a:lnTo>
                  <a:lnTo>
                    <a:pt x="34" y="3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3" y="11"/>
                  </a:lnTo>
                  <a:lnTo>
                    <a:pt x="44" y="16"/>
                  </a:lnTo>
                  <a:lnTo>
                    <a:pt x="44" y="19"/>
                  </a:lnTo>
                  <a:lnTo>
                    <a:pt x="44" y="24"/>
                  </a:lnTo>
                  <a:lnTo>
                    <a:pt x="43" y="27"/>
                  </a:lnTo>
                  <a:lnTo>
                    <a:pt x="40" y="31"/>
                  </a:lnTo>
                  <a:lnTo>
                    <a:pt x="38" y="34"/>
                  </a:lnTo>
                  <a:lnTo>
                    <a:pt x="34" y="37"/>
                  </a:lnTo>
                  <a:lnTo>
                    <a:pt x="31" y="39"/>
                  </a:lnTo>
                  <a:lnTo>
                    <a:pt x="27" y="40"/>
                  </a:lnTo>
                  <a:lnTo>
                    <a:pt x="22" y="40"/>
                  </a:lnTo>
                  <a:lnTo>
                    <a:pt x="17" y="40"/>
                  </a:lnTo>
                  <a:lnTo>
                    <a:pt x="13" y="39"/>
                  </a:lnTo>
                  <a:lnTo>
                    <a:pt x="10" y="37"/>
                  </a:lnTo>
                  <a:lnTo>
                    <a:pt x="6" y="34"/>
                  </a:lnTo>
                  <a:lnTo>
                    <a:pt x="4" y="31"/>
                  </a:lnTo>
                  <a:lnTo>
                    <a:pt x="2" y="27"/>
                  </a:lnTo>
                  <a:lnTo>
                    <a:pt x="1" y="24"/>
                  </a:lnTo>
                  <a:lnTo>
                    <a:pt x="0" y="1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36978" name="Group 82"/>
          <p:cNvGrpSpPr>
            <a:grpSpLocks/>
          </p:cNvGrpSpPr>
          <p:nvPr/>
        </p:nvGrpSpPr>
        <p:grpSpPr bwMode="auto">
          <a:xfrm>
            <a:off x="4194175" y="3513138"/>
            <a:ext cx="1062038" cy="454025"/>
            <a:chOff x="3110" y="2258"/>
            <a:chExt cx="669" cy="286"/>
          </a:xfrm>
        </p:grpSpPr>
        <p:sp>
          <p:nvSpPr>
            <p:cNvPr id="336979" name="Freeform 83"/>
            <p:cNvSpPr>
              <a:spLocks/>
            </p:cNvSpPr>
            <p:nvPr/>
          </p:nvSpPr>
          <p:spPr bwMode="auto">
            <a:xfrm>
              <a:off x="3110" y="2477"/>
              <a:ext cx="67" cy="37"/>
            </a:xfrm>
            <a:custGeom>
              <a:avLst/>
              <a:gdLst>
                <a:gd name="T0" fmla="*/ 0 w 44"/>
                <a:gd name="T1" fmla="*/ 21 h 41"/>
                <a:gd name="T2" fmla="*/ 0 w 44"/>
                <a:gd name="T3" fmla="*/ 16 h 41"/>
                <a:gd name="T4" fmla="*/ 1 w 44"/>
                <a:gd name="T5" fmla="*/ 13 h 41"/>
                <a:gd name="T6" fmla="*/ 4 w 44"/>
                <a:gd name="T7" fmla="*/ 9 h 41"/>
                <a:gd name="T8" fmla="*/ 6 w 44"/>
                <a:gd name="T9" fmla="*/ 6 h 41"/>
                <a:gd name="T10" fmla="*/ 9 w 44"/>
                <a:gd name="T11" fmla="*/ 3 h 41"/>
                <a:gd name="T12" fmla="*/ 14 w 44"/>
                <a:gd name="T13" fmla="*/ 1 h 41"/>
                <a:gd name="T14" fmla="*/ 17 w 44"/>
                <a:gd name="T15" fmla="*/ 0 h 41"/>
                <a:gd name="T16" fmla="*/ 21 w 44"/>
                <a:gd name="T17" fmla="*/ 0 h 41"/>
                <a:gd name="T18" fmla="*/ 26 w 44"/>
                <a:gd name="T19" fmla="*/ 0 h 41"/>
                <a:gd name="T20" fmla="*/ 29 w 44"/>
                <a:gd name="T21" fmla="*/ 1 h 41"/>
                <a:gd name="T22" fmla="*/ 33 w 44"/>
                <a:gd name="T23" fmla="*/ 3 h 41"/>
                <a:gd name="T24" fmla="*/ 37 w 44"/>
                <a:gd name="T25" fmla="*/ 6 h 41"/>
                <a:gd name="T26" fmla="*/ 39 w 44"/>
                <a:gd name="T27" fmla="*/ 9 h 41"/>
                <a:gd name="T28" fmla="*/ 42 w 44"/>
                <a:gd name="T29" fmla="*/ 13 h 41"/>
                <a:gd name="T30" fmla="*/ 43 w 44"/>
                <a:gd name="T31" fmla="*/ 16 h 41"/>
                <a:gd name="T32" fmla="*/ 43 w 44"/>
                <a:gd name="T33" fmla="*/ 21 h 41"/>
                <a:gd name="T34" fmla="*/ 43 w 44"/>
                <a:gd name="T35" fmla="*/ 24 h 41"/>
                <a:gd name="T36" fmla="*/ 42 w 44"/>
                <a:gd name="T37" fmla="*/ 27 h 41"/>
                <a:gd name="T38" fmla="*/ 39 w 44"/>
                <a:gd name="T39" fmla="*/ 32 h 41"/>
                <a:gd name="T40" fmla="*/ 37 w 44"/>
                <a:gd name="T41" fmla="*/ 34 h 41"/>
                <a:gd name="T42" fmla="*/ 33 w 44"/>
                <a:gd name="T43" fmla="*/ 37 h 41"/>
                <a:gd name="T44" fmla="*/ 29 w 44"/>
                <a:gd name="T45" fmla="*/ 39 h 41"/>
                <a:gd name="T46" fmla="*/ 26 w 44"/>
                <a:gd name="T47" fmla="*/ 40 h 41"/>
                <a:gd name="T48" fmla="*/ 21 w 44"/>
                <a:gd name="T49" fmla="*/ 40 h 41"/>
                <a:gd name="T50" fmla="*/ 17 w 44"/>
                <a:gd name="T51" fmla="*/ 40 h 41"/>
                <a:gd name="T52" fmla="*/ 14 w 44"/>
                <a:gd name="T53" fmla="*/ 39 h 41"/>
                <a:gd name="T54" fmla="*/ 9 w 44"/>
                <a:gd name="T55" fmla="*/ 37 h 41"/>
                <a:gd name="T56" fmla="*/ 6 w 44"/>
                <a:gd name="T57" fmla="*/ 34 h 41"/>
                <a:gd name="T58" fmla="*/ 4 w 44"/>
                <a:gd name="T59" fmla="*/ 32 h 41"/>
                <a:gd name="T60" fmla="*/ 1 w 44"/>
                <a:gd name="T61" fmla="*/ 27 h 41"/>
                <a:gd name="T62" fmla="*/ 0 w 44"/>
                <a:gd name="T63" fmla="*/ 24 h 41"/>
                <a:gd name="T64" fmla="*/ 0 w 44"/>
                <a:gd name="T65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1">
                  <a:moveTo>
                    <a:pt x="0" y="21"/>
                  </a:moveTo>
                  <a:lnTo>
                    <a:pt x="0" y="16"/>
                  </a:lnTo>
                  <a:lnTo>
                    <a:pt x="1" y="13"/>
                  </a:lnTo>
                  <a:lnTo>
                    <a:pt x="4" y="9"/>
                  </a:lnTo>
                  <a:lnTo>
                    <a:pt x="6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3" y="3"/>
                  </a:lnTo>
                  <a:lnTo>
                    <a:pt x="37" y="6"/>
                  </a:lnTo>
                  <a:lnTo>
                    <a:pt x="39" y="9"/>
                  </a:lnTo>
                  <a:lnTo>
                    <a:pt x="42" y="13"/>
                  </a:lnTo>
                  <a:lnTo>
                    <a:pt x="43" y="16"/>
                  </a:lnTo>
                  <a:lnTo>
                    <a:pt x="43" y="21"/>
                  </a:lnTo>
                  <a:lnTo>
                    <a:pt x="43" y="24"/>
                  </a:lnTo>
                  <a:lnTo>
                    <a:pt x="42" y="27"/>
                  </a:lnTo>
                  <a:lnTo>
                    <a:pt x="39" y="32"/>
                  </a:lnTo>
                  <a:lnTo>
                    <a:pt x="37" y="34"/>
                  </a:lnTo>
                  <a:lnTo>
                    <a:pt x="33" y="37"/>
                  </a:lnTo>
                  <a:lnTo>
                    <a:pt x="29" y="39"/>
                  </a:lnTo>
                  <a:lnTo>
                    <a:pt x="26" y="40"/>
                  </a:lnTo>
                  <a:lnTo>
                    <a:pt x="21" y="40"/>
                  </a:lnTo>
                  <a:lnTo>
                    <a:pt x="17" y="40"/>
                  </a:lnTo>
                  <a:lnTo>
                    <a:pt x="14" y="39"/>
                  </a:lnTo>
                  <a:lnTo>
                    <a:pt x="9" y="37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2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36980" name="Rectangle 84"/>
            <p:cNvSpPr>
              <a:spLocks noChangeArrowheads="1"/>
            </p:cNvSpPr>
            <p:nvPr/>
          </p:nvSpPr>
          <p:spPr bwMode="auto">
            <a:xfrm>
              <a:off x="3141" y="2258"/>
              <a:ext cx="638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  <a:latin typeface="Arial" charset="0"/>
                </a:rPr>
                <a:t>E</a:t>
              </a:r>
              <a:r>
                <a:rPr lang="en-US" i="1" baseline="-25000">
                  <a:solidFill>
                    <a:srgbClr val="000000"/>
                  </a:solidFill>
                  <a:latin typeface="Arial" charset="0"/>
                </a:rPr>
                <a:t>d</a:t>
              </a:r>
              <a:r>
                <a:rPr lang="en-US" i="1">
                  <a:solidFill>
                    <a:srgbClr val="000000"/>
                  </a:solidFill>
                  <a:latin typeface="Arial" charset="0"/>
                </a:rPr>
                <a:t> = 1</a:t>
              </a:r>
            </a:p>
          </p:txBody>
        </p:sp>
      </p:grpSp>
      <p:grpSp>
        <p:nvGrpSpPr>
          <p:cNvPr id="336981" name="Group 85"/>
          <p:cNvGrpSpPr>
            <a:grpSpLocks/>
          </p:cNvGrpSpPr>
          <p:nvPr/>
        </p:nvGrpSpPr>
        <p:grpSpPr bwMode="auto">
          <a:xfrm>
            <a:off x="6953250" y="4957763"/>
            <a:ext cx="1012825" cy="558800"/>
            <a:chOff x="4848" y="3168"/>
            <a:chExt cx="638" cy="352"/>
          </a:xfrm>
        </p:grpSpPr>
        <p:sp>
          <p:nvSpPr>
            <p:cNvPr id="336982" name="Freeform 86"/>
            <p:cNvSpPr>
              <a:spLocks/>
            </p:cNvSpPr>
            <p:nvPr/>
          </p:nvSpPr>
          <p:spPr bwMode="auto">
            <a:xfrm>
              <a:off x="4863" y="3480"/>
              <a:ext cx="64" cy="40"/>
            </a:xfrm>
            <a:custGeom>
              <a:avLst/>
              <a:gdLst>
                <a:gd name="T0" fmla="*/ 0 w 43"/>
                <a:gd name="T1" fmla="*/ 22 h 44"/>
                <a:gd name="T2" fmla="*/ 0 w 43"/>
                <a:gd name="T3" fmla="*/ 17 h 44"/>
                <a:gd name="T4" fmla="*/ 1 w 43"/>
                <a:gd name="T5" fmla="*/ 13 h 44"/>
                <a:gd name="T6" fmla="*/ 2 w 43"/>
                <a:gd name="T7" fmla="*/ 10 h 44"/>
                <a:gd name="T8" fmla="*/ 6 w 43"/>
                <a:gd name="T9" fmla="*/ 6 h 44"/>
                <a:gd name="T10" fmla="*/ 8 w 43"/>
                <a:gd name="T11" fmla="*/ 4 h 44"/>
                <a:gd name="T12" fmla="*/ 12 w 43"/>
                <a:gd name="T13" fmla="*/ 1 h 44"/>
                <a:gd name="T14" fmla="*/ 17 w 43"/>
                <a:gd name="T15" fmla="*/ 0 h 44"/>
                <a:gd name="T16" fmla="*/ 20 w 43"/>
                <a:gd name="T17" fmla="*/ 0 h 44"/>
                <a:gd name="T18" fmla="*/ 25 w 43"/>
                <a:gd name="T19" fmla="*/ 0 h 44"/>
                <a:gd name="T20" fmla="*/ 29 w 43"/>
                <a:gd name="T21" fmla="*/ 1 h 44"/>
                <a:gd name="T22" fmla="*/ 32 w 43"/>
                <a:gd name="T23" fmla="*/ 4 h 44"/>
                <a:gd name="T24" fmla="*/ 36 w 43"/>
                <a:gd name="T25" fmla="*/ 6 h 44"/>
                <a:gd name="T26" fmla="*/ 38 w 43"/>
                <a:gd name="T27" fmla="*/ 10 h 44"/>
                <a:gd name="T28" fmla="*/ 41 w 43"/>
                <a:gd name="T29" fmla="*/ 13 h 44"/>
                <a:gd name="T30" fmla="*/ 42 w 43"/>
                <a:gd name="T31" fmla="*/ 17 h 44"/>
                <a:gd name="T32" fmla="*/ 42 w 43"/>
                <a:gd name="T33" fmla="*/ 22 h 44"/>
                <a:gd name="T34" fmla="*/ 42 w 43"/>
                <a:gd name="T35" fmla="*/ 25 h 44"/>
                <a:gd name="T36" fmla="*/ 41 w 43"/>
                <a:gd name="T37" fmla="*/ 30 h 44"/>
                <a:gd name="T38" fmla="*/ 38 w 43"/>
                <a:gd name="T39" fmla="*/ 33 h 44"/>
                <a:gd name="T40" fmla="*/ 36 w 43"/>
                <a:gd name="T41" fmla="*/ 37 h 44"/>
                <a:gd name="T42" fmla="*/ 32 w 43"/>
                <a:gd name="T43" fmla="*/ 39 h 44"/>
                <a:gd name="T44" fmla="*/ 29 w 43"/>
                <a:gd name="T45" fmla="*/ 41 h 44"/>
                <a:gd name="T46" fmla="*/ 25 w 43"/>
                <a:gd name="T47" fmla="*/ 42 h 44"/>
                <a:gd name="T48" fmla="*/ 20 w 43"/>
                <a:gd name="T49" fmla="*/ 43 h 44"/>
                <a:gd name="T50" fmla="*/ 17 w 43"/>
                <a:gd name="T51" fmla="*/ 42 h 44"/>
                <a:gd name="T52" fmla="*/ 12 w 43"/>
                <a:gd name="T53" fmla="*/ 41 h 44"/>
                <a:gd name="T54" fmla="*/ 8 w 43"/>
                <a:gd name="T55" fmla="*/ 39 h 44"/>
                <a:gd name="T56" fmla="*/ 6 w 43"/>
                <a:gd name="T57" fmla="*/ 37 h 44"/>
                <a:gd name="T58" fmla="*/ 2 w 43"/>
                <a:gd name="T59" fmla="*/ 33 h 44"/>
                <a:gd name="T60" fmla="*/ 1 w 43"/>
                <a:gd name="T61" fmla="*/ 30 h 44"/>
                <a:gd name="T62" fmla="*/ 0 w 43"/>
                <a:gd name="T63" fmla="*/ 25 h 44"/>
                <a:gd name="T64" fmla="*/ 0 w 43"/>
                <a:gd name="T65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44">
                  <a:moveTo>
                    <a:pt x="0" y="22"/>
                  </a:moveTo>
                  <a:lnTo>
                    <a:pt x="0" y="17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6" y="6"/>
                  </a:lnTo>
                  <a:lnTo>
                    <a:pt x="8" y="4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2" y="4"/>
                  </a:lnTo>
                  <a:lnTo>
                    <a:pt x="36" y="6"/>
                  </a:lnTo>
                  <a:lnTo>
                    <a:pt x="38" y="10"/>
                  </a:lnTo>
                  <a:lnTo>
                    <a:pt x="41" y="13"/>
                  </a:lnTo>
                  <a:lnTo>
                    <a:pt x="42" y="17"/>
                  </a:lnTo>
                  <a:lnTo>
                    <a:pt x="42" y="22"/>
                  </a:lnTo>
                  <a:lnTo>
                    <a:pt x="42" y="25"/>
                  </a:lnTo>
                  <a:lnTo>
                    <a:pt x="41" y="30"/>
                  </a:lnTo>
                  <a:lnTo>
                    <a:pt x="38" y="33"/>
                  </a:lnTo>
                  <a:lnTo>
                    <a:pt x="36" y="37"/>
                  </a:lnTo>
                  <a:lnTo>
                    <a:pt x="32" y="39"/>
                  </a:lnTo>
                  <a:lnTo>
                    <a:pt x="29" y="41"/>
                  </a:lnTo>
                  <a:lnTo>
                    <a:pt x="25" y="42"/>
                  </a:lnTo>
                  <a:lnTo>
                    <a:pt x="20" y="43"/>
                  </a:lnTo>
                  <a:lnTo>
                    <a:pt x="17" y="42"/>
                  </a:lnTo>
                  <a:lnTo>
                    <a:pt x="12" y="41"/>
                  </a:lnTo>
                  <a:lnTo>
                    <a:pt x="8" y="39"/>
                  </a:lnTo>
                  <a:lnTo>
                    <a:pt x="6" y="37"/>
                  </a:lnTo>
                  <a:lnTo>
                    <a:pt x="2" y="33"/>
                  </a:lnTo>
                  <a:lnTo>
                    <a:pt x="1" y="30"/>
                  </a:lnTo>
                  <a:lnTo>
                    <a:pt x="0" y="25"/>
                  </a:lnTo>
                  <a:lnTo>
                    <a:pt x="0" y="2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36983" name="Rectangle 87"/>
            <p:cNvSpPr>
              <a:spLocks noChangeArrowheads="1"/>
            </p:cNvSpPr>
            <p:nvPr/>
          </p:nvSpPr>
          <p:spPr bwMode="auto">
            <a:xfrm>
              <a:off x="4848" y="3168"/>
              <a:ext cx="638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  <a:latin typeface="Arial" charset="0"/>
                </a:rPr>
                <a:t>E</a:t>
              </a:r>
              <a:r>
                <a:rPr lang="en-US" i="1" baseline="-25000">
                  <a:solidFill>
                    <a:srgbClr val="000000"/>
                  </a:solidFill>
                  <a:latin typeface="Arial" charset="0"/>
                </a:rPr>
                <a:t>d</a:t>
              </a:r>
              <a:r>
                <a:rPr lang="en-US" i="1">
                  <a:solidFill>
                    <a:srgbClr val="000000"/>
                  </a:solidFill>
                  <a:latin typeface="Arial" charset="0"/>
                </a:rPr>
                <a:t> = 0</a:t>
              </a:r>
            </a:p>
          </p:txBody>
        </p:sp>
      </p:grpSp>
      <p:grpSp>
        <p:nvGrpSpPr>
          <p:cNvPr id="336984" name="Group 88"/>
          <p:cNvGrpSpPr>
            <a:grpSpLocks/>
          </p:cNvGrpSpPr>
          <p:nvPr/>
        </p:nvGrpSpPr>
        <p:grpSpPr bwMode="auto">
          <a:xfrm>
            <a:off x="5627688" y="4348163"/>
            <a:ext cx="1173162" cy="454025"/>
            <a:chOff x="4013" y="2784"/>
            <a:chExt cx="739" cy="286"/>
          </a:xfrm>
        </p:grpSpPr>
        <p:sp>
          <p:nvSpPr>
            <p:cNvPr id="336985" name="Rectangle 89"/>
            <p:cNvSpPr>
              <a:spLocks noChangeArrowheads="1"/>
            </p:cNvSpPr>
            <p:nvPr/>
          </p:nvSpPr>
          <p:spPr bwMode="auto">
            <a:xfrm>
              <a:off x="4114" y="2784"/>
              <a:ext cx="638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  <a:latin typeface="Arial" charset="0"/>
                </a:rPr>
                <a:t>E</a:t>
              </a:r>
              <a:r>
                <a:rPr lang="en-US" i="1" baseline="-25000">
                  <a:solidFill>
                    <a:srgbClr val="000000"/>
                  </a:solidFill>
                  <a:latin typeface="Arial" charset="0"/>
                </a:rPr>
                <a:t>d</a:t>
              </a:r>
              <a:r>
                <a:rPr lang="en-US" i="1">
                  <a:solidFill>
                    <a:srgbClr val="000000"/>
                  </a:solidFill>
                  <a:latin typeface="Arial" charset="0"/>
                </a:rPr>
                <a:t> &lt; 1</a:t>
              </a:r>
            </a:p>
          </p:txBody>
        </p:sp>
        <p:sp>
          <p:nvSpPr>
            <p:cNvPr id="336986" name="Freeform 90"/>
            <p:cNvSpPr>
              <a:spLocks/>
            </p:cNvSpPr>
            <p:nvPr/>
          </p:nvSpPr>
          <p:spPr bwMode="auto">
            <a:xfrm>
              <a:off x="4013" y="2987"/>
              <a:ext cx="67" cy="37"/>
            </a:xfrm>
            <a:custGeom>
              <a:avLst/>
              <a:gdLst>
                <a:gd name="T0" fmla="*/ 0 w 44"/>
                <a:gd name="T1" fmla="*/ 21 h 41"/>
                <a:gd name="T2" fmla="*/ 0 w 44"/>
                <a:gd name="T3" fmla="*/ 16 h 41"/>
                <a:gd name="T4" fmla="*/ 1 w 44"/>
                <a:gd name="T5" fmla="*/ 13 h 41"/>
                <a:gd name="T6" fmla="*/ 4 w 44"/>
                <a:gd name="T7" fmla="*/ 9 h 41"/>
                <a:gd name="T8" fmla="*/ 6 w 44"/>
                <a:gd name="T9" fmla="*/ 6 h 41"/>
                <a:gd name="T10" fmla="*/ 9 w 44"/>
                <a:gd name="T11" fmla="*/ 3 h 41"/>
                <a:gd name="T12" fmla="*/ 14 w 44"/>
                <a:gd name="T13" fmla="*/ 1 h 41"/>
                <a:gd name="T14" fmla="*/ 17 w 44"/>
                <a:gd name="T15" fmla="*/ 0 h 41"/>
                <a:gd name="T16" fmla="*/ 21 w 44"/>
                <a:gd name="T17" fmla="*/ 0 h 41"/>
                <a:gd name="T18" fmla="*/ 26 w 44"/>
                <a:gd name="T19" fmla="*/ 0 h 41"/>
                <a:gd name="T20" fmla="*/ 29 w 44"/>
                <a:gd name="T21" fmla="*/ 1 h 41"/>
                <a:gd name="T22" fmla="*/ 33 w 44"/>
                <a:gd name="T23" fmla="*/ 3 h 41"/>
                <a:gd name="T24" fmla="*/ 37 w 44"/>
                <a:gd name="T25" fmla="*/ 6 h 41"/>
                <a:gd name="T26" fmla="*/ 39 w 44"/>
                <a:gd name="T27" fmla="*/ 9 h 41"/>
                <a:gd name="T28" fmla="*/ 42 w 44"/>
                <a:gd name="T29" fmla="*/ 13 h 41"/>
                <a:gd name="T30" fmla="*/ 43 w 44"/>
                <a:gd name="T31" fmla="*/ 16 h 41"/>
                <a:gd name="T32" fmla="*/ 43 w 44"/>
                <a:gd name="T33" fmla="*/ 21 h 41"/>
                <a:gd name="T34" fmla="*/ 43 w 44"/>
                <a:gd name="T35" fmla="*/ 24 h 41"/>
                <a:gd name="T36" fmla="*/ 42 w 44"/>
                <a:gd name="T37" fmla="*/ 27 h 41"/>
                <a:gd name="T38" fmla="*/ 39 w 44"/>
                <a:gd name="T39" fmla="*/ 32 h 41"/>
                <a:gd name="T40" fmla="*/ 37 w 44"/>
                <a:gd name="T41" fmla="*/ 34 h 41"/>
                <a:gd name="T42" fmla="*/ 33 w 44"/>
                <a:gd name="T43" fmla="*/ 37 h 41"/>
                <a:gd name="T44" fmla="*/ 29 w 44"/>
                <a:gd name="T45" fmla="*/ 39 h 41"/>
                <a:gd name="T46" fmla="*/ 26 w 44"/>
                <a:gd name="T47" fmla="*/ 40 h 41"/>
                <a:gd name="T48" fmla="*/ 21 w 44"/>
                <a:gd name="T49" fmla="*/ 40 h 41"/>
                <a:gd name="T50" fmla="*/ 17 w 44"/>
                <a:gd name="T51" fmla="*/ 40 h 41"/>
                <a:gd name="T52" fmla="*/ 14 w 44"/>
                <a:gd name="T53" fmla="*/ 39 h 41"/>
                <a:gd name="T54" fmla="*/ 9 w 44"/>
                <a:gd name="T55" fmla="*/ 37 h 41"/>
                <a:gd name="T56" fmla="*/ 6 w 44"/>
                <a:gd name="T57" fmla="*/ 34 h 41"/>
                <a:gd name="T58" fmla="*/ 4 w 44"/>
                <a:gd name="T59" fmla="*/ 32 h 41"/>
                <a:gd name="T60" fmla="*/ 1 w 44"/>
                <a:gd name="T61" fmla="*/ 27 h 41"/>
                <a:gd name="T62" fmla="*/ 0 w 44"/>
                <a:gd name="T63" fmla="*/ 24 h 41"/>
                <a:gd name="T64" fmla="*/ 0 w 44"/>
                <a:gd name="T65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1">
                  <a:moveTo>
                    <a:pt x="0" y="21"/>
                  </a:moveTo>
                  <a:lnTo>
                    <a:pt x="0" y="16"/>
                  </a:lnTo>
                  <a:lnTo>
                    <a:pt x="1" y="13"/>
                  </a:lnTo>
                  <a:lnTo>
                    <a:pt x="4" y="9"/>
                  </a:lnTo>
                  <a:lnTo>
                    <a:pt x="6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3" y="3"/>
                  </a:lnTo>
                  <a:lnTo>
                    <a:pt x="37" y="6"/>
                  </a:lnTo>
                  <a:lnTo>
                    <a:pt x="39" y="9"/>
                  </a:lnTo>
                  <a:lnTo>
                    <a:pt x="42" y="13"/>
                  </a:lnTo>
                  <a:lnTo>
                    <a:pt x="43" y="16"/>
                  </a:lnTo>
                  <a:lnTo>
                    <a:pt x="43" y="21"/>
                  </a:lnTo>
                  <a:lnTo>
                    <a:pt x="43" y="24"/>
                  </a:lnTo>
                  <a:lnTo>
                    <a:pt x="42" y="27"/>
                  </a:lnTo>
                  <a:lnTo>
                    <a:pt x="39" y="32"/>
                  </a:lnTo>
                  <a:lnTo>
                    <a:pt x="37" y="34"/>
                  </a:lnTo>
                  <a:lnTo>
                    <a:pt x="33" y="37"/>
                  </a:lnTo>
                  <a:lnTo>
                    <a:pt x="29" y="39"/>
                  </a:lnTo>
                  <a:lnTo>
                    <a:pt x="26" y="40"/>
                  </a:lnTo>
                  <a:lnTo>
                    <a:pt x="21" y="40"/>
                  </a:lnTo>
                  <a:lnTo>
                    <a:pt x="17" y="40"/>
                  </a:lnTo>
                  <a:lnTo>
                    <a:pt x="14" y="39"/>
                  </a:lnTo>
                  <a:lnTo>
                    <a:pt x="9" y="37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2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36987" name="Group 91"/>
          <p:cNvGrpSpPr>
            <a:grpSpLocks/>
          </p:cNvGrpSpPr>
          <p:nvPr/>
        </p:nvGrpSpPr>
        <p:grpSpPr bwMode="auto">
          <a:xfrm>
            <a:off x="2838450" y="2671763"/>
            <a:ext cx="1012825" cy="457200"/>
            <a:chOff x="2256" y="1728"/>
            <a:chExt cx="638" cy="288"/>
          </a:xfrm>
        </p:grpSpPr>
        <p:sp>
          <p:nvSpPr>
            <p:cNvPr id="336988" name="Rectangle 92"/>
            <p:cNvSpPr>
              <a:spLocks noChangeArrowheads="1"/>
            </p:cNvSpPr>
            <p:nvPr/>
          </p:nvSpPr>
          <p:spPr bwMode="auto">
            <a:xfrm>
              <a:off x="2256" y="1728"/>
              <a:ext cx="638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  <a:latin typeface="Arial" charset="0"/>
                </a:rPr>
                <a:t>E</a:t>
              </a:r>
              <a:r>
                <a:rPr lang="en-US" i="1" baseline="-25000">
                  <a:solidFill>
                    <a:srgbClr val="000000"/>
                  </a:solidFill>
                  <a:latin typeface="Arial" charset="0"/>
                </a:rPr>
                <a:t>d</a:t>
              </a:r>
              <a:r>
                <a:rPr lang="en-US" i="1">
                  <a:solidFill>
                    <a:srgbClr val="000000"/>
                  </a:solidFill>
                  <a:latin typeface="Arial" charset="0"/>
                </a:rPr>
                <a:t> &gt; 1</a:t>
              </a:r>
            </a:p>
          </p:txBody>
        </p:sp>
        <p:sp>
          <p:nvSpPr>
            <p:cNvPr id="336989" name="Freeform 93"/>
            <p:cNvSpPr>
              <a:spLocks/>
            </p:cNvSpPr>
            <p:nvPr/>
          </p:nvSpPr>
          <p:spPr bwMode="auto">
            <a:xfrm>
              <a:off x="2268" y="1979"/>
              <a:ext cx="67" cy="37"/>
            </a:xfrm>
            <a:custGeom>
              <a:avLst/>
              <a:gdLst>
                <a:gd name="T0" fmla="*/ 0 w 44"/>
                <a:gd name="T1" fmla="*/ 21 h 41"/>
                <a:gd name="T2" fmla="*/ 0 w 44"/>
                <a:gd name="T3" fmla="*/ 16 h 41"/>
                <a:gd name="T4" fmla="*/ 1 w 44"/>
                <a:gd name="T5" fmla="*/ 13 h 41"/>
                <a:gd name="T6" fmla="*/ 4 w 44"/>
                <a:gd name="T7" fmla="*/ 9 h 41"/>
                <a:gd name="T8" fmla="*/ 6 w 44"/>
                <a:gd name="T9" fmla="*/ 6 h 41"/>
                <a:gd name="T10" fmla="*/ 9 w 44"/>
                <a:gd name="T11" fmla="*/ 3 h 41"/>
                <a:gd name="T12" fmla="*/ 14 w 44"/>
                <a:gd name="T13" fmla="*/ 1 h 41"/>
                <a:gd name="T14" fmla="*/ 17 w 44"/>
                <a:gd name="T15" fmla="*/ 0 h 41"/>
                <a:gd name="T16" fmla="*/ 21 w 44"/>
                <a:gd name="T17" fmla="*/ 0 h 41"/>
                <a:gd name="T18" fmla="*/ 26 w 44"/>
                <a:gd name="T19" fmla="*/ 0 h 41"/>
                <a:gd name="T20" fmla="*/ 29 w 44"/>
                <a:gd name="T21" fmla="*/ 1 h 41"/>
                <a:gd name="T22" fmla="*/ 33 w 44"/>
                <a:gd name="T23" fmla="*/ 3 h 41"/>
                <a:gd name="T24" fmla="*/ 37 w 44"/>
                <a:gd name="T25" fmla="*/ 6 h 41"/>
                <a:gd name="T26" fmla="*/ 39 w 44"/>
                <a:gd name="T27" fmla="*/ 9 h 41"/>
                <a:gd name="T28" fmla="*/ 42 w 44"/>
                <a:gd name="T29" fmla="*/ 13 h 41"/>
                <a:gd name="T30" fmla="*/ 43 w 44"/>
                <a:gd name="T31" fmla="*/ 16 h 41"/>
                <a:gd name="T32" fmla="*/ 43 w 44"/>
                <a:gd name="T33" fmla="*/ 21 h 41"/>
                <a:gd name="T34" fmla="*/ 43 w 44"/>
                <a:gd name="T35" fmla="*/ 24 h 41"/>
                <a:gd name="T36" fmla="*/ 42 w 44"/>
                <a:gd name="T37" fmla="*/ 27 h 41"/>
                <a:gd name="T38" fmla="*/ 39 w 44"/>
                <a:gd name="T39" fmla="*/ 32 h 41"/>
                <a:gd name="T40" fmla="*/ 37 w 44"/>
                <a:gd name="T41" fmla="*/ 34 h 41"/>
                <a:gd name="T42" fmla="*/ 33 w 44"/>
                <a:gd name="T43" fmla="*/ 37 h 41"/>
                <a:gd name="T44" fmla="*/ 29 w 44"/>
                <a:gd name="T45" fmla="*/ 39 h 41"/>
                <a:gd name="T46" fmla="*/ 26 w 44"/>
                <a:gd name="T47" fmla="*/ 40 h 41"/>
                <a:gd name="T48" fmla="*/ 21 w 44"/>
                <a:gd name="T49" fmla="*/ 40 h 41"/>
                <a:gd name="T50" fmla="*/ 17 w 44"/>
                <a:gd name="T51" fmla="*/ 40 h 41"/>
                <a:gd name="T52" fmla="*/ 14 w 44"/>
                <a:gd name="T53" fmla="*/ 39 h 41"/>
                <a:gd name="T54" fmla="*/ 9 w 44"/>
                <a:gd name="T55" fmla="*/ 37 h 41"/>
                <a:gd name="T56" fmla="*/ 6 w 44"/>
                <a:gd name="T57" fmla="*/ 34 h 41"/>
                <a:gd name="T58" fmla="*/ 4 w 44"/>
                <a:gd name="T59" fmla="*/ 32 h 41"/>
                <a:gd name="T60" fmla="*/ 1 w 44"/>
                <a:gd name="T61" fmla="*/ 27 h 41"/>
                <a:gd name="T62" fmla="*/ 0 w 44"/>
                <a:gd name="T63" fmla="*/ 24 h 41"/>
                <a:gd name="T64" fmla="*/ 0 w 44"/>
                <a:gd name="T65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1">
                  <a:moveTo>
                    <a:pt x="0" y="21"/>
                  </a:moveTo>
                  <a:lnTo>
                    <a:pt x="0" y="16"/>
                  </a:lnTo>
                  <a:lnTo>
                    <a:pt x="1" y="13"/>
                  </a:lnTo>
                  <a:lnTo>
                    <a:pt x="4" y="9"/>
                  </a:lnTo>
                  <a:lnTo>
                    <a:pt x="6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3" y="3"/>
                  </a:lnTo>
                  <a:lnTo>
                    <a:pt x="37" y="6"/>
                  </a:lnTo>
                  <a:lnTo>
                    <a:pt x="39" y="9"/>
                  </a:lnTo>
                  <a:lnTo>
                    <a:pt x="42" y="13"/>
                  </a:lnTo>
                  <a:lnTo>
                    <a:pt x="43" y="16"/>
                  </a:lnTo>
                  <a:lnTo>
                    <a:pt x="43" y="21"/>
                  </a:lnTo>
                  <a:lnTo>
                    <a:pt x="43" y="24"/>
                  </a:lnTo>
                  <a:lnTo>
                    <a:pt x="42" y="27"/>
                  </a:lnTo>
                  <a:lnTo>
                    <a:pt x="39" y="32"/>
                  </a:lnTo>
                  <a:lnTo>
                    <a:pt x="37" y="34"/>
                  </a:lnTo>
                  <a:lnTo>
                    <a:pt x="33" y="37"/>
                  </a:lnTo>
                  <a:lnTo>
                    <a:pt x="29" y="39"/>
                  </a:lnTo>
                  <a:lnTo>
                    <a:pt x="26" y="40"/>
                  </a:lnTo>
                  <a:lnTo>
                    <a:pt x="21" y="40"/>
                  </a:lnTo>
                  <a:lnTo>
                    <a:pt x="17" y="40"/>
                  </a:lnTo>
                  <a:lnTo>
                    <a:pt x="14" y="39"/>
                  </a:lnTo>
                  <a:lnTo>
                    <a:pt x="9" y="37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2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36990" name="AutoShape 94"/>
          <p:cNvSpPr>
            <a:spLocks noChangeArrowheads="1"/>
          </p:cNvSpPr>
          <p:nvPr/>
        </p:nvSpPr>
        <p:spPr bwMode="auto">
          <a:xfrm rot="1810918">
            <a:off x="1603375" y="2527300"/>
            <a:ext cx="1122363" cy="298450"/>
          </a:xfrm>
          <a:prstGeom prst="rightArrow">
            <a:avLst>
              <a:gd name="adj1" fmla="val 50000"/>
              <a:gd name="adj2" fmla="val 94016"/>
            </a:avLst>
          </a:prstGeom>
          <a:gradFill rotWithShape="0">
            <a:gsLst>
              <a:gs pos="0">
                <a:schemeClr val="tx1">
                  <a:gamma/>
                  <a:tint val="50196"/>
                  <a:invGamma/>
                </a:schemeClr>
              </a:gs>
              <a:gs pos="100000">
                <a:schemeClr val="tx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36991" name="AutoShape 95"/>
          <p:cNvSpPr>
            <a:spLocks noChangeArrowheads="1"/>
          </p:cNvSpPr>
          <p:nvPr/>
        </p:nvSpPr>
        <p:spPr bwMode="auto">
          <a:xfrm rot="1810918">
            <a:off x="3067050" y="3365500"/>
            <a:ext cx="1122363" cy="298450"/>
          </a:xfrm>
          <a:prstGeom prst="rightArrow">
            <a:avLst>
              <a:gd name="adj1" fmla="val 50000"/>
              <a:gd name="adj2" fmla="val 94016"/>
            </a:avLst>
          </a:prstGeom>
          <a:gradFill rotWithShape="0">
            <a:gsLst>
              <a:gs pos="0">
                <a:schemeClr val="tx1">
                  <a:gamma/>
                  <a:tint val="50196"/>
                  <a:invGamma/>
                </a:schemeClr>
              </a:gs>
              <a:gs pos="100000">
                <a:schemeClr val="tx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36992" name="AutoShape 96"/>
          <p:cNvSpPr>
            <a:spLocks noChangeArrowheads="1"/>
          </p:cNvSpPr>
          <p:nvPr/>
        </p:nvSpPr>
        <p:spPr bwMode="auto">
          <a:xfrm rot="1810918">
            <a:off x="4383088" y="4116388"/>
            <a:ext cx="1122362" cy="298450"/>
          </a:xfrm>
          <a:prstGeom prst="rightArrow">
            <a:avLst>
              <a:gd name="adj1" fmla="val 50000"/>
              <a:gd name="adj2" fmla="val 94016"/>
            </a:avLst>
          </a:prstGeom>
          <a:gradFill rotWithShape="0">
            <a:gsLst>
              <a:gs pos="0">
                <a:schemeClr val="tx1">
                  <a:gamma/>
                  <a:tint val="50196"/>
                  <a:invGamma/>
                </a:schemeClr>
              </a:gs>
              <a:gs pos="100000">
                <a:schemeClr val="tx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36993" name="AutoShape 97"/>
          <p:cNvSpPr>
            <a:spLocks noChangeArrowheads="1"/>
          </p:cNvSpPr>
          <p:nvPr/>
        </p:nvSpPr>
        <p:spPr bwMode="auto">
          <a:xfrm rot="1810918">
            <a:off x="5830888" y="4954588"/>
            <a:ext cx="1122362" cy="298450"/>
          </a:xfrm>
          <a:prstGeom prst="rightArrow">
            <a:avLst>
              <a:gd name="adj1" fmla="val 50000"/>
              <a:gd name="adj2" fmla="val 94016"/>
            </a:avLst>
          </a:prstGeom>
          <a:gradFill rotWithShape="0">
            <a:gsLst>
              <a:gs pos="0">
                <a:schemeClr val="tx1">
                  <a:gamma/>
                  <a:tint val="50196"/>
                  <a:invGamma/>
                </a:schemeClr>
              </a:gs>
              <a:gs pos="100000">
                <a:schemeClr val="tx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3218395" y="1960954"/>
            <a:ext cx="4572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l-GR" dirty="0">
                <a:solidFill>
                  <a:srgbClr val="000000"/>
                </a:solidFill>
                <a:latin typeface="Arial" charset="0"/>
              </a:rPr>
              <a:t>Η ελαστικότητα μειώνεται πλησιάζοντας τον άξονα του φόρτου (διελεύσεων) 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896" y="5877272"/>
            <a:ext cx="240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 1000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FECE-F587-46D1-B986-0B84E4D261D9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583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6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6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6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6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9" grpId="0" animBg="1"/>
      <p:bldP spid="336990" grpId="0" animBg="1"/>
      <p:bldP spid="336991" grpId="0" animBg="1"/>
      <p:bldP spid="336992" grpId="0" animBg="1"/>
      <p:bldP spid="33699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570" name="Group 90"/>
          <p:cNvGrpSpPr>
            <a:grpSpLocks/>
          </p:cNvGrpSpPr>
          <p:nvPr/>
        </p:nvGrpSpPr>
        <p:grpSpPr bwMode="auto">
          <a:xfrm>
            <a:off x="1905000" y="4343400"/>
            <a:ext cx="3203575" cy="1455738"/>
            <a:chOff x="1200" y="2779"/>
            <a:chExt cx="2018" cy="917"/>
          </a:xfrm>
        </p:grpSpPr>
        <p:sp>
          <p:nvSpPr>
            <p:cNvPr id="148485" name="Freeform 5"/>
            <p:cNvSpPr>
              <a:spLocks/>
            </p:cNvSpPr>
            <p:nvPr/>
          </p:nvSpPr>
          <p:spPr bwMode="auto">
            <a:xfrm>
              <a:off x="1200" y="2779"/>
              <a:ext cx="2018" cy="917"/>
            </a:xfrm>
            <a:custGeom>
              <a:avLst/>
              <a:gdLst>
                <a:gd name="T0" fmla="*/ 0 w 932"/>
                <a:gd name="T1" fmla="*/ 0 h 917"/>
                <a:gd name="T2" fmla="*/ 931 w 932"/>
                <a:gd name="T3" fmla="*/ 0 h 917"/>
                <a:gd name="T4" fmla="*/ 931 w 932"/>
                <a:gd name="T5" fmla="*/ 916 h 917"/>
                <a:gd name="T6" fmla="*/ 0 w 932"/>
                <a:gd name="T7" fmla="*/ 916 h 917"/>
                <a:gd name="T8" fmla="*/ 0 w 932"/>
                <a:gd name="T9" fmla="*/ 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2" h="917">
                  <a:moveTo>
                    <a:pt x="0" y="0"/>
                  </a:moveTo>
                  <a:lnTo>
                    <a:pt x="931" y="0"/>
                  </a:lnTo>
                  <a:lnTo>
                    <a:pt x="931" y="916"/>
                  </a:lnTo>
                  <a:lnTo>
                    <a:pt x="0" y="916"/>
                  </a:lnTo>
                  <a:lnTo>
                    <a:pt x="0" y="0"/>
                  </a:lnTo>
                </a:path>
              </a:pathLst>
            </a:custGeom>
            <a:solidFill>
              <a:srgbClr val="00FFCC"/>
            </a:solidFill>
            <a:ln w="12700" cap="rnd" cmpd="sng">
              <a:solidFill>
                <a:srgbClr val="00FF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8533" name="Rectangle 53"/>
            <p:cNvSpPr>
              <a:spLocks noChangeArrowheads="1"/>
            </p:cNvSpPr>
            <p:nvPr/>
          </p:nvSpPr>
          <p:spPr bwMode="auto">
            <a:xfrm>
              <a:off x="1776" y="3025"/>
              <a:ext cx="250" cy="294"/>
            </a:xfrm>
            <a:prstGeom prst="rect">
              <a:avLst/>
            </a:prstGeom>
            <a:noFill/>
            <a:ln w="12700">
              <a:solidFill>
                <a:srgbClr val="00FF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  <a:latin typeface="Arial" charset="0"/>
                </a:rPr>
                <a:t>A</a:t>
              </a:r>
            </a:p>
          </p:txBody>
        </p:sp>
      </p:grpSp>
      <p:sp>
        <p:nvSpPr>
          <p:cNvPr id="148488" name="Rectangle 8"/>
          <p:cNvSpPr>
            <a:spLocks noChangeArrowheads="1"/>
          </p:cNvSpPr>
          <p:nvPr/>
        </p:nvSpPr>
        <p:spPr bwMode="auto">
          <a:xfrm rot="16200000">
            <a:off x="3219451" y="4208462"/>
            <a:ext cx="18415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8515" name="Rectangle 35"/>
          <p:cNvSpPr>
            <a:spLocks noChangeArrowheads="1"/>
          </p:cNvSpPr>
          <p:nvPr/>
        </p:nvSpPr>
        <p:spPr bwMode="auto">
          <a:xfrm>
            <a:off x="3432998" y="1676400"/>
            <a:ext cx="3205109" cy="58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l-GR" b="1" dirty="0">
                <a:solidFill>
                  <a:srgbClr val="000000"/>
                </a:solidFill>
                <a:latin typeface="Arial" charset="0"/>
              </a:rPr>
              <a:t>α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) </a:t>
            </a:r>
            <a:r>
              <a:rPr lang="el-GR" b="1" dirty="0">
                <a:solidFill>
                  <a:srgbClr val="000000"/>
                </a:solidFill>
                <a:latin typeface="Arial" charset="0"/>
              </a:rPr>
              <a:t>Μοναδιαία ελαστικότητα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US" b="1" i="1" dirty="0">
                <a:solidFill>
                  <a:srgbClr val="000000"/>
                </a:solidFill>
                <a:latin typeface="Arial" charset="0"/>
              </a:rPr>
              <a:t>E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= 1</a:t>
            </a:r>
          </a:p>
        </p:txBody>
      </p:sp>
      <p:sp>
        <p:nvSpPr>
          <p:cNvPr id="148550" name="Rectangle 70"/>
          <p:cNvSpPr>
            <a:spLocks noGrp="1" noChangeArrowheads="1"/>
          </p:cNvSpPr>
          <p:nvPr>
            <p:ph type="title" idx="4294967295"/>
          </p:nvPr>
        </p:nvSpPr>
        <p:spPr>
          <a:xfrm>
            <a:off x="9524" y="-27781"/>
            <a:ext cx="9134475" cy="1139825"/>
          </a:xfrm>
        </p:spPr>
        <p:txBody>
          <a:bodyPr>
            <a:normAutofit/>
          </a:bodyPr>
          <a:lstStyle/>
          <a:p>
            <a:r>
              <a:rPr lang="el-GR" dirty="0"/>
              <a:t>Ελαστικότητα και Συνολικά Έσοδα</a:t>
            </a:r>
            <a:endParaRPr lang="en-US" dirty="0"/>
          </a:p>
        </p:txBody>
      </p:sp>
      <p:sp>
        <p:nvSpPr>
          <p:cNvPr id="148553" name="Rectangle 73"/>
          <p:cNvSpPr>
            <a:spLocks noChangeArrowheads="1"/>
          </p:cNvSpPr>
          <p:nvPr/>
        </p:nvSpPr>
        <p:spPr bwMode="auto">
          <a:xfrm>
            <a:off x="4116388" y="2587625"/>
            <a:ext cx="1393458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l-GR" dirty="0">
                <a:solidFill>
                  <a:srgbClr val="000000"/>
                </a:solidFill>
                <a:latin typeface="Arial" charset="0"/>
              </a:rPr>
              <a:t>Σταθερά ΣΕ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48572" name="Group 92"/>
          <p:cNvGrpSpPr>
            <a:grpSpLocks/>
          </p:cNvGrpSpPr>
          <p:nvPr/>
        </p:nvGrpSpPr>
        <p:grpSpPr bwMode="auto">
          <a:xfrm>
            <a:off x="1905000" y="3600450"/>
            <a:ext cx="3190875" cy="2151063"/>
            <a:chOff x="1200" y="2208"/>
            <a:chExt cx="2010" cy="1355"/>
          </a:xfrm>
        </p:grpSpPr>
        <p:sp>
          <p:nvSpPr>
            <p:cNvPr id="148567" name="Freeform 87"/>
            <p:cNvSpPr>
              <a:spLocks/>
            </p:cNvSpPr>
            <p:nvPr/>
          </p:nvSpPr>
          <p:spPr bwMode="auto">
            <a:xfrm>
              <a:off x="2544" y="2658"/>
              <a:ext cx="666" cy="905"/>
            </a:xfrm>
            <a:custGeom>
              <a:avLst/>
              <a:gdLst>
                <a:gd name="T0" fmla="*/ 0 w 450"/>
                <a:gd name="T1" fmla="*/ 0 h 917"/>
                <a:gd name="T2" fmla="*/ 449 w 450"/>
                <a:gd name="T3" fmla="*/ 0 h 917"/>
                <a:gd name="T4" fmla="*/ 449 w 450"/>
                <a:gd name="T5" fmla="*/ 916 h 917"/>
                <a:gd name="T6" fmla="*/ 0 w 450"/>
                <a:gd name="T7" fmla="*/ 916 h 917"/>
                <a:gd name="T8" fmla="*/ 0 w 450"/>
                <a:gd name="T9" fmla="*/ 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917">
                  <a:moveTo>
                    <a:pt x="0" y="0"/>
                  </a:moveTo>
                  <a:lnTo>
                    <a:pt x="449" y="0"/>
                  </a:lnTo>
                  <a:lnTo>
                    <a:pt x="449" y="916"/>
                  </a:lnTo>
                  <a:lnTo>
                    <a:pt x="0" y="91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99F7DD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8563" name="Freeform 83"/>
            <p:cNvSpPr>
              <a:spLocks/>
            </p:cNvSpPr>
            <p:nvPr/>
          </p:nvSpPr>
          <p:spPr bwMode="auto">
            <a:xfrm>
              <a:off x="1200" y="2208"/>
              <a:ext cx="1343" cy="451"/>
            </a:xfrm>
            <a:custGeom>
              <a:avLst/>
              <a:gdLst>
                <a:gd name="T0" fmla="*/ 0 w 931"/>
                <a:gd name="T1" fmla="*/ 0 h 455"/>
                <a:gd name="T2" fmla="*/ 930 w 931"/>
                <a:gd name="T3" fmla="*/ 0 h 455"/>
                <a:gd name="T4" fmla="*/ 930 w 931"/>
                <a:gd name="T5" fmla="*/ 454 h 455"/>
                <a:gd name="T6" fmla="*/ 0 w 931"/>
                <a:gd name="T7" fmla="*/ 454 h 455"/>
                <a:gd name="T8" fmla="*/ 0 w 931"/>
                <a:gd name="T9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1" h="455">
                  <a:moveTo>
                    <a:pt x="0" y="0"/>
                  </a:moveTo>
                  <a:lnTo>
                    <a:pt x="930" y="0"/>
                  </a:lnTo>
                  <a:lnTo>
                    <a:pt x="930" y="454"/>
                  </a:lnTo>
                  <a:lnTo>
                    <a:pt x="0" y="454"/>
                  </a:lnTo>
                  <a:lnTo>
                    <a:pt x="0" y="0"/>
                  </a:lnTo>
                </a:path>
              </a:pathLst>
            </a:custGeom>
            <a:solidFill>
              <a:srgbClr val="00FFCC"/>
            </a:solidFill>
            <a:ln w="12700" cap="rnd" cmpd="sng">
              <a:solidFill>
                <a:srgbClr val="CCE5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48571" name="Group 91"/>
          <p:cNvGrpSpPr>
            <a:grpSpLocks/>
          </p:cNvGrpSpPr>
          <p:nvPr/>
        </p:nvGrpSpPr>
        <p:grpSpPr bwMode="auto">
          <a:xfrm>
            <a:off x="1930400" y="3629025"/>
            <a:ext cx="2089150" cy="677863"/>
            <a:chOff x="1216" y="2304"/>
            <a:chExt cx="1316" cy="1333"/>
          </a:xfrm>
        </p:grpSpPr>
        <p:sp>
          <p:nvSpPr>
            <p:cNvPr id="148557" name="Freeform 77"/>
            <p:cNvSpPr>
              <a:spLocks/>
            </p:cNvSpPr>
            <p:nvPr/>
          </p:nvSpPr>
          <p:spPr bwMode="auto">
            <a:xfrm>
              <a:off x="1216" y="2304"/>
              <a:ext cx="1316" cy="1333"/>
            </a:xfrm>
            <a:custGeom>
              <a:avLst/>
              <a:gdLst>
                <a:gd name="T0" fmla="*/ 0 w 932"/>
                <a:gd name="T1" fmla="*/ 0 h 917"/>
                <a:gd name="T2" fmla="*/ 931 w 932"/>
                <a:gd name="T3" fmla="*/ 0 h 917"/>
                <a:gd name="T4" fmla="*/ 931 w 932"/>
                <a:gd name="T5" fmla="*/ 916 h 917"/>
                <a:gd name="T6" fmla="*/ 0 w 932"/>
                <a:gd name="T7" fmla="*/ 916 h 917"/>
                <a:gd name="T8" fmla="*/ 0 w 932"/>
                <a:gd name="T9" fmla="*/ 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2" h="917">
                  <a:moveTo>
                    <a:pt x="0" y="0"/>
                  </a:moveTo>
                  <a:lnTo>
                    <a:pt x="931" y="0"/>
                  </a:lnTo>
                  <a:lnTo>
                    <a:pt x="931" y="916"/>
                  </a:lnTo>
                  <a:lnTo>
                    <a:pt x="0" y="916"/>
                  </a:lnTo>
                  <a:lnTo>
                    <a:pt x="0" y="0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C0FEF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8564" name="Rectangle 84"/>
            <p:cNvSpPr>
              <a:spLocks noChangeArrowheads="1"/>
            </p:cNvSpPr>
            <p:nvPr/>
          </p:nvSpPr>
          <p:spPr bwMode="auto">
            <a:xfrm>
              <a:off x="1776" y="2323"/>
              <a:ext cx="261" cy="918"/>
            </a:xfrm>
            <a:prstGeom prst="rect">
              <a:avLst/>
            </a:prstGeom>
            <a:solidFill>
              <a:srgbClr val="C0FEF9"/>
            </a:solidFill>
            <a:ln w="12700">
              <a:solidFill>
                <a:srgbClr val="C0FEF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  <a:latin typeface="Arial" charset="0"/>
                </a:rPr>
                <a:t>C</a:t>
              </a:r>
            </a:p>
          </p:txBody>
        </p:sp>
      </p:grpSp>
      <p:grpSp>
        <p:nvGrpSpPr>
          <p:cNvPr id="148580" name="Group 100"/>
          <p:cNvGrpSpPr>
            <a:grpSpLocks/>
          </p:cNvGrpSpPr>
          <p:nvPr/>
        </p:nvGrpSpPr>
        <p:grpSpPr bwMode="auto">
          <a:xfrm>
            <a:off x="1028702" y="1981200"/>
            <a:ext cx="7264402" cy="4260850"/>
            <a:chOff x="648" y="1248"/>
            <a:chExt cx="4576" cy="2684"/>
          </a:xfrm>
        </p:grpSpPr>
        <p:sp>
          <p:nvSpPr>
            <p:cNvPr id="148493" name="Line 13"/>
            <p:cNvSpPr>
              <a:spLocks noChangeShapeType="1"/>
            </p:cNvSpPr>
            <p:nvPr/>
          </p:nvSpPr>
          <p:spPr bwMode="auto">
            <a:xfrm flipV="1">
              <a:off x="2865" y="3562"/>
              <a:ext cx="0" cy="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497" name="Line 17"/>
            <p:cNvSpPr>
              <a:spLocks noChangeShapeType="1"/>
            </p:cNvSpPr>
            <p:nvPr/>
          </p:nvSpPr>
          <p:spPr bwMode="auto">
            <a:xfrm flipV="1">
              <a:off x="3201" y="3572"/>
              <a:ext cx="0" cy="7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01" name="Line 21"/>
            <p:cNvSpPr>
              <a:spLocks noChangeShapeType="1"/>
            </p:cNvSpPr>
            <p:nvPr/>
          </p:nvSpPr>
          <p:spPr bwMode="auto">
            <a:xfrm>
              <a:off x="1188" y="2727"/>
              <a:ext cx="4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02" name="Line 22"/>
            <p:cNvSpPr>
              <a:spLocks noChangeShapeType="1"/>
            </p:cNvSpPr>
            <p:nvPr/>
          </p:nvSpPr>
          <p:spPr bwMode="auto">
            <a:xfrm>
              <a:off x="1188" y="2508"/>
              <a:ext cx="4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03" name="Line 23"/>
            <p:cNvSpPr>
              <a:spLocks noChangeShapeType="1"/>
            </p:cNvSpPr>
            <p:nvPr/>
          </p:nvSpPr>
          <p:spPr bwMode="auto">
            <a:xfrm>
              <a:off x="1188" y="2269"/>
              <a:ext cx="4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27" name="Rectangle 47"/>
            <p:cNvSpPr>
              <a:spLocks noChangeArrowheads="1"/>
            </p:cNvSpPr>
            <p:nvPr/>
          </p:nvSpPr>
          <p:spPr bwMode="auto">
            <a:xfrm>
              <a:off x="881" y="3540"/>
              <a:ext cx="22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148539" name="Rectangle 59"/>
            <p:cNvSpPr>
              <a:spLocks noChangeArrowheads="1"/>
            </p:cNvSpPr>
            <p:nvPr/>
          </p:nvSpPr>
          <p:spPr bwMode="auto">
            <a:xfrm>
              <a:off x="3070" y="3646"/>
              <a:ext cx="22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148487" name="Rectangle 7"/>
            <p:cNvSpPr>
              <a:spLocks noChangeArrowheads="1"/>
            </p:cNvSpPr>
            <p:nvPr/>
          </p:nvSpPr>
          <p:spPr bwMode="auto">
            <a:xfrm rot="16200000">
              <a:off x="405" y="2395"/>
              <a:ext cx="71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l-GR" dirty="0">
                  <a:solidFill>
                    <a:srgbClr val="000000"/>
                  </a:solidFill>
                  <a:latin typeface="Arial" charset="0"/>
                </a:rPr>
                <a:t>Κόμιστρο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8489" name="Line 9"/>
            <p:cNvSpPr>
              <a:spLocks noChangeShapeType="1"/>
            </p:cNvSpPr>
            <p:nvPr/>
          </p:nvSpPr>
          <p:spPr bwMode="auto">
            <a:xfrm flipV="1">
              <a:off x="1521" y="3572"/>
              <a:ext cx="0" cy="7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490" name="Line 10"/>
            <p:cNvSpPr>
              <a:spLocks noChangeShapeType="1"/>
            </p:cNvSpPr>
            <p:nvPr/>
          </p:nvSpPr>
          <p:spPr bwMode="auto">
            <a:xfrm flipV="1">
              <a:off x="1857" y="3562"/>
              <a:ext cx="0" cy="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491" name="Line 11"/>
            <p:cNvSpPr>
              <a:spLocks noChangeShapeType="1"/>
            </p:cNvSpPr>
            <p:nvPr/>
          </p:nvSpPr>
          <p:spPr bwMode="auto">
            <a:xfrm flipV="1">
              <a:off x="2193" y="3562"/>
              <a:ext cx="0" cy="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492" name="Line 12"/>
            <p:cNvSpPr>
              <a:spLocks noChangeShapeType="1"/>
            </p:cNvSpPr>
            <p:nvPr/>
          </p:nvSpPr>
          <p:spPr bwMode="auto">
            <a:xfrm flipV="1">
              <a:off x="2529" y="3562"/>
              <a:ext cx="0" cy="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494" name="Line 14"/>
            <p:cNvSpPr>
              <a:spLocks noChangeShapeType="1"/>
            </p:cNvSpPr>
            <p:nvPr/>
          </p:nvSpPr>
          <p:spPr bwMode="auto">
            <a:xfrm flipV="1">
              <a:off x="4209" y="3572"/>
              <a:ext cx="0" cy="7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495" name="Line 15"/>
            <p:cNvSpPr>
              <a:spLocks noChangeShapeType="1"/>
            </p:cNvSpPr>
            <p:nvPr/>
          </p:nvSpPr>
          <p:spPr bwMode="auto">
            <a:xfrm flipV="1">
              <a:off x="3873" y="3572"/>
              <a:ext cx="0" cy="7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496" name="Line 16"/>
            <p:cNvSpPr>
              <a:spLocks noChangeShapeType="1"/>
            </p:cNvSpPr>
            <p:nvPr/>
          </p:nvSpPr>
          <p:spPr bwMode="auto">
            <a:xfrm flipV="1">
              <a:off x="3537" y="3572"/>
              <a:ext cx="0" cy="7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498" name="Line 18"/>
            <p:cNvSpPr>
              <a:spLocks noChangeShapeType="1"/>
            </p:cNvSpPr>
            <p:nvPr/>
          </p:nvSpPr>
          <p:spPr bwMode="auto">
            <a:xfrm>
              <a:off x="1188" y="3424"/>
              <a:ext cx="4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499" name="Line 19"/>
            <p:cNvSpPr>
              <a:spLocks noChangeShapeType="1"/>
            </p:cNvSpPr>
            <p:nvPr/>
          </p:nvSpPr>
          <p:spPr bwMode="auto">
            <a:xfrm>
              <a:off x="1188" y="3189"/>
              <a:ext cx="4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00" name="Line 20"/>
            <p:cNvSpPr>
              <a:spLocks noChangeShapeType="1"/>
            </p:cNvSpPr>
            <p:nvPr/>
          </p:nvSpPr>
          <p:spPr bwMode="auto">
            <a:xfrm>
              <a:off x="1188" y="2954"/>
              <a:ext cx="4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04" name="Line 24"/>
            <p:cNvSpPr>
              <a:spLocks noChangeShapeType="1"/>
            </p:cNvSpPr>
            <p:nvPr/>
          </p:nvSpPr>
          <p:spPr bwMode="auto">
            <a:xfrm>
              <a:off x="1188" y="2043"/>
              <a:ext cx="4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05" name="Line 25"/>
            <p:cNvSpPr>
              <a:spLocks noChangeShapeType="1"/>
            </p:cNvSpPr>
            <p:nvPr/>
          </p:nvSpPr>
          <p:spPr bwMode="auto">
            <a:xfrm>
              <a:off x="1188" y="1815"/>
              <a:ext cx="4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06" name="Line 26"/>
            <p:cNvSpPr>
              <a:spLocks noChangeShapeType="1"/>
            </p:cNvSpPr>
            <p:nvPr/>
          </p:nvSpPr>
          <p:spPr bwMode="auto">
            <a:xfrm>
              <a:off x="1188" y="1589"/>
              <a:ext cx="4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07" name="Line 27"/>
            <p:cNvSpPr>
              <a:spLocks noChangeShapeType="1"/>
            </p:cNvSpPr>
            <p:nvPr/>
          </p:nvSpPr>
          <p:spPr bwMode="auto">
            <a:xfrm>
              <a:off x="1188" y="1350"/>
              <a:ext cx="4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16" name="Rectangle 36"/>
            <p:cNvSpPr>
              <a:spLocks noChangeArrowheads="1"/>
            </p:cNvSpPr>
            <p:nvPr/>
          </p:nvSpPr>
          <p:spPr bwMode="auto">
            <a:xfrm>
              <a:off x="4450" y="3646"/>
              <a:ext cx="5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l-GR" dirty="0">
                  <a:solidFill>
                    <a:srgbClr val="000000"/>
                  </a:solidFill>
                  <a:latin typeface="Arial" charset="0"/>
                </a:rPr>
                <a:t>Φόρτος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8517" name="Rectangle 37"/>
            <p:cNvSpPr>
              <a:spLocks noChangeArrowheads="1"/>
            </p:cNvSpPr>
            <p:nvPr/>
          </p:nvSpPr>
          <p:spPr bwMode="auto">
            <a:xfrm>
              <a:off x="896" y="1255"/>
              <a:ext cx="24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€10</a:t>
              </a:r>
            </a:p>
          </p:txBody>
        </p:sp>
        <p:sp>
          <p:nvSpPr>
            <p:cNvPr id="148519" name="Rectangle 39"/>
            <p:cNvSpPr>
              <a:spLocks noChangeArrowheads="1"/>
            </p:cNvSpPr>
            <p:nvPr/>
          </p:nvSpPr>
          <p:spPr bwMode="auto">
            <a:xfrm>
              <a:off x="1031" y="1712"/>
              <a:ext cx="107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>
                  <a:solidFill>
                    <a:srgbClr val="0000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148521" name="Rectangle 41"/>
            <p:cNvSpPr>
              <a:spLocks noChangeArrowheads="1"/>
            </p:cNvSpPr>
            <p:nvPr/>
          </p:nvSpPr>
          <p:spPr bwMode="auto">
            <a:xfrm>
              <a:off x="1031" y="2169"/>
              <a:ext cx="107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148523" name="Rectangle 43"/>
            <p:cNvSpPr>
              <a:spLocks noChangeArrowheads="1"/>
            </p:cNvSpPr>
            <p:nvPr/>
          </p:nvSpPr>
          <p:spPr bwMode="auto">
            <a:xfrm>
              <a:off x="1031" y="2625"/>
              <a:ext cx="107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48525" name="Rectangle 45"/>
            <p:cNvSpPr>
              <a:spLocks noChangeArrowheads="1"/>
            </p:cNvSpPr>
            <p:nvPr/>
          </p:nvSpPr>
          <p:spPr bwMode="auto">
            <a:xfrm>
              <a:off x="1031" y="3083"/>
              <a:ext cx="107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48534" name="Rectangle 54"/>
            <p:cNvSpPr>
              <a:spLocks noChangeArrowheads="1"/>
            </p:cNvSpPr>
            <p:nvPr/>
          </p:nvSpPr>
          <p:spPr bwMode="auto">
            <a:xfrm>
              <a:off x="1402" y="3646"/>
              <a:ext cx="22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48535" name="Rectangle 55"/>
            <p:cNvSpPr>
              <a:spLocks noChangeArrowheads="1"/>
            </p:cNvSpPr>
            <p:nvPr/>
          </p:nvSpPr>
          <p:spPr bwMode="auto">
            <a:xfrm>
              <a:off x="1762" y="3646"/>
              <a:ext cx="22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48536" name="Rectangle 56"/>
            <p:cNvSpPr>
              <a:spLocks noChangeArrowheads="1"/>
            </p:cNvSpPr>
            <p:nvPr/>
          </p:nvSpPr>
          <p:spPr bwMode="auto">
            <a:xfrm>
              <a:off x="2098" y="3646"/>
              <a:ext cx="22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 sz="16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8537" name="Rectangle 57"/>
            <p:cNvSpPr>
              <a:spLocks noChangeArrowheads="1"/>
            </p:cNvSpPr>
            <p:nvPr/>
          </p:nvSpPr>
          <p:spPr bwMode="auto">
            <a:xfrm>
              <a:off x="2434" y="3646"/>
              <a:ext cx="22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48538" name="Rectangle 58"/>
            <p:cNvSpPr>
              <a:spLocks noChangeArrowheads="1"/>
            </p:cNvSpPr>
            <p:nvPr/>
          </p:nvSpPr>
          <p:spPr bwMode="auto">
            <a:xfrm>
              <a:off x="2770" y="3646"/>
              <a:ext cx="22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148540" name="Rectangle 60"/>
            <p:cNvSpPr>
              <a:spLocks noChangeArrowheads="1"/>
            </p:cNvSpPr>
            <p:nvPr/>
          </p:nvSpPr>
          <p:spPr bwMode="auto">
            <a:xfrm>
              <a:off x="3442" y="3646"/>
              <a:ext cx="22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148541" name="Rectangle 61"/>
            <p:cNvSpPr>
              <a:spLocks noChangeArrowheads="1"/>
            </p:cNvSpPr>
            <p:nvPr/>
          </p:nvSpPr>
          <p:spPr bwMode="auto">
            <a:xfrm>
              <a:off x="3778" y="3646"/>
              <a:ext cx="22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148542" name="Rectangle 62"/>
            <p:cNvSpPr>
              <a:spLocks noChangeArrowheads="1"/>
            </p:cNvSpPr>
            <p:nvPr/>
          </p:nvSpPr>
          <p:spPr bwMode="auto">
            <a:xfrm>
              <a:off x="4127" y="3646"/>
              <a:ext cx="22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148486" name="Freeform 6"/>
            <p:cNvSpPr>
              <a:spLocks/>
            </p:cNvSpPr>
            <p:nvPr/>
          </p:nvSpPr>
          <p:spPr bwMode="auto">
            <a:xfrm>
              <a:off x="1188" y="1248"/>
              <a:ext cx="4036" cy="2393"/>
            </a:xfrm>
            <a:custGeom>
              <a:avLst/>
              <a:gdLst>
                <a:gd name="T0" fmla="*/ 0 w 2140"/>
                <a:gd name="T1" fmla="*/ 0 h 2393"/>
                <a:gd name="T2" fmla="*/ 0 w 2140"/>
                <a:gd name="T3" fmla="*/ 2392 h 2393"/>
                <a:gd name="T4" fmla="*/ 2139 w 2140"/>
                <a:gd name="T5" fmla="*/ 2392 h 2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0" h="2393">
                  <a:moveTo>
                    <a:pt x="0" y="0"/>
                  </a:moveTo>
                  <a:lnTo>
                    <a:pt x="0" y="2392"/>
                  </a:lnTo>
                  <a:lnTo>
                    <a:pt x="2139" y="2392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48565" name="Group 85"/>
          <p:cNvGrpSpPr>
            <a:grpSpLocks/>
          </p:cNvGrpSpPr>
          <p:nvPr/>
        </p:nvGrpSpPr>
        <p:grpSpPr bwMode="auto">
          <a:xfrm>
            <a:off x="1863725" y="3608388"/>
            <a:ext cx="2160588" cy="2163762"/>
            <a:chOff x="1188" y="2277"/>
            <a:chExt cx="1361" cy="1363"/>
          </a:xfrm>
        </p:grpSpPr>
        <p:sp>
          <p:nvSpPr>
            <p:cNvPr id="148508" name="Line 28"/>
            <p:cNvSpPr>
              <a:spLocks noChangeShapeType="1"/>
            </p:cNvSpPr>
            <p:nvPr/>
          </p:nvSpPr>
          <p:spPr bwMode="auto">
            <a:xfrm flipV="1">
              <a:off x="2544" y="2285"/>
              <a:ext cx="0" cy="13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11" name="Line 31"/>
            <p:cNvSpPr>
              <a:spLocks noChangeShapeType="1"/>
            </p:cNvSpPr>
            <p:nvPr/>
          </p:nvSpPr>
          <p:spPr bwMode="auto">
            <a:xfrm>
              <a:off x="1188" y="2277"/>
              <a:ext cx="136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48558" name="Group 78"/>
          <p:cNvGrpSpPr>
            <a:grpSpLocks/>
          </p:cNvGrpSpPr>
          <p:nvPr/>
        </p:nvGrpSpPr>
        <p:grpSpPr bwMode="auto">
          <a:xfrm>
            <a:off x="4038600" y="4335463"/>
            <a:ext cx="1057275" cy="1436687"/>
            <a:chOff x="2544" y="2731"/>
            <a:chExt cx="666" cy="917"/>
          </a:xfrm>
        </p:grpSpPr>
        <p:sp>
          <p:nvSpPr>
            <p:cNvPr id="148484" name="Freeform 4"/>
            <p:cNvSpPr>
              <a:spLocks/>
            </p:cNvSpPr>
            <p:nvPr/>
          </p:nvSpPr>
          <p:spPr bwMode="auto">
            <a:xfrm>
              <a:off x="2544" y="2731"/>
              <a:ext cx="666" cy="917"/>
            </a:xfrm>
            <a:custGeom>
              <a:avLst/>
              <a:gdLst>
                <a:gd name="T0" fmla="*/ 0 w 450"/>
                <a:gd name="T1" fmla="*/ 0 h 917"/>
                <a:gd name="T2" fmla="*/ 449 w 450"/>
                <a:gd name="T3" fmla="*/ 0 h 917"/>
                <a:gd name="T4" fmla="*/ 449 w 450"/>
                <a:gd name="T5" fmla="*/ 916 h 917"/>
                <a:gd name="T6" fmla="*/ 0 w 450"/>
                <a:gd name="T7" fmla="*/ 916 h 917"/>
                <a:gd name="T8" fmla="*/ 0 w 450"/>
                <a:gd name="T9" fmla="*/ 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917">
                  <a:moveTo>
                    <a:pt x="0" y="0"/>
                  </a:moveTo>
                  <a:lnTo>
                    <a:pt x="449" y="0"/>
                  </a:lnTo>
                  <a:lnTo>
                    <a:pt x="449" y="916"/>
                  </a:lnTo>
                  <a:lnTo>
                    <a:pt x="0" y="916"/>
                  </a:lnTo>
                  <a:lnTo>
                    <a:pt x="0" y="0"/>
                  </a:lnTo>
                </a:path>
              </a:pathLst>
            </a:custGeom>
            <a:solidFill>
              <a:srgbClr val="C0FE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99F7DD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8532" name="Rectangle 52"/>
            <p:cNvSpPr>
              <a:spLocks noChangeArrowheads="1"/>
            </p:cNvSpPr>
            <p:nvPr/>
          </p:nvSpPr>
          <p:spPr bwMode="auto">
            <a:xfrm>
              <a:off x="2760" y="3017"/>
              <a:ext cx="242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  <a:latin typeface="Arial" charset="0"/>
                </a:rPr>
                <a:t>B</a:t>
              </a:r>
            </a:p>
          </p:txBody>
        </p:sp>
      </p:grpSp>
      <p:grpSp>
        <p:nvGrpSpPr>
          <p:cNvPr id="148554" name="Group 74"/>
          <p:cNvGrpSpPr>
            <a:grpSpLocks/>
          </p:cNvGrpSpPr>
          <p:nvPr/>
        </p:nvGrpSpPr>
        <p:grpSpPr bwMode="auto">
          <a:xfrm>
            <a:off x="1882775" y="3892550"/>
            <a:ext cx="3603625" cy="1897063"/>
            <a:chOff x="1200" y="2456"/>
            <a:chExt cx="2270" cy="1195"/>
          </a:xfrm>
        </p:grpSpPr>
        <p:sp>
          <p:nvSpPr>
            <p:cNvPr id="148509" name="Line 29"/>
            <p:cNvSpPr>
              <a:spLocks noChangeShapeType="1"/>
            </p:cNvSpPr>
            <p:nvPr/>
          </p:nvSpPr>
          <p:spPr bwMode="auto">
            <a:xfrm flipV="1">
              <a:off x="3216" y="2746"/>
              <a:ext cx="0" cy="9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10" name="Line 30"/>
            <p:cNvSpPr>
              <a:spLocks noChangeShapeType="1"/>
            </p:cNvSpPr>
            <p:nvPr/>
          </p:nvSpPr>
          <p:spPr bwMode="auto">
            <a:xfrm>
              <a:off x="1200" y="2731"/>
              <a:ext cx="20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13" name="Freeform 33"/>
            <p:cNvSpPr>
              <a:spLocks noChangeAspect="1"/>
            </p:cNvSpPr>
            <p:nvPr/>
          </p:nvSpPr>
          <p:spPr bwMode="auto">
            <a:xfrm>
              <a:off x="3164" y="2683"/>
              <a:ext cx="104" cy="102"/>
            </a:xfrm>
            <a:custGeom>
              <a:avLst/>
              <a:gdLst>
                <a:gd name="T0" fmla="*/ 0 w 49"/>
                <a:gd name="T1" fmla="*/ 24 h 48"/>
                <a:gd name="T2" fmla="*/ 0 w 49"/>
                <a:gd name="T3" fmla="*/ 19 h 48"/>
                <a:gd name="T4" fmla="*/ 2 w 49"/>
                <a:gd name="T5" fmla="*/ 15 h 48"/>
                <a:gd name="T6" fmla="*/ 4 w 49"/>
                <a:gd name="T7" fmla="*/ 11 h 48"/>
                <a:gd name="T8" fmla="*/ 7 w 49"/>
                <a:gd name="T9" fmla="*/ 7 h 48"/>
                <a:gd name="T10" fmla="*/ 11 w 49"/>
                <a:gd name="T11" fmla="*/ 4 h 48"/>
                <a:gd name="T12" fmla="*/ 15 w 49"/>
                <a:gd name="T13" fmla="*/ 2 h 48"/>
                <a:gd name="T14" fmla="*/ 19 w 49"/>
                <a:gd name="T15" fmla="*/ 1 h 48"/>
                <a:gd name="T16" fmla="*/ 24 w 49"/>
                <a:gd name="T17" fmla="*/ 0 h 48"/>
                <a:gd name="T18" fmla="*/ 29 w 49"/>
                <a:gd name="T19" fmla="*/ 1 h 48"/>
                <a:gd name="T20" fmla="*/ 33 w 49"/>
                <a:gd name="T21" fmla="*/ 2 h 48"/>
                <a:gd name="T22" fmla="*/ 37 w 49"/>
                <a:gd name="T23" fmla="*/ 4 h 48"/>
                <a:gd name="T24" fmla="*/ 41 w 49"/>
                <a:gd name="T25" fmla="*/ 7 h 48"/>
                <a:gd name="T26" fmla="*/ 44 w 49"/>
                <a:gd name="T27" fmla="*/ 11 h 48"/>
                <a:gd name="T28" fmla="*/ 46 w 49"/>
                <a:gd name="T29" fmla="*/ 15 h 48"/>
                <a:gd name="T30" fmla="*/ 47 w 49"/>
                <a:gd name="T31" fmla="*/ 19 h 48"/>
                <a:gd name="T32" fmla="*/ 48 w 49"/>
                <a:gd name="T33" fmla="*/ 24 h 48"/>
                <a:gd name="T34" fmla="*/ 47 w 49"/>
                <a:gd name="T35" fmla="*/ 28 h 48"/>
                <a:gd name="T36" fmla="*/ 46 w 49"/>
                <a:gd name="T37" fmla="*/ 33 h 48"/>
                <a:gd name="T38" fmla="*/ 44 w 49"/>
                <a:gd name="T39" fmla="*/ 37 h 48"/>
                <a:gd name="T40" fmla="*/ 41 w 49"/>
                <a:gd name="T41" fmla="*/ 40 h 48"/>
                <a:gd name="T42" fmla="*/ 37 w 49"/>
                <a:gd name="T43" fmla="*/ 43 h 48"/>
                <a:gd name="T44" fmla="*/ 33 w 49"/>
                <a:gd name="T45" fmla="*/ 45 h 48"/>
                <a:gd name="T46" fmla="*/ 29 w 49"/>
                <a:gd name="T47" fmla="*/ 47 h 48"/>
                <a:gd name="T48" fmla="*/ 24 w 49"/>
                <a:gd name="T49" fmla="*/ 47 h 48"/>
                <a:gd name="T50" fmla="*/ 19 w 49"/>
                <a:gd name="T51" fmla="*/ 47 h 48"/>
                <a:gd name="T52" fmla="*/ 15 w 49"/>
                <a:gd name="T53" fmla="*/ 45 h 48"/>
                <a:gd name="T54" fmla="*/ 11 w 49"/>
                <a:gd name="T55" fmla="*/ 43 h 48"/>
                <a:gd name="T56" fmla="*/ 7 w 49"/>
                <a:gd name="T57" fmla="*/ 40 h 48"/>
                <a:gd name="T58" fmla="*/ 4 w 49"/>
                <a:gd name="T59" fmla="*/ 37 h 48"/>
                <a:gd name="T60" fmla="*/ 2 w 49"/>
                <a:gd name="T61" fmla="*/ 33 h 48"/>
                <a:gd name="T62" fmla="*/ 0 w 49"/>
                <a:gd name="T63" fmla="*/ 28 h 48"/>
                <a:gd name="T64" fmla="*/ 0 w 49"/>
                <a:gd name="T6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" h="48">
                  <a:moveTo>
                    <a:pt x="0" y="24"/>
                  </a:moveTo>
                  <a:lnTo>
                    <a:pt x="0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33" y="2"/>
                  </a:lnTo>
                  <a:lnTo>
                    <a:pt x="37" y="4"/>
                  </a:lnTo>
                  <a:lnTo>
                    <a:pt x="41" y="7"/>
                  </a:lnTo>
                  <a:lnTo>
                    <a:pt x="44" y="11"/>
                  </a:lnTo>
                  <a:lnTo>
                    <a:pt x="46" y="15"/>
                  </a:lnTo>
                  <a:lnTo>
                    <a:pt x="47" y="19"/>
                  </a:lnTo>
                  <a:lnTo>
                    <a:pt x="48" y="24"/>
                  </a:lnTo>
                  <a:lnTo>
                    <a:pt x="47" y="28"/>
                  </a:lnTo>
                  <a:lnTo>
                    <a:pt x="46" y="33"/>
                  </a:lnTo>
                  <a:lnTo>
                    <a:pt x="44" y="37"/>
                  </a:lnTo>
                  <a:lnTo>
                    <a:pt x="41" y="40"/>
                  </a:lnTo>
                  <a:lnTo>
                    <a:pt x="37" y="43"/>
                  </a:lnTo>
                  <a:lnTo>
                    <a:pt x="33" y="45"/>
                  </a:lnTo>
                  <a:lnTo>
                    <a:pt x="29" y="47"/>
                  </a:lnTo>
                  <a:lnTo>
                    <a:pt x="24" y="47"/>
                  </a:lnTo>
                  <a:lnTo>
                    <a:pt x="19" y="47"/>
                  </a:lnTo>
                  <a:lnTo>
                    <a:pt x="15" y="45"/>
                  </a:lnTo>
                  <a:lnTo>
                    <a:pt x="11" y="43"/>
                  </a:lnTo>
                  <a:lnTo>
                    <a:pt x="7" y="40"/>
                  </a:lnTo>
                  <a:lnTo>
                    <a:pt x="4" y="37"/>
                  </a:lnTo>
                  <a:lnTo>
                    <a:pt x="2" y="33"/>
                  </a:lnTo>
                  <a:lnTo>
                    <a:pt x="0" y="28"/>
                  </a:lnTo>
                  <a:lnTo>
                    <a:pt x="0" y="2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8529" name="Rectangle 49"/>
            <p:cNvSpPr>
              <a:spLocks noChangeArrowheads="1"/>
            </p:cNvSpPr>
            <p:nvPr/>
          </p:nvSpPr>
          <p:spPr bwMode="auto">
            <a:xfrm>
              <a:off x="3228" y="2456"/>
              <a:ext cx="24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  <a:latin typeface="Arial" charset="0"/>
                </a:rPr>
                <a:t>E</a:t>
              </a:r>
            </a:p>
          </p:txBody>
        </p:sp>
      </p:grpSp>
      <p:grpSp>
        <p:nvGrpSpPr>
          <p:cNvPr id="148560" name="Group 80"/>
          <p:cNvGrpSpPr>
            <a:grpSpLocks/>
          </p:cNvGrpSpPr>
          <p:nvPr/>
        </p:nvGrpSpPr>
        <p:grpSpPr bwMode="auto">
          <a:xfrm>
            <a:off x="4800601" y="4148138"/>
            <a:ext cx="3659188" cy="719137"/>
            <a:chOff x="3024" y="2613"/>
            <a:chExt cx="2305" cy="453"/>
          </a:xfrm>
        </p:grpSpPr>
        <p:sp>
          <p:nvSpPr>
            <p:cNvPr id="148546" name="Rectangle 66"/>
            <p:cNvSpPr>
              <a:spLocks noChangeArrowheads="1"/>
            </p:cNvSpPr>
            <p:nvPr/>
          </p:nvSpPr>
          <p:spPr bwMode="auto">
            <a:xfrm>
              <a:off x="3733" y="2613"/>
              <a:ext cx="1596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l-GR" dirty="0" err="1">
                  <a:solidFill>
                    <a:srgbClr val="000000"/>
                  </a:solidFill>
                  <a:latin typeface="Arial" charset="0"/>
                </a:rPr>
                <a:t>Απωλεσθέντα</a:t>
              </a:r>
              <a:r>
                <a:rPr lang="el-GR" dirty="0">
                  <a:solidFill>
                    <a:srgbClr val="000000"/>
                  </a:solidFill>
                  <a:latin typeface="Arial" charset="0"/>
                </a:rPr>
                <a:t> έσοδα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8547" name="Line 67"/>
            <p:cNvSpPr>
              <a:spLocks noChangeShapeType="1"/>
            </p:cNvSpPr>
            <p:nvPr/>
          </p:nvSpPr>
          <p:spPr bwMode="auto">
            <a:xfrm flipH="1">
              <a:off x="3024" y="2742"/>
              <a:ext cx="735" cy="3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48512" name="Line 32"/>
          <p:cNvSpPr>
            <a:spLocks noChangeShapeType="1"/>
          </p:cNvSpPr>
          <p:nvPr/>
        </p:nvSpPr>
        <p:spPr bwMode="auto">
          <a:xfrm>
            <a:off x="1981200" y="2200275"/>
            <a:ext cx="5257800" cy="35814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48555" name="Group 75"/>
          <p:cNvGrpSpPr>
            <a:grpSpLocks/>
          </p:cNvGrpSpPr>
          <p:nvPr/>
        </p:nvGrpSpPr>
        <p:grpSpPr bwMode="auto">
          <a:xfrm>
            <a:off x="3959225" y="3133725"/>
            <a:ext cx="927100" cy="1047750"/>
            <a:chOff x="2494" y="1974"/>
            <a:chExt cx="584" cy="660"/>
          </a:xfrm>
        </p:grpSpPr>
        <p:sp>
          <p:nvSpPr>
            <p:cNvPr id="148514" name="Freeform 34"/>
            <p:cNvSpPr>
              <a:spLocks noChangeAspect="1"/>
            </p:cNvSpPr>
            <p:nvPr/>
          </p:nvSpPr>
          <p:spPr bwMode="auto">
            <a:xfrm>
              <a:off x="2494" y="2226"/>
              <a:ext cx="104" cy="102"/>
            </a:xfrm>
            <a:custGeom>
              <a:avLst/>
              <a:gdLst>
                <a:gd name="T0" fmla="*/ 0 w 49"/>
                <a:gd name="T1" fmla="*/ 24 h 48"/>
                <a:gd name="T2" fmla="*/ 1 w 49"/>
                <a:gd name="T3" fmla="*/ 19 h 48"/>
                <a:gd name="T4" fmla="*/ 2 w 49"/>
                <a:gd name="T5" fmla="*/ 15 h 48"/>
                <a:gd name="T6" fmla="*/ 4 w 49"/>
                <a:gd name="T7" fmla="*/ 11 h 48"/>
                <a:gd name="T8" fmla="*/ 7 w 49"/>
                <a:gd name="T9" fmla="*/ 7 h 48"/>
                <a:gd name="T10" fmla="*/ 11 w 49"/>
                <a:gd name="T11" fmla="*/ 4 h 48"/>
                <a:gd name="T12" fmla="*/ 15 w 49"/>
                <a:gd name="T13" fmla="*/ 2 h 48"/>
                <a:gd name="T14" fmla="*/ 19 w 49"/>
                <a:gd name="T15" fmla="*/ 1 h 48"/>
                <a:gd name="T16" fmla="*/ 24 w 49"/>
                <a:gd name="T17" fmla="*/ 0 h 48"/>
                <a:gd name="T18" fmla="*/ 29 w 49"/>
                <a:gd name="T19" fmla="*/ 1 h 48"/>
                <a:gd name="T20" fmla="*/ 33 w 49"/>
                <a:gd name="T21" fmla="*/ 2 h 48"/>
                <a:gd name="T22" fmla="*/ 37 w 49"/>
                <a:gd name="T23" fmla="*/ 4 h 48"/>
                <a:gd name="T24" fmla="*/ 41 w 49"/>
                <a:gd name="T25" fmla="*/ 7 h 48"/>
                <a:gd name="T26" fmla="*/ 44 w 49"/>
                <a:gd name="T27" fmla="*/ 11 h 48"/>
                <a:gd name="T28" fmla="*/ 46 w 49"/>
                <a:gd name="T29" fmla="*/ 15 h 48"/>
                <a:gd name="T30" fmla="*/ 47 w 49"/>
                <a:gd name="T31" fmla="*/ 19 h 48"/>
                <a:gd name="T32" fmla="*/ 48 w 49"/>
                <a:gd name="T33" fmla="*/ 24 h 48"/>
                <a:gd name="T34" fmla="*/ 47 w 49"/>
                <a:gd name="T35" fmla="*/ 28 h 48"/>
                <a:gd name="T36" fmla="*/ 46 w 49"/>
                <a:gd name="T37" fmla="*/ 32 h 48"/>
                <a:gd name="T38" fmla="*/ 44 w 49"/>
                <a:gd name="T39" fmla="*/ 36 h 48"/>
                <a:gd name="T40" fmla="*/ 41 w 49"/>
                <a:gd name="T41" fmla="*/ 40 h 48"/>
                <a:gd name="T42" fmla="*/ 37 w 49"/>
                <a:gd name="T43" fmla="*/ 43 h 48"/>
                <a:gd name="T44" fmla="*/ 33 w 49"/>
                <a:gd name="T45" fmla="*/ 45 h 48"/>
                <a:gd name="T46" fmla="*/ 29 w 49"/>
                <a:gd name="T47" fmla="*/ 47 h 48"/>
                <a:gd name="T48" fmla="*/ 24 w 49"/>
                <a:gd name="T49" fmla="*/ 47 h 48"/>
                <a:gd name="T50" fmla="*/ 19 w 49"/>
                <a:gd name="T51" fmla="*/ 47 h 48"/>
                <a:gd name="T52" fmla="*/ 15 w 49"/>
                <a:gd name="T53" fmla="*/ 45 h 48"/>
                <a:gd name="T54" fmla="*/ 11 w 49"/>
                <a:gd name="T55" fmla="*/ 43 h 48"/>
                <a:gd name="T56" fmla="*/ 7 w 49"/>
                <a:gd name="T57" fmla="*/ 40 h 48"/>
                <a:gd name="T58" fmla="*/ 4 w 49"/>
                <a:gd name="T59" fmla="*/ 36 h 48"/>
                <a:gd name="T60" fmla="*/ 2 w 49"/>
                <a:gd name="T61" fmla="*/ 32 h 48"/>
                <a:gd name="T62" fmla="*/ 1 w 49"/>
                <a:gd name="T63" fmla="*/ 28 h 48"/>
                <a:gd name="T64" fmla="*/ 0 w 49"/>
                <a:gd name="T6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" h="48">
                  <a:moveTo>
                    <a:pt x="0" y="24"/>
                  </a:moveTo>
                  <a:lnTo>
                    <a:pt x="1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33" y="2"/>
                  </a:lnTo>
                  <a:lnTo>
                    <a:pt x="37" y="4"/>
                  </a:lnTo>
                  <a:lnTo>
                    <a:pt x="41" y="7"/>
                  </a:lnTo>
                  <a:lnTo>
                    <a:pt x="44" y="11"/>
                  </a:lnTo>
                  <a:lnTo>
                    <a:pt x="46" y="15"/>
                  </a:lnTo>
                  <a:lnTo>
                    <a:pt x="47" y="19"/>
                  </a:lnTo>
                  <a:lnTo>
                    <a:pt x="48" y="24"/>
                  </a:lnTo>
                  <a:lnTo>
                    <a:pt x="47" y="28"/>
                  </a:lnTo>
                  <a:lnTo>
                    <a:pt x="46" y="32"/>
                  </a:lnTo>
                  <a:lnTo>
                    <a:pt x="44" y="36"/>
                  </a:lnTo>
                  <a:lnTo>
                    <a:pt x="41" y="40"/>
                  </a:lnTo>
                  <a:lnTo>
                    <a:pt x="37" y="43"/>
                  </a:lnTo>
                  <a:lnTo>
                    <a:pt x="33" y="45"/>
                  </a:lnTo>
                  <a:lnTo>
                    <a:pt x="29" y="47"/>
                  </a:lnTo>
                  <a:lnTo>
                    <a:pt x="24" y="47"/>
                  </a:lnTo>
                  <a:lnTo>
                    <a:pt x="19" y="47"/>
                  </a:lnTo>
                  <a:lnTo>
                    <a:pt x="15" y="45"/>
                  </a:lnTo>
                  <a:lnTo>
                    <a:pt x="11" y="43"/>
                  </a:lnTo>
                  <a:lnTo>
                    <a:pt x="7" y="40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1" y="28"/>
                  </a:lnTo>
                  <a:lnTo>
                    <a:pt x="0" y="2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8530" name="Rectangle 50"/>
            <p:cNvSpPr>
              <a:spLocks noChangeArrowheads="1"/>
            </p:cNvSpPr>
            <p:nvPr/>
          </p:nvSpPr>
          <p:spPr bwMode="auto">
            <a:xfrm>
              <a:off x="2508" y="1974"/>
              <a:ext cx="23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  <a:latin typeface="Arial" charset="0"/>
                </a:rPr>
                <a:t>F</a:t>
              </a:r>
            </a:p>
          </p:txBody>
        </p:sp>
        <p:sp>
          <p:nvSpPr>
            <p:cNvPr id="148549" name="Line 69"/>
            <p:cNvSpPr>
              <a:spLocks noChangeShapeType="1"/>
            </p:cNvSpPr>
            <p:nvPr/>
          </p:nvSpPr>
          <p:spPr bwMode="auto">
            <a:xfrm flipH="1" flipV="1">
              <a:off x="2663" y="2354"/>
              <a:ext cx="415" cy="280"/>
            </a:xfrm>
            <a:prstGeom prst="line">
              <a:avLst/>
            </a:prstGeom>
            <a:noFill/>
            <a:ln w="76200">
              <a:pattFill prst="pct80">
                <a:fgClr>
                  <a:schemeClr val="folHlink"/>
                </a:fgClr>
                <a:bgClr>
                  <a:schemeClr val="tx1"/>
                </a:bgClr>
              </a:patt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48561" name="Group 81"/>
          <p:cNvGrpSpPr>
            <a:grpSpLocks/>
          </p:cNvGrpSpPr>
          <p:nvPr/>
        </p:nvGrpSpPr>
        <p:grpSpPr bwMode="auto">
          <a:xfrm>
            <a:off x="3752857" y="3376613"/>
            <a:ext cx="3203580" cy="633412"/>
            <a:chOff x="2364" y="2127"/>
            <a:chExt cx="2018" cy="399"/>
          </a:xfrm>
        </p:grpSpPr>
        <p:sp>
          <p:nvSpPr>
            <p:cNvPr id="148545" name="Rectangle 65"/>
            <p:cNvSpPr>
              <a:spLocks noChangeArrowheads="1"/>
            </p:cNvSpPr>
            <p:nvPr/>
          </p:nvSpPr>
          <p:spPr bwMode="auto">
            <a:xfrm>
              <a:off x="3063" y="2127"/>
              <a:ext cx="131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l-GR" dirty="0">
                  <a:solidFill>
                    <a:srgbClr val="000000"/>
                  </a:solidFill>
                  <a:latin typeface="Arial" charset="0"/>
                </a:rPr>
                <a:t>Κερδηθέντα έσοδα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8552" name="Line 72"/>
            <p:cNvSpPr>
              <a:spLocks noChangeShapeType="1"/>
            </p:cNvSpPr>
            <p:nvPr/>
          </p:nvSpPr>
          <p:spPr bwMode="auto">
            <a:xfrm flipV="1">
              <a:off x="2364" y="2285"/>
              <a:ext cx="717" cy="2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FECE-F587-46D1-B986-0B84E4D261D9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077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8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8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8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4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48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4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8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515" grpId="0"/>
      <p:bldP spid="148553" grpId="0" build="p" autoUpdateAnimBg="0"/>
      <p:bldP spid="1485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413" name="Group 77"/>
          <p:cNvGrpSpPr>
            <a:grpSpLocks/>
          </p:cNvGrpSpPr>
          <p:nvPr/>
        </p:nvGrpSpPr>
        <p:grpSpPr bwMode="auto">
          <a:xfrm>
            <a:off x="1905000" y="5391150"/>
            <a:ext cx="4800600" cy="454025"/>
            <a:chOff x="1200" y="3396"/>
            <a:chExt cx="3024" cy="305"/>
          </a:xfrm>
        </p:grpSpPr>
        <p:sp>
          <p:nvSpPr>
            <p:cNvPr id="398339" name="Freeform 3"/>
            <p:cNvSpPr>
              <a:spLocks/>
            </p:cNvSpPr>
            <p:nvPr/>
          </p:nvSpPr>
          <p:spPr bwMode="auto">
            <a:xfrm>
              <a:off x="1200" y="3424"/>
              <a:ext cx="3024" cy="229"/>
            </a:xfrm>
            <a:custGeom>
              <a:avLst/>
              <a:gdLst>
                <a:gd name="T0" fmla="*/ 0 w 932"/>
                <a:gd name="T1" fmla="*/ 0 h 917"/>
                <a:gd name="T2" fmla="*/ 931 w 932"/>
                <a:gd name="T3" fmla="*/ 0 h 917"/>
                <a:gd name="T4" fmla="*/ 931 w 932"/>
                <a:gd name="T5" fmla="*/ 916 h 917"/>
                <a:gd name="T6" fmla="*/ 0 w 932"/>
                <a:gd name="T7" fmla="*/ 916 h 917"/>
                <a:gd name="T8" fmla="*/ 0 w 932"/>
                <a:gd name="T9" fmla="*/ 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2" h="917">
                  <a:moveTo>
                    <a:pt x="0" y="0"/>
                  </a:moveTo>
                  <a:lnTo>
                    <a:pt x="931" y="0"/>
                  </a:lnTo>
                  <a:lnTo>
                    <a:pt x="931" y="916"/>
                  </a:lnTo>
                  <a:lnTo>
                    <a:pt x="0" y="916"/>
                  </a:lnTo>
                  <a:lnTo>
                    <a:pt x="0" y="0"/>
                  </a:lnTo>
                </a:path>
              </a:pathLst>
            </a:custGeom>
            <a:solidFill>
              <a:srgbClr val="00FFCC"/>
            </a:solidFill>
            <a:ln w="12700" cap="rnd" cmpd="sng">
              <a:solidFill>
                <a:srgbClr val="00FF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98340" name="Rectangle 4"/>
            <p:cNvSpPr>
              <a:spLocks noChangeArrowheads="1"/>
            </p:cNvSpPr>
            <p:nvPr/>
          </p:nvSpPr>
          <p:spPr bwMode="auto">
            <a:xfrm>
              <a:off x="1920" y="3396"/>
              <a:ext cx="242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FF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  <a:latin typeface="Arial" charset="0"/>
                </a:rPr>
                <a:t>A</a:t>
              </a:r>
            </a:p>
          </p:txBody>
        </p:sp>
      </p:grpSp>
      <p:sp>
        <p:nvSpPr>
          <p:cNvPr id="398341" name="Rectangle 5"/>
          <p:cNvSpPr>
            <a:spLocks noChangeArrowheads="1"/>
          </p:cNvSpPr>
          <p:nvPr/>
        </p:nvSpPr>
        <p:spPr bwMode="auto">
          <a:xfrm rot="16200000">
            <a:off x="669780" y="3809179"/>
            <a:ext cx="1140121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l-GR" dirty="0">
                <a:solidFill>
                  <a:srgbClr val="000000"/>
                </a:solidFill>
                <a:latin typeface="Arial" charset="0"/>
              </a:rPr>
              <a:t>Κόμιστρο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8342" name="Rectangle 6"/>
          <p:cNvSpPr>
            <a:spLocks noChangeArrowheads="1"/>
          </p:cNvSpPr>
          <p:nvPr/>
        </p:nvSpPr>
        <p:spPr bwMode="auto">
          <a:xfrm rot="16200000">
            <a:off x="3219451" y="4208462"/>
            <a:ext cx="18415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8343" name="Line 7"/>
          <p:cNvSpPr>
            <a:spLocks noChangeShapeType="1"/>
          </p:cNvSpPr>
          <p:nvPr/>
        </p:nvSpPr>
        <p:spPr bwMode="auto">
          <a:xfrm flipV="1">
            <a:off x="2436813" y="5676900"/>
            <a:ext cx="0" cy="1254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8344" name="Line 8"/>
          <p:cNvSpPr>
            <a:spLocks noChangeShapeType="1"/>
          </p:cNvSpPr>
          <p:nvPr/>
        </p:nvSpPr>
        <p:spPr bwMode="auto">
          <a:xfrm flipV="1">
            <a:off x="2970213" y="5661025"/>
            <a:ext cx="0" cy="1238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8345" name="Line 9"/>
          <p:cNvSpPr>
            <a:spLocks noChangeShapeType="1"/>
          </p:cNvSpPr>
          <p:nvPr/>
        </p:nvSpPr>
        <p:spPr bwMode="auto">
          <a:xfrm flipV="1">
            <a:off x="3503613" y="5661025"/>
            <a:ext cx="0" cy="1238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8346" name="Line 10"/>
          <p:cNvSpPr>
            <a:spLocks noChangeShapeType="1"/>
          </p:cNvSpPr>
          <p:nvPr/>
        </p:nvSpPr>
        <p:spPr bwMode="auto">
          <a:xfrm flipV="1">
            <a:off x="4037013" y="5661025"/>
            <a:ext cx="0" cy="1238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8347" name="Line 11"/>
          <p:cNvSpPr>
            <a:spLocks noChangeShapeType="1"/>
          </p:cNvSpPr>
          <p:nvPr/>
        </p:nvSpPr>
        <p:spPr bwMode="auto">
          <a:xfrm flipV="1">
            <a:off x="4570413" y="5661025"/>
            <a:ext cx="0" cy="1238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8348" name="Line 12"/>
          <p:cNvSpPr>
            <a:spLocks noChangeShapeType="1"/>
          </p:cNvSpPr>
          <p:nvPr/>
        </p:nvSpPr>
        <p:spPr bwMode="auto">
          <a:xfrm flipV="1">
            <a:off x="6704013" y="5676900"/>
            <a:ext cx="0" cy="1254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8349" name="Line 13"/>
          <p:cNvSpPr>
            <a:spLocks noChangeShapeType="1"/>
          </p:cNvSpPr>
          <p:nvPr/>
        </p:nvSpPr>
        <p:spPr bwMode="auto">
          <a:xfrm flipV="1">
            <a:off x="6170613" y="5676900"/>
            <a:ext cx="0" cy="1254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8350" name="Line 14"/>
          <p:cNvSpPr>
            <a:spLocks noChangeShapeType="1"/>
          </p:cNvSpPr>
          <p:nvPr/>
        </p:nvSpPr>
        <p:spPr bwMode="auto">
          <a:xfrm flipV="1">
            <a:off x="5637213" y="5676900"/>
            <a:ext cx="0" cy="1254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8351" name="Line 15"/>
          <p:cNvSpPr>
            <a:spLocks noChangeShapeType="1"/>
          </p:cNvSpPr>
          <p:nvPr/>
        </p:nvSpPr>
        <p:spPr bwMode="auto">
          <a:xfrm flipV="1">
            <a:off x="5103813" y="5676900"/>
            <a:ext cx="0" cy="1254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8352" name="Line 16"/>
          <p:cNvSpPr>
            <a:spLocks noChangeShapeType="1"/>
          </p:cNvSpPr>
          <p:nvPr/>
        </p:nvSpPr>
        <p:spPr bwMode="auto">
          <a:xfrm>
            <a:off x="1908175" y="5441950"/>
            <a:ext cx="76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8353" name="Line 17"/>
          <p:cNvSpPr>
            <a:spLocks noChangeShapeType="1"/>
          </p:cNvSpPr>
          <p:nvPr/>
        </p:nvSpPr>
        <p:spPr bwMode="auto">
          <a:xfrm>
            <a:off x="1908175" y="5068888"/>
            <a:ext cx="76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8354" name="Line 18"/>
          <p:cNvSpPr>
            <a:spLocks noChangeShapeType="1"/>
          </p:cNvSpPr>
          <p:nvPr/>
        </p:nvSpPr>
        <p:spPr bwMode="auto">
          <a:xfrm>
            <a:off x="1908175" y="4695825"/>
            <a:ext cx="76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8355" name="Line 19"/>
          <p:cNvSpPr>
            <a:spLocks noChangeShapeType="1"/>
          </p:cNvSpPr>
          <p:nvPr/>
        </p:nvSpPr>
        <p:spPr bwMode="auto">
          <a:xfrm>
            <a:off x="1908175" y="4335463"/>
            <a:ext cx="76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8356" name="Line 20"/>
          <p:cNvSpPr>
            <a:spLocks noChangeShapeType="1"/>
          </p:cNvSpPr>
          <p:nvPr/>
        </p:nvSpPr>
        <p:spPr bwMode="auto">
          <a:xfrm>
            <a:off x="1908175" y="3987800"/>
            <a:ext cx="76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8357" name="Line 21"/>
          <p:cNvSpPr>
            <a:spLocks noChangeShapeType="1"/>
          </p:cNvSpPr>
          <p:nvPr/>
        </p:nvSpPr>
        <p:spPr bwMode="auto">
          <a:xfrm>
            <a:off x="1908175" y="3608388"/>
            <a:ext cx="76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8358" name="Line 22"/>
          <p:cNvSpPr>
            <a:spLocks noChangeShapeType="1"/>
          </p:cNvSpPr>
          <p:nvPr/>
        </p:nvSpPr>
        <p:spPr bwMode="auto">
          <a:xfrm>
            <a:off x="1908175" y="3249613"/>
            <a:ext cx="76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8359" name="Line 23"/>
          <p:cNvSpPr>
            <a:spLocks noChangeShapeType="1"/>
          </p:cNvSpPr>
          <p:nvPr/>
        </p:nvSpPr>
        <p:spPr bwMode="auto">
          <a:xfrm>
            <a:off x="1908175" y="2887663"/>
            <a:ext cx="76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8360" name="Line 24"/>
          <p:cNvSpPr>
            <a:spLocks noChangeShapeType="1"/>
          </p:cNvSpPr>
          <p:nvPr/>
        </p:nvSpPr>
        <p:spPr bwMode="auto">
          <a:xfrm>
            <a:off x="1908175" y="2528888"/>
            <a:ext cx="76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8361" name="Line 25"/>
          <p:cNvSpPr>
            <a:spLocks noChangeShapeType="1"/>
          </p:cNvSpPr>
          <p:nvPr/>
        </p:nvSpPr>
        <p:spPr bwMode="auto">
          <a:xfrm>
            <a:off x="1908175" y="2149475"/>
            <a:ext cx="76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8362" name="Line 26"/>
          <p:cNvSpPr>
            <a:spLocks noChangeShapeType="1"/>
          </p:cNvSpPr>
          <p:nvPr/>
        </p:nvSpPr>
        <p:spPr bwMode="auto">
          <a:xfrm>
            <a:off x="1981200" y="2200275"/>
            <a:ext cx="5257800" cy="35814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8363" name="Rectangle 27"/>
          <p:cNvSpPr>
            <a:spLocks noChangeArrowheads="1"/>
          </p:cNvSpPr>
          <p:nvPr/>
        </p:nvSpPr>
        <p:spPr bwMode="auto">
          <a:xfrm>
            <a:off x="3716208" y="1676400"/>
            <a:ext cx="2640276" cy="58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l-GR" b="1" dirty="0">
                <a:solidFill>
                  <a:srgbClr val="000000"/>
                </a:solidFill>
                <a:latin typeface="Arial" charset="0"/>
              </a:rPr>
              <a:t>β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) </a:t>
            </a:r>
            <a:r>
              <a:rPr lang="el-GR" b="1" dirty="0">
                <a:solidFill>
                  <a:srgbClr val="000000"/>
                </a:solidFill>
                <a:latin typeface="Arial" charset="0"/>
              </a:rPr>
              <a:t>Ανελαστική ζήτηση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US" b="1" i="1" dirty="0">
                <a:solidFill>
                  <a:srgbClr val="000000"/>
                </a:solidFill>
                <a:latin typeface="Arial" charset="0"/>
              </a:rPr>
              <a:t>E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&lt; 1</a:t>
            </a:r>
          </a:p>
        </p:txBody>
      </p:sp>
      <p:sp>
        <p:nvSpPr>
          <p:cNvPr id="398364" name="Rectangle 28"/>
          <p:cNvSpPr>
            <a:spLocks noChangeArrowheads="1"/>
          </p:cNvSpPr>
          <p:nvPr/>
        </p:nvSpPr>
        <p:spPr bwMode="auto">
          <a:xfrm>
            <a:off x="7086600" y="5794375"/>
            <a:ext cx="950454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l-GR" dirty="0">
                <a:solidFill>
                  <a:srgbClr val="000000"/>
                </a:solidFill>
                <a:latin typeface="Arial" charset="0"/>
              </a:rPr>
              <a:t>Φόρτος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8365" name="Rectangle 29"/>
          <p:cNvSpPr>
            <a:spLocks noChangeArrowheads="1"/>
          </p:cNvSpPr>
          <p:nvPr/>
        </p:nvSpPr>
        <p:spPr bwMode="auto">
          <a:xfrm>
            <a:off x="1319213" y="1998663"/>
            <a:ext cx="5095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>
                <a:solidFill>
                  <a:srgbClr val="000000"/>
                </a:solidFill>
                <a:latin typeface="Arial" charset="0"/>
              </a:rPr>
              <a:t>$10</a:t>
            </a:r>
          </a:p>
        </p:txBody>
      </p:sp>
      <p:sp>
        <p:nvSpPr>
          <p:cNvPr id="398366" name="Rectangle 30"/>
          <p:cNvSpPr>
            <a:spLocks noChangeArrowheads="1"/>
          </p:cNvSpPr>
          <p:nvPr/>
        </p:nvSpPr>
        <p:spPr bwMode="auto">
          <a:xfrm>
            <a:off x="1658938" y="2724150"/>
            <a:ext cx="1698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398367" name="Rectangle 31"/>
          <p:cNvSpPr>
            <a:spLocks noChangeArrowheads="1"/>
          </p:cNvSpPr>
          <p:nvPr/>
        </p:nvSpPr>
        <p:spPr bwMode="auto">
          <a:xfrm>
            <a:off x="1658938" y="3449638"/>
            <a:ext cx="1698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398368" name="Rectangle 32"/>
          <p:cNvSpPr>
            <a:spLocks noChangeArrowheads="1"/>
          </p:cNvSpPr>
          <p:nvPr/>
        </p:nvSpPr>
        <p:spPr bwMode="auto">
          <a:xfrm>
            <a:off x="1658938" y="4173538"/>
            <a:ext cx="1698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398369" name="Rectangle 33"/>
          <p:cNvSpPr>
            <a:spLocks noChangeArrowheads="1"/>
          </p:cNvSpPr>
          <p:nvPr/>
        </p:nvSpPr>
        <p:spPr bwMode="auto">
          <a:xfrm>
            <a:off x="1658938" y="4900613"/>
            <a:ext cx="1698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398370" name="Rectangle 34"/>
          <p:cNvSpPr>
            <a:spLocks noChangeArrowheads="1"/>
          </p:cNvSpPr>
          <p:nvPr/>
        </p:nvSpPr>
        <p:spPr bwMode="auto">
          <a:xfrm>
            <a:off x="1420813" y="5626100"/>
            <a:ext cx="3508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398371" name="Rectangle 35"/>
          <p:cNvSpPr>
            <a:spLocks noChangeArrowheads="1"/>
          </p:cNvSpPr>
          <p:nvPr/>
        </p:nvSpPr>
        <p:spPr bwMode="auto">
          <a:xfrm>
            <a:off x="2247900" y="5794375"/>
            <a:ext cx="3508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398372" name="Rectangle 36"/>
          <p:cNvSpPr>
            <a:spLocks noChangeArrowheads="1"/>
          </p:cNvSpPr>
          <p:nvPr/>
        </p:nvSpPr>
        <p:spPr bwMode="auto">
          <a:xfrm>
            <a:off x="2819400" y="5794375"/>
            <a:ext cx="3508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398373" name="Rectangle 37"/>
          <p:cNvSpPr>
            <a:spLocks noChangeArrowheads="1"/>
          </p:cNvSpPr>
          <p:nvPr/>
        </p:nvSpPr>
        <p:spPr bwMode="auto">
          <a:xfrm>
            <a:off x="3352800" y="5794375"/>
            <a:ext cx="3508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3</a:t>
            </a:r>
            <a:endParaRPr lang="en-US" sz="1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8374" name="Rectangle 38"/>
          <p:cNvSpPr>
            <a:spLocks noChangeArrowheads="1"/>
          </p:cNvSpPr>
          <p:nvPr/>
        </p:nvSpPr>
        <p:spPr bwMode="auto">
          <a:xfrm>
            <a:off x="3886200" y="5794375"/>
            <a:ext cx="3508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398375" name="Rectangle 39"/>
          <p:cNvSpPr>
            <a:spLocks noChangeArrowheads="1"/>
          </p:cNvSpPr>
          <p:nvPr/>
        </p:nvSpPr>
        <p:spPr bwMode="auto">
          <a:xfrm>
            <a:off x="4419600" y="5794375"/>
            <a:ext cx="3508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398376" name="Rectangle 40"/>
          <p:cNvSpPr>
            <a:spLocks noChangeArrowheads="1"/>
          </p:cNvSpPr>
          <p:nvPr/>
        </p:nvSpPr>
        <p:spPr bwMode="auto">
          <a:xfrm>
            <a:off x="4895850" y="5794375"/>
            <a:ext cx="3508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398377" name="Rectangle 41"/>
          <p:cNvSpPr>
            <a:spLocks noChangeArrowheads="1"/>
          </p:cNvSpPr>
          <p:nvPr/>
        </p:nvSpPr>
        <p:spPr bwMode="auto">
          <a:xfrm>
            <a:off x="5486400" y="5794375"/>
            <a:ext cx="3508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398378" name="Rectangle 42"/>
          <p:cNvSpPr>
            <a:spLocks noChangeArrowheads="1"/>
          </p:cNvSpPr>
          <p:nvPr/>
        </p:nvSpPr>
        <p:spPr bwMode="auto">
          <a:xfrm>
            <a:off x="6019800" y="5794375"/>
            <a:ext cx="3508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398379" name="Rectangle 43"/>
          <p:cNvSpPr>
            <a:spLocks noChangeArrowheads="1"/>
          </p:cNvSpPr>
          <p:nvPr/>
        </p:nvSpPr>
        <p:spPr bwMode="auto">
          <a:xfrm>
            <a:off x="6573838" y="5794375"/>
            <a:ext cx="3508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398380" name="Rectangle 4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l-GR" sz="3200" dirty="0">
                <a:solidFill>
                  <a:prstClr val="black"/>
                </a:solidFill>
              </a:rPr>
              <a:t>Ελαστικότητα και συνολικά έσοδα (ΣΕ)</a:t>
            </a:r>
            <a:endParaRPr lang="en-US" dirty="0"/>
          </a:p>
        </p:txBody>
      </p:sp>
      <p:sp>
        <p:nvSpPr>
          <p:cNvPr id="398381" name="Line 45"/>
          <p:cNvSpPr>
            <a:spLocks noChangeShapeType="1"/>
          </p:cNvSpPr>
          <p:nvPr/>
        </p:nvSpPr>
        <p:spPr bwMode="auto">
          <a:xfrm flipV="1">
            <a:off x="1905000" y="5629275"/>
            <a:ext cx="0" cy="1254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8382" name="Rectangle 46"/>
          <p:cNvSpPr>
            <a:spLocks noChangeArrowheads="1"/>
          </p:cNvSpPr>
          <p:nvPr/>
        </p:nvSpPr>
        <p:spPr bwMode="auto">
          <a:xfrm>
            <a:off x="4367780" y="2587625"/>
            <a:ext cx="1327608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dirty="0">
                <a:solidFill>
                  <a:srgbClr val="000000"/>
                </a:solidFill>
                <a:latin typeface="Arial" charset="0"/>
              </a:rPr>
              <a:t>Αύξηση ΣΕ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398415" name="Group 79"/>
          <p:cNvGrpSpPr>
            <a:grpSpLocks/>
          </p:cNvGrpSpPr>
          <p:nvPr/>
        </p:nvGrpSpPr>
        <p:grpSpPr bwMode="auto">
          <a:xfrm>
            <a:off x="1905000" y="5083175"/>
            <a:ext cx="4800600" cy="696913"/>
            <a:chOff x="1200" y="3202"/>
            <a:chExt cx="3024" cy="439"/>
          </a:xfrm>
        </p:grpSpPr>
        <p:sp>
          <p:nvSpPr>
            <p:cNvPr id="398384" name="Freeform 48"/>
            <p:cNvSpPr>
              <a:spLocks/>
            </p:cNvSpPr>
            <p:nvPr/>
          </p:nvSpPr>
          <p:spPr bwMode="auto">
            <a:xfrm>
              <a:off x="3876" y="3417"/>
              <a:ext cx="348" cy="224"/>
            </a:xfrm>
            <a:custGeom>
              <a:avLst/>
              <a:gdLst>
                <a:gd name="T0" fmla="*/ 0 w 450"/>
                <a:gd name="T1" fmla="*/ 0 h 917"/>
                <a:gd name="T2" fmla="*/ 449 w 450"/>
                <a:gd name="T3" fmla="*/ 0 h 917"/>
                <a:gd name="T4" fmla="*/ 449 w 450"/>
                <a:gd name="T5" fmla="*/ 916 h 917"/>
                <a:gd name="T6" fmla="*/ 0 w 450"/>
                <a:gd name="T7" fmla="*/ 916 h 917"/>
                <a:gd name="T8" fmla="*/ 0 w 450"/>
                <a:gd name="T9" fmla="*/ 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917">
                  <a:moveTo>
                    <a:pt x="0" y="0"/>
                  </a:moveTo>
                  <a:lnTo>
                    <a:pt x="449" y="0"/>
                  </a:lnTo>
                  <a:lnTo>
                    <a:pt x="449" y="916"/>
                  </a:lnTo>
                  <a:lnTo>
                    <a:pt x="0" y="91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98385" name="Freeform 49"/>
            <p:cNvSpPr>
              <a:spLocks/>
            </p:cNvSpPr>
            <p:nvPr/>
          </p:nvSpPr>
          <p:spPr bwMode="auto">
            <a:xfrm>
              <a:off x="1200" y="3202"/>
              <a:ext cx="2679" cy="224"/>
            </a:xfrm>
            <a:custGeom>
              <a:avLst/>
              <a:gdLst>
                <a:gd name="T0" fmla="*/ 0 w 931"/>
                <a:gd name="T1" fmla="*/ 0 h 455"/>
                <a:gd name="T2" fmla="*/ 930 w 931"/>
                <a:gd name="T3" fmla="*/ 0 h 455"/>
                <a:gd name="T4" fmla="*/ 930 w 931"/>
                <a:gd name="T5" fmla="*/ 454 h 455"/>
                <a:gd name="T6" fmla="*/ 0 w 931"/>
                <a:gd name="T7" fmla="*/ 454 h 455"/>
                <a:gd name="T8" fmla="*/ 0 w 931"/>
                <a:gd name="T9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1" h="455">
                  <a:moveTo>
                    <a:pt x="0" y="0"/>
                  </a:moveTo>
                  <a:lnTo>
                    <a:pt x="930" y="0"/>
                  </a:lnTo>
                  <a:lnTo>
                    <a:pt x="930" y="454"/>
                  </a:lnTo>
                  <a:lnTo>
                    <a:pt x="0" y="454"/>
                  </a:lnTo>
                  <a:lnTo>
                    <a:pt x="0" y="0"/>
                  </a:lnTo>
                </a:path>
              </a:pathLst>
            </a:custGeom>
            <a:solidFill>
              <a:srgbClr val="00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CCE5CC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98418" name="Group 82"/>
          <p:cNvGrpSpPr>
            <a:grpSpLocks/>
          </p:cNvGrpSpPr>
          <p:nvPr/>
        </p:nvGrpSpPr>
        <p:grpSpPr bwMode="auto">
          <a:xfrm>
            <a:off x="1930400" y="5038725"/>
            <a:ext cx="4238625" cy="454025"/>
            <a:chOff x="1216" y="3174"/>
            <a:chExt cx="2670" cy="286"/>
          </a:xfrm>
        </p:grpSpPr>
        <p:sp>
          <p:nvSpPr>
            <p:cNvPr id="398387" name="Freeform 51"/>
            <p:cNvSpPr>
              <a:spLocks/>
            </p:cNvSpPr>
            <p:nvPr/>
          </p:nvSpPr>
          <p:spPr bwMode="auto">
            <a:xfrm>
              <a:off x="1216" y="3198"/>
              <a:ext cx="2670" cy="236"/>
            </a:xfrm>
            <a:custGeom>
              <a:avLst/>
              <a:gdLst>
                <a:gd name="T0" fmla="*/ 0 w 932"/>
                <a:gd name="T1" fmla="*/ 0 h 917"/>
                <a:gd name="T2" fmla="*/ 931 w 932"/>
                <a:gd name="T3" fmla="*/ 0 h 917"/>
                <a:gd name="T4" fmla="*/ 931 w 932"/>
                <a:gd name="T5" fmla="*/ 916 h 917"/>
                <a:gd name="T6" fmla="*/ 0 w 932"/>
                <a:gd name="T7" fmla="*/ 916 h 917"/>
                <a:gd name="T8" fmla="*/ 0 w 932"/>
                <a:gd name="T9" fmla="*/ 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2" h="917">
                  <a:moveTo>
                    <a:pt x="0" y="0"/>
                  </a:moveTo>
                  <a:lnTo>
                    <a:pt x="931" y="0"/>
                  </a:lnTo>
                  <a:lnTo>
                    <a:pt x="931" y="916"/>
                  </a:lnTo>
                  <a:lnTo>
                    <a:pt x="0" y="916"/>
                  </a:lnTo>
                  <a:lnTo>
                    <a:pt x="0" y="0"/>
                  </a:lnTo>
                </a:path>
              </a:pathLst>
            </a:custGeom>
            <a:solidFill>
              <a:srgbClr val="C0FE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C0FEF9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98388" name="Rectangle 52"/>
            <p:cNvSpPr>
              <a:spLocks noChangeArrowheads="1"/>
            </p:cNvSpPr>
            <p:nvPr/>
          </p:nvSpPr>
          <p:spPr bwMode="auto">
            <a:xfrm>
              <a:off x="2490" y="3174"/>
              <a:ext cx="25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FEF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C0FEF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i="1">
                  <a:solidFill>
                    <a:srgbClr val="000000"/>
                  </a:solidFill>
                  <a:latin typeface="Arial" charset="0"/>
                </a:rPr>
                <a:t>C</a:t>
              </a:r>
            </a:p>
          </p:txBody>
        </p:sp>
      </p:grpSp>
      <p:grpSp>
        <p:nvGrpSpPr>
          <p:cNvPr id="398414" name="Group 78"/>
          <p:cNvGrpSpPr>
            <a:grpSpLocks/>
          </p:cNvGrpSpPr>
          <p:nvPr/>
        </p:nvGrpSpPr>
        <p:grpSpPr bwMode="auto">
          <a:xfrm>
            <a:off x="6075363" y="4581525"/>
            <a:ext cx="630237" cy="828675"/>
            <a:chOff x="3827" y="2886"/>
            <a:chExt cx="397" cy="522"/>
          </a:xfrm>
        </p:grpSpPr>
        <p:sp>
          <p:nvSpPr>
            <p:cNvPr id="398390" name="Freeform 54"/>
            <p:cNvSpPr>
              <a:spLocks noChangeAspect="1"/>
            </p:cNvSpPr>
            <p:nvPr/>
          </p:nvSpPr>
          <p:spPr bwMode="auto">
            <a:xfrm>
              <a:off x="3827" y="3138"/>
              <a:ext cx="104" cy="102"/>
            </a:xfrm>
            <a:custGeom>
              <a:avLst/>
              <a:gdLst>
                <a:gd name="T0" fmla="*/ 0 w 49"/>
                <a:gd name="T1" fmla="*/ 24 h 48"/>
                <a:gd name="T2" fmla="*/ 1 w 49"/>
                <a:gd name="T3" fmla="*/ 19 h 48"/>
                <a:gd name="T4" fmla="*/ 2 w 49"/>
                <a:gd name="T5" fmla="*/ 15 h 48"/>
                <a:gd name="T6" fmla="*/ 4 w 49"/>
                <a:gd name="T7" fmla="*/ 11 h 48"/>
                <a:gd name="T8" fmla="*/ 7 w 49"/>
                <a:gd name="T9" fmla="*/ 7 h 48"/>
                <a:gd name="T10" fmla="*/ 11 w 49"/>
                <a:gd name="T11" fmla="*/ 4 h 48"/>
                <a:gd name="T12" fmla="*/ 15 w 49"/>
                <a:gd name="T13" fmla="*/ 2 h 48"/>
                <a:gd name="T14" fmla="*/ 19 w 49"/>
                <a:gd name="T15" fmla="*/ 1 h 48"/>
                <a:gd name="T16" fmla="*/ 24 w 49"/>
                <a:gd name="T17" fmla="*/ 0 h 48"/>
                <a:gd name="T18" fmla="*/ 29 w 49"/>
                <a:gd name="T19" fmla="*/ 1 h 48"/>
                <a:gd name="T20" fmla="*/ 33 w 49"/>
                <a:gd name="T21" fmla="*/ 2 h 48"/>
                <a:gd name="T22" fmla="*/ 37 w 49"/>
                <a:gd name="T23" fmla="*/ 4 h 48"/>
                <a:gd name="T24" fmla="*/ 41 w 49"/>
                <a:gd name="T25" fmla="*/ 7 h 48"/>
                <a:gd name="T26" fmla="*/ 44 w 49"/>
                <a:gd name="T27" fmla="*/ 11 h 48"/>
                <a:gd name="T28" fmla="*/ 46 w 49"/>
                <a:gd name="T29" fmla="*/ 15 h 48"/>
                <a:gd name="T30" fmla="*/ 47 w 49"/>
                <a:gd name="T31" fmla="*/ 19 h 48"/>
                <a:gd name="T32" fmla="*/ 48 w 49"/>
                <a:gd name="T33" fmla="*/ 24 h 48"/>
                <a:gd name="T34" fmla="*/ 47 w 49"/>
                <a:gd name="T35" fmla="*/ 28 h 48"/>
                <a:gd name="T36" fmla="*/ 46 w 49"/>
                <a:gd name="T37" fmla="*/ 32 h 48"/>
                <a:gd name="T38" fmla="*/ 44 w 49"/>
                <a:gd name="T39" fmla="*/ 36 h 48"/>
                <a:gd name="T40" fmla="*/ 41 w 49"/>
                <a:gd name="T41" fmla="*/ 40 h 48"/>
                <a:gd name="T42" fmla="*/ 37 w 49"/>
                <a:gd name="T43" fmla="*/ 43 h 48"/>
                <a:gd name="T44" fmla="*/ 33 w 49"/>
                <a:gd name="T45" fmla="*/ 45 h 48"/>
                <a:gd name="T46" fmla="*/ 29 w 49"/>
                <a:gd name="T47" fmla="*/ 47 h 48"/>
                <a:gd name="T48" fmla="*/ 24 w 49"/>
                <a:gd name="T49" fmla="*/ 47 h 48"/>
                <a:gd name="T50" fmla="*/ 19 w 49"/>
                <a:gd name="T51" fmla="*/ 47 h 48"/>
                <a:gd name="T52" fmla="*/ 15 w 49"/>
                <a:gd name="T53" fmla="*/ 45 h 48"/>
                <a:gd name="T54" fmla="*/ 11 w 49"/>
                <a:gd name="T55" fmla="*/ 43 h 48"/>
                <a:gd name="T56" fmla="*/ 7 w 49"/>
                <a:gd name="T57" fmla="*/ 40 h 48"/>
                <a:gd name="T58" fmla="*/ 4 w 49"/>
                <a:gd name="T59" fmla="*/ 36 h 48"/>
                <a:gd name="T60" fmla="*/ 2 w 49"/>
                <a:gd name="T61" fmla="*/ 32 h 48"/>
                <a:gd name="T62" fmla="*/ 1 w 49"/>
                <a:gd name="T63" fmla="*/ 28 h 48"/>
                <a:gd name="T64" fmla="*/ 0 w 49"/>
                <a:gd name="T6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" h="48">
                  <a:moveTo>
                    <a:pt x="0" y="24"/>
                  </a:moveTo>
                  <a:lnTo>
                    <a:pt x="1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33" y="2"/>
                  </a:lnTo>
                  <a:lnTo>
                    <a:pt x="37" y="4"/>
                  </a:lnTo>
                  <a:lnTo>
                    <a:pt x="41" y="7"/>
                  </a:lnTo>
                  <a:lnTo>
                    <a:pt x="44" y="11"/>
                  </a:lnTo>
                  <a:lnTo>
                    <a:pt x="46" y="15"/>
                  </a:lnTo>
                  <a:lnTo>
                    <a:pt x="47" y="19"/>
                  </a:lnTo>
                  <a:lnTo>
                    <a:pt x="48" y="24"/>
                  </a:lnTo>
                  <a:lnTo>
                    <a:pt x="47" y="28"/>
                  </a:lnTo>
                  <a:lnTo>
                    <a:pt x="46" y="32"/>
                  </a:lnTo>
                  <a:lnTo>
                    <a:pt x="44" y="36"/>
                  </a:lnTo>
                  <a:lnTo>
                    <a:pt x="41" y="40"/>
                  </a:lnTo>
                  <a:lnTo>
                    <a:pt x="37" y="43"/>
                  </a:lnTo>
                  <a:lnTo>
                    <a:pt x="33" y="45"/>
                  </a:lnTo>
                  <a:lnTo>
                    <a:pt x="29" y="47"/>
                  </a:lnTo>
                  <a:lnTo>
                    <a:pt x="24" y="47"/>
                  </a:lnTo>
                  <a:lnTo>
                    <a:pt x="19" y="47"/>
                  </a:lnTo>
                  <a:lnTo>
                    <a:pt x="15" y="45"/>
                  </a:lnTo>
                  <a:lnTo>
                    <a:pt x="11" y="43"/>
                  </a:lnTo>
                  <a:lnTo>
                    <a:pt x="7" y="40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1" y="28"/>
                  </a:lnTo>
                  <a:lnTo>
                    <a:pt x="0" y="2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98391" name="Rectangle 55"/>
            <p:cNvSpPr>
              <a:spLocks noChangeArrowheads="1"/>
            </p:cNvSpPr>
            <p:nvPr/>
          </p:nvSpPr>
          <p:spPr bwMode="auto">
            <a:xfrm>
              <a:off x="3841" y="2886"/>
              <a:ext cx="25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398392" name="Line 56"/>
            <p:cNvSpPr>
              <a:spLocks noChangeShapeType="1"/>
            </p:cNvSpPr>
            <p:nvPr/>
          </p:nvSpPr>
          <p:spPr bwMode="auto">
            <a:xfrm flipH="1" flipV="1">
              <a:off x="3928" y="3208"/>
              <a:ext cx="296" cy="200"/>
            </a:xfrm>
            <a:prstGeom prst="line">
              <a:avLst/>
            </a:prstGeom>
            <a:noFill/>
            <a:ln w="76200">
              <a:pattFill prst="pct80">
                <a:fgClr>
                  <a:schemeClr val="folHlink"/>
                </a:fgClr>
                <a:bgClr>
                  <a:schemeClr val="tx1"/>
                </a:bgClr>
              </a:patt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98416" name="Group 80"/>
          <p:cNvGrpSpPr>
            <a:grpSpLocks/>
          </p:cNvGrpSpPr>
          <p:nvPr/>
        </p:nvGrpSpPr>
        <p:grpSpPr bwMode="auto">
          <a:xfrm>
            <a:off x="6153150" y="5394325"/>
            <a:ext cx="552450" cy="454025"/>
            <a:chOff x="3876" y="3398"/>
            <a:chExt cx="348" cy="286"/>
          </a:xfrm>
        </p:grpSpPr>
        <p:sp>
          <p:nvSpPr>
            <p:cNvPr id="398394" name="Freeform 58"/>
            <p:cNvSpPr>
              <a:spLocks/>
            </p:cNvSpPr>
            <p:nvPr/>
          </p:nvSpPr>
          <p:spPr bwMode="auto">
            <a:xfrm>
              <a:off x="3876" y="3427"/>
              <a:ext cx="348" cy="214"/>
            </a:xfrm>
            <a:custGeom>
              <a:avLst/>
              <a:gdLst>
                <a:gd name="T0" fmla="*/ 0 w 450"/>
                <a:gd name="T1" fmla="*/ 0 h 917"/>
                <a:gd name="T2" fmla="*/ 449 w 450"/>
                <a:gd name="T3" fmla="*/ 0 h 917"/>
                <a:gd name="T4" fmla="*/ 449 w 450"/>
                <a:gd name="T5" fmla="*/ 916 h 917"/>
                <a:gd name="T6" fmla="*/ 0 w 450"/>
                <a:gd name="T7" fmla="*/ 916 h 917"/>
                <a:gd name="T8" fmla="*/ 0 w 450"/>
                <a:gd name="T9" fmla="*/ 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917">
                  <a:moveTo>
                    <a:pt x="0" y="0"/>
                  </a:moveTo>
                  <a:lnTo>
                    <a:pt x="449" y="0"/>
                  </a:lnTo>
                  <a:lnTo>
                    <a:pt x="449" y="916"/>
                  </a:lnTo>
                  <a:lnTo>
                    <a:pt x="0" y="916"/>
                  </a:lnTo>
                  <a:lnTo>
                    <a:pt x="0" y="0"/>
                  </a:lnTo>
                </a:path>
              </a:pathLst>
            </a:custGeom>
            <a:solidFill>
              <a:srgbClr val="C0FE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99F7DD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98395" name="Rectangle 59"/>
            <p:cNvSpPr>
              <a:spLocks noChangeArrowheads="1"/>
            </p:cNvSpPr>
            <p:nvPr/>
          </p:nvSpPr>
          <p:spPr bwMode="auto">
            <a:xfrm>
              <a:off x="3931" y="3398"/>
              <a:ext cx="24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i="1">
                  <a:solidFill>
                    <a:srgbClr val="000000"/>
                  </a:solidFill>
                  <a:latin typeface="Arial" charset="0"/>
                </a:rPr>
                <a:t>B</a:t>
              </a:r>
            </a:p>
          </p:txBody>
        </p:sp>
      </p:grpSp>
      <p:sp>
        <p:nvSpPr>
          <p:cNvPr id="398396" name="Freeform 60"/>
          <p:cNvSpPr>
            <a:spLocks/>
          </p:cNvSpPr>
          <p:nvPr/>
        </p:nvSpPr>
        <p:spPr bwMode="auto">
          <a:xfrm>
            <a:off x="1908175" y="1987550"/>
            <a:ext cx="6407150" cy="3798888"/>
          </a:xfrm>
          <a:custGeom>
            <a:avLst/>
            <a:gdLst>
              <a:gd name="T0" fmla="*/ 0 w 2140"/>
              <a:gd name="T1" fmla="*/ 0 h 2393"/>
              <a:gd name="T2" fmla="*/ 0 w 2140"/>
              <a:gd name="T3" fmla="*/ 2392 h 2393"/>
              <a:gd name="T4" fmla="*/ 2139 w 2140"/>
              <a:gd name="T5" fmla="*/ 2392 h 2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0" h="2393">
                <a:moveTo>
                  <a:pt x="0" y="0"/>
                </a:moveTo>
                <a:lnTo>
                  <a:pt x="0" y="2392"/>
                </a:lnTo>
                <a:lnTo>
                  <a:pt x="2139" y="2392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398412" name="Group 76"/>
          <p:cNvGrpSpPr>
            <a:grpSpLocks/>
          </p:cNvGrpSpPr>
          <p:nvPr/>
        </p:nvGrpSpPr>
        <p:grpSpPr bwMode="auto">
          <a:xfrm>
            <a:off x="1905000" y="5002213"/>
            <a:ext cx="5233988" cy="793750"/>
            <a:chOff x="1200" y="3151"/>
            <a:chExt cx="3297" cy="500"/>
          </a:xfrm>
        </p:grpSpPr>
        <p:sp>
          <p:nvSpPr>
            <p:cNvPr id="398398" name="Line 62"/>
            <p:cNvSpPr>
              <a:spLocks noChangeShapeType="1"/>
            </p:cNvSpPr>
            <p:nvPr/>
          </p:nvSpPr>
          <p:spPr bwMode="auto">
            <a:xfrm flipV="1">
              <a:off x="4224" y="3431"/>
              <a:ext cx="0" cy="2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98399" name="Line 63"/>
            <p:cNvSpPr>
              <a:spLocks noChangeShapeType="1"/>
            </p:cNvSpPr>
            <p:nvPr/>
          </p:nvSpPr>
          <p:spPr bwMode="auto">
            <a:xfrm>
              <a:off x="1200" y="3427"/>
              <a:ext cx="302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98400" name="Freeform 64"/>
            <p:cNvSpPr>
              <a:spLocks noChangeAspect="1"/>
            </p:cNvSpPr>
            <p:nvPr/>
          </p:nvSpPr>
          <p:spPr bwMode="auto">
            <a:xfrm>
              <a:off x="4170" y="3378"/>
              <a:ext cx="104" cy="102"/>
            </a:xfrm>
            <a:custGeom>
              <a:avLst/>
              <a:gdLst>
                <a:gd name="T0" fmla="*/ 0 w 49"/>
                <a:gd name="T1" fmla="*/ 24 h 48"/>
                <a:gd name="T2" fmla="*/ 0 w 49"/>
                <a:gd name="T3" fmla="*/ 19 h 48"/>
                <a:gd name="T4" fmla="*/ 2 w 49"/>
                <a:gd name="T5" fmla="*/ 15 h 48"/>
                <a:gd name="T6" fmla="*/ 4 w 49"/>
                <a:gd name="T7" fmla="*/ 11 h 48"/>
                <a:gd name="T8" fmla="*/ 7 w 49"/>
                <a:gd name="T9" fmla="*/ 7 h 48"/>
                <a:gd name="T10" fmla="*/ 11 w 49"/>
                <a:gd name="T11" fmla="*/ 4 h 48"/>
                <a:gd name="T12" fmla="*/ 15 w 49"/>
                <a:gd name="T13" fmla="*/ 2 h 48"/>
                <a:gd name="T14" fmla="*/ 19 w 49"/>
                <a:gd name="T15" fmla="*/ 1 h 48"/>
                <a:gd name="T16" fmla="*/ 24 w 49"/>
                <a:gd name="T17" fmla="*/ 0 h 48"/>
                <a:gd name="T18" fmla="*/ 29 w 49"/>
                <a:gd name="T19" fmla="*/ 1 h 48"/>
                <a:gd name="T20" fmla="*/ 33 w 49"/>
                <a:gd name="T21" fmla="*/ 2 h 48"/>
                <a:gd name="T22" fmla="*/ 37 w 49"/>
                <a:gd name="T23" fmla="*/ 4 h 48"/>
                <a:gd name="T24" fmla="*/ 41 w 49"/>
                <a:gd name="T25" fmla="*/ 7 h 48"/>
                <a:gd name="T26" fmla="*/ 44 w 49"/>
                <a:gd name="T27" fmla="*/ 11 h 48"/>
                <a:gd name="T28" fmla="*/ 46 w 49"/>
                <a:gd name="T29" fmla="*/ 15 h 48"/>
                <a:gd name="T30" fmla="*/ 47 w 49"/>
                <a:gd name="T31" fmla="*/ 19 h 48"/>
                <a:gd name="T32" fmla="*/ 48 w 49"/>
                <a:gd name="T33" fmla="*/ 24 h 48"/>
                <a:gd name="T34" fmla="*/ 47 w 49"/>
                <a:gd name="T35" fmla="*/ 28 h 48"/>
                <a:gd name="T36" fmla="*/ 46 w 49"/>
                <a:gd name="T37" fmla="*/ 33 h 48"/>
                <a:gd name="T38" fmla="*/ 44 w 49"/>
                <a:gd name="T39" fmla="*/ 37 h 48"/>
                <a:gd name="T40" fmla="*/ 41 w 49"/>
                <a:gd name="T41" fmla="*/ 40 h 48"/>
                <a:gd name="T42" fmla="*/ 37 w 49"/>
                <a:gd name="T43" fmla="*/ 43 h 48"/>
                <a:gd name="T44" fmla="*/ 33 w 49"/>
                <a:gd name="T45" fmla="*/ 45 h 48"/>
                <a:gd name="T46" fmla="*/ 29 w 49"/>
                <a:gd name="T47" fmla="*/ 47 h 48"/>
                <a:gd name="T48" fmla="*/ 24 w 49"/>
                <a:gd name="T49" fmla="*/ 47 h 48"/>
                <a:gd name="T50" fmla="*/ 19 w 49"/>
                <a:gd name="T51" fmla="*/ 47 h 48"/>
                <a:gd name="T52" fmla="*/ 15 w 49"/>
                <a:gd name="T53" fmla="*/ 45 h 48"/>
                <a:gd name="T54" fmla="*/ 11 w 49"/>
                <a:gd name="T55" fmla="*/ 43 h 48"/>
                <a:gd name="T56" fmla="*/ 7 w 49"/>
                <a:gd name="T57" fmla="*/ 40 h 48"/>
                <a:gd name="T58" fmla="*/ 4 w 49"/>
                <a:gd name="T59" fmla="*/ 37 h 48"/>
                <a:gd name="T60" fmla="*/ 2 w 49"/>
                <a:gd name="T61" fmla="*/ 33 h 48"/>
                <a:gd name="T62" fmla="*/ 0 w 49"/>
                <a:gd name="T63" fmla="*/ 28 h 48"/>
                <a:gd name="T64" fmla="*/ 0 w 49"/>
                <a:gd name="T6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" h="48">
                  <a:moveTo>
                    <a:pt x="0" y="24"/>
                  </a:moveTo>
                  <a:lnTo>
                    <a:pt x="0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33" y="2"/>
                  </a:lnTo>
                  <a:lnTo>
                    <a:pt x="37" y="4"/>
                  </a:lnTo>
                  <a:lnTo>
                    <a:pt x="41" y="7"/>
                  </a:lnTo>
                  <a:lnTo>
                    <a:pt x="44" y="11"/>
                  </a:lnTo>
                  <a:lnTo>
                    <a:pt x="46" y="15"/>
                  </a:lnTo>
                  <a:lnTo>
                    <a:pt x="47" y="19"/>
                  </a:lnTo>
                  <a:lnTo>
                    <a:pt x="48" y="24"/>
                  </a:lnTo>
                  <a:lnTo>
                    <a:pt x="47" y="28"/>
                  </a:lnTo>
                  <a:lnTo>
                    <a:pt x="46" y="33"/>
                  </a:lnTo>
                  <a:lnTo>
                    <a:pt x="44" y="37"/>
                  </a:lnTo>
                  <a:lnTo>
                    <a:pt x="41" y="40"/>
                  </a:lnTo>
                  <a:lnTo>
                    <a:pt x="37" y="43"/>
                  </a:lnTo>
                  <a:lnTo>
                    <a:pt x="33" y="45"/>
                  </a:lnTo>
                  <a:lnTo>
                    <a:pt x="29" y="47"/>
                  </a:lnTo>
                  <a:lnTo>
                    <a:pt x="24" y="47"/>
                  </a:lnTo>
                  <a:lnTo>
                    <a:pt x="19" y="47"/>
                  </a:lnTo>
                  <a:lnTo>
                    <a:pt x="15" y="45"/>
                  </a:lnTo>
                  <a:lnTo>
                    <a:pt x="11" y="43"/>
                  </a:lnTo>
                  <a:lnTo>
                    <a:pt x="7" y="40"/>
                  </a:lnTo>
                  <a:lnTo>
                    <a:pt x="4" y="37"/>
                  </a:lnTo>
                  <a:lnTo>
                    <a:pt x="2" y="33"/>
                  </a:lnTo>
                  <a:lnTo>
                    <a:pt x="0" y="28"/>
                  </a:lnTo>
                  <a:lnTo>
                    <a:pt x="0" y="2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98401" name="Rectangle 65"/>
            <p:cNvSpPr>
              <a:spLocks noChangeArrowheads="1"/>
            </p:cNvSpPr>
            <p:nvPr/>
          </p:nvSpPr>
          <p:spPr bwMode="auto">
            <a:xfrm>
              <a:off x="4234" y="3151"/>
              <a:ext cx="26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  <a:latin typeface="Arial" charset="0"/>
                </a:rPr>
                <a:t>G</a:t>
              </a:r>
            </a:p>
          </p:txBody>
        </p:sp>
      </p:grpSp>
      <p:grpSp>
        <p:nvGrpSpPr>
          <p:cNvPr id="398417" name="Group 81"/>
          <p:cNvGrpSpPr>
            <a:grpSpLocks/>
          </p:cNvGrpSpPr>
          <p:nvPr/>
        </p:nvGrpSpPr>
        <p:grpSpPr bwMode="auto">
          <a:xfrm>
            <a:off x="6419851" y="4302125"/>
            <a:ext cx="2409825" cy="1185863"/>
            <a:chOff x="4044" y="2710"/>
            <a:chExt cx="1518" cy="747"/>
          </a:xfrm>
        </p:grpSpPr>
        <p:sp>
          <p:nvSpPr>
            <p:cNvPr id="398403" name="Rectangle 67"/>
            <p:cNvSpPr>
              <a:spLocks noChangeArrowheads="1"/>
            </p:cNvSpPr>
            <p:nvPr/>
          </p:nvSpPr>
          <p:spPr bwMode="auto">
            <a:xfrm>
              <a:off x="4044" y="2710"/>
              <a:ext cx="1518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l-GR" dirty="0" err="1">
                  <a:solidFill>
                    <a:srgbClr val="000000"/>
                  </a:solidFill>
                  <a:latin typeface="Arial" charset="0"/>
                </a:rPr>
                <a:t>Απωλεσθέντα</a:t>
              </a:r>
              <a:r>
                <a:rPr lang="el-GR" dirty="0">
                  <a:solidFill>
                    <a:srgbClr val="000000"/>
                  </a:solidFill>
                  <a:latin typeface="Arial" charset="0"/>
                </a:rPr>
                <a:t> έσοδα</a:t>
              </a: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398404" name="Line 68"/>
            <p:cNvSpPr>
              <a:spLocks noChangeShapeType="1"/>
            </p:cNvSpPr>
            <p:nvPr/>
          </p:nvSpPr>
          <p:spPr bwMode="auto">
            <a:xfrm flipH="1">
              <a:off x="4079" y="2928"/>
              <a:ext cx="241" cy="5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98419" name="Group 83"/>
          <p:cNvGrpSpPr>
            <a:grpSpLocks/>
          </p:cNvGrpSpPr>
          <p:nvPr/>
        </p:nvGrpSpPr>
        <p:grpSpPr bwMode="auto">
          <a:xfrm>
            <a:off x="2209800" y="3975100"/>
            <a:ext cx="1600200" cy="1208088"/>
            <a:chOff x="1392" y="2504"/>
            <a:chExt cx="1008" cy="761"/>
          </a:xfrm>
        </p:grpSpPr>
        <p:sp>
          <p:nvSpPr>
            <p:cNvPr id="398406" name="Rectangle 70"/>
            <p:cNvSpPr>
              <a:spLocks noChangeArrowheads="1"/>
            </p:cNvSpPr>
            <p:nvPr/>
          </p:nvSpPr>
          <p:spPr bwMode="auto">
            <a:xfrm>
              <a:off x="1392" y="2504"/>
              <a:ext cx="981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l-GR" dirty="0">
                  <a:solidFill>
                    <a:srgbClr val="000000"/>
                  </a:solidFill>
                  <a:latin typeface="Arial" charset="0"/>
                </a:rPr>
                <a:t>Κερδηθέντα έσοδα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8407" name="Line 71"/>
            <p:cNvSpPr>
              <a:spLocks noChangeShapeType="1"/>
            </p:cNvSpPr>
            <p:nvPr/>
          </p:nvSpPr>
          <p:spPr bwMode="auto">
            <a:xfrm flipH="1" flipV="1">
              <a:off x="2160" y="2832"/>
              <a:ext cx="240" cy="4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98408" name="Group 72"/>
          <p:cNvGrpSpPr>
            <a:grpSpLocks/>
          </p:cNvGrpSpPr>
          <p:nvPr/>
        </p:nvGrpSpPr>
        <p:grpSpPr bwMode="auto">
          <a:xfrm>
            <a:off x="1885950" y="5062538"/>
            <a:ext cx="4286250" cy="715962"/>
            <a:chOff x="1188" y="2277"/>
            <a:chExt cx="1361" cy="1363"/>
          </a:xfrm>
        </p:grpSpPr>
        <p:sp>
          <p:nvSpPr>
            <p:cNvPr id="398409" name="Line 73"/>
            <p:cNvSpPr>
              <a:spLocks noChangeShapeType="1"/>
            </p:cNvSpPr>
            <p:nvPr/>
          </p:nvSpPr>
          <p:spPr bwMode="auto">
            <a:xfrm flipV="1">
              <a:off x="2544" y="2285"/>
              <a:ext cx="0" cy="13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98410" name="Line 74"/>
            <p:cNvSpPr>
              <a:spLocks noChangeShapeType="1"/>
            </p:cNvSpPr>
            <p:nvPr/>
          </p:nvSpPr>
          <p:spPr bwMode="auto">
            <a:xfrm>
              <a:off x="1188" y="2277"/>
              <a:ext cx="136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FECE-F587-46D1-B986-0B84E4D261D9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47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8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8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9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9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9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8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82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448" name="Group 88"/>
          <p:cNvGrpSpPr>
            <a:grpSpLocks/>
          </p:cNvGrpSpPr>
          <p:nvPr/>
        </p:nvGrpSpPr>
        <p:grpSpPr bwMode="auto">
          <a:xfrm>
            <a:off x="1905000" y="2895600"/>
            <a:ext cx="1066800" cy="2903538"/>
            <a:chOff x="1200" y="1824"/>
            <a:chExt cx="672" cy="1829"/>
          </a:xfrm>
        </p:grpSpPr>
        <p:sp>
          <p:nvSpPr>
            <p:cNvPr id="399363" name="Freeform 3"/>
            <p:cNvSpPr>
              <a:spLocks/>
            </p:cNvSpPr>
            <p:nvPr/>
          </p:nvSpPr>
          <p:spPr bwMode="auto">
            <a:xfrm>
              <a:off x="1200" y="1824"/>
              <a:ext cx="672" cy="1829"/>
            </a:xfrm>
            <a:custGeom>
              <a:avLst/>
              <a:gdLst>
                <a:gd name="T0" fmla="*/ 0 w 932"/>
                <a:gd name="T1" fmla="*/ 0 h 917"/>
                <a:gd name="T2" fmla="*/ 931 w 932"/>
                <a:gd name="T3" fmla="*/ 0 h 917"/>
                <a:gd name="T4" fmla="*/ 931 w 932"/>
                <a:gd name="T5" fmla="*/ 916 h 917"/>
                <a:gd name="T6" fmla="*/ 0 w 932"/>
                <a:gd name="T7" fmla="*/ 916 h 917"/>
                <a:gd name="T8" fmla="*/ 0 w 932"/>
                <a:gd name="T9" fmla="*/ 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2" h="917">
                  <a:moveTo>
                    <a:pt x="0" y="0"/>
                  </a:moveTo>
                  <a:lnTo>
                    <a:pt x="931" y="0"/>
                  </a:lnTo>
                  <a:lnTo>
                    <a:pt x="931" y="916"/>
                  </a:lnTo>
                  <a:lnTo>
                    <a:pt x="0" y="916"/>
                  </a:lnTo>
                  <a:lnTo>
                    <a:pt x="0" y="0"/>
                  </a:lnTo>
                </a:path>
              </a:pathLst>
            </a:custGeom>
            <a:solidFill>
              <a:srgbClr val="00FFCC"/>
            </a:solidFill>
            <a:ln w="12700" cap="rnd" cmpd="sng">
              <a:solidFill>
                <a:srgbClr val="00FF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99364" name="Rectangle 4"/>
            <p:cNvSpPr>
              <a:spLocks noChangeArrowheads="1"/>
            </p:cNvSpPr>
            <p:nvPr/>
          </p:nvSpPr>
          <p:spPr bwMode="auto">
            <a:xfrm>
              <a:off x="1248" y="2315"/>
              <a:ext cx="250" cy="294"/>
            </a:xfrm>
            <a:prstGeom prst="rect">
              <a:avLst/>
            </a:prstGeom>
            <a:noFill/>
            <a:ln w="12700">
              <a:solidFill>
                <a:srgbClr val="00FF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i="1">
                  <a:solidFill>
                    <a:srgbClr val="000000"/>
                  </a:solidFill>
                  <a:latin typeface="Arial" charset="0"/>
                </a:rPr>
                <a:t>A</a:t>
              </a:r>
            </a:p>
          </p:txBody>
        </p:sp>
      </p:grpSp>
      <p:sp>
        <p:nvSpPr>
          <p:cNvPr id="399365" name="Rectangle 5"/>
          <p:cNvSpPr>
            <a:spLocks noChangeArrowheads="1"/>
          </p:cNvSpPr>
          <p:nvPr/>
        </p:nvSpPr>
        <p:spPr bwMode="auto">
          <a:xfrm rot="16200000">
            <a:off x="669779" y="3809179"/>
            <a:ext cx="1140121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l-GR" dirty="0">
                <a:solidFill>
                  <a:srgbClr val="000000"/>
                </a:solidFill>
                <a:latin typeface="Arial" charset="0"/>
              </a:rPr>
              <a:t>Κόμιστρο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366" name="Rectangle 6"/>
          <p:cNvSpPr>
            <a:spLocks noChangeArrowheads="1"/>
          </p:cNvSpPr>
          <p:nvPr/>
        </p:nvSpPr>
        <p:spPr bwMode="auto">
          <a:xfrm rot="16200000">
            <a:off x="3219451" y="4208462"/>
            <a:ext cx="18415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367" name="Line 7"/>
          <p:cNvSpPr>
            <a:spLocks noChangeShapeType="1"/>
          </p:cNvSpPr>
          <p:nvPr/>
        </p:nvSpPr>
        <p:spPr bwMode="auto">
          <a:xfrm flipV="1">
            <a:off x="2436813" y="5676900"/>
            <a:ext cx="0" cy="1254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368" name="Line 8"/>
          <p:cNvSpPr>
            <a:spLocks noChangeShapeType="1"/>
          </p:cNvSpPr>
          <p:nvPr/>
        </p:nvSpPr>
        <p:spPr bwMode="auto">
          <a:xfrm flipV="1">
            <a:off x="2970213" y="5661025"/>
            <a:ext cx="0" cy="1238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369" name="Line 9"/>
          <p:cNvSpPr>
            <a:spLocks noChangeShapeType="1"/>
          </p:cNvSpPr>
          <p:nvPr/>
        </p:nvSpPr>
        <p:spPr bwMode="auto">
          <a:xfrm flipV="1">
            <a:off x="3503613" y="5661025"/>
            <a:ext cx="0" cy="1238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370" name="Line 10"/>
          <p:cNvSpPr>
            <a:spLocks noChangeShapeType="1"/>
          </p:cNvSpPr>
          <p:nvPr/>
        </p:nvSpPr>
        <p:spPr bwMode="auto">
          <a:xfrm flipV="1">
            <a:off x="4037013" y="5661025"/>
            <a:ext cx="0" cy="1238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371" name="Line 11"/>
          <p:cNvSpPr>
            <a:spLocks noChangeShapeType="1"/>
          </p:cNvSpPr>
          <p:nvPr/>
        </p:nvSpPr>
        <p:spPr bwMode="auto">
          <a:xfrm flipV="1">
            <a:off x="4570413" y="5661025"/>
            <a:ext cx="0" cy="1238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372" name="Line 12"/>
          <p:cNvSpPr>
            <a:spLocks noChangeShapeType="1"/>
          </p:cNvSpPr>
          <p:nvPr/>
        </p:nvSpPr>
        <p:spPr bwMode="auto">
          <a:xfrm flipV="1">
            <a:off x="6704013" y="5676900"/>
            <a:ext cx="0" cy="1254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373" name="Line 13"/>
          <p:cNvSpPr>
            <a:spLocks noChangeShapeType="1"/>
          </p:cNvSpPr>
          <p:nvPr/>
        </p:nvSpPr>
        <p:spPr bwMode="auto">
          <a:xfrm flipV="1">
            <a:off x="6170613" y="5676900"/>
            <a:ext cx="0" cy="1254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 flipV="1">
            <a:off x="5637213" y="5676900"/>
            <a:ext cx="0" cy="1254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 flipV="1">
            <a:off x="5103813" y="5676900"/>
            <a:ext cx="0" cy="1254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376" name="Line 16"/>
          <p:cNvSpPr>
            <a:spLocks noChangeShapeType="1"/>
          </p:cNvSpPr>
          <p:nvPr/>
        </p:nvSpPr>
        <p:spPr bwMode="auto">
          <a:xfrm>
            <a:off x="1908175" y="5441950"/>
            <a:ext cx="76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377" name="Line 17"/>
          <p:cNvSpPr>
            <a:spLocks noChangeShapeType="1"/>
          </p:cNvSpPr>
          <p:nvPr/>
        </p:nvSpPr>
        <p:spPr bwMode="auto">
          <a:xfrm>
            <a:off x="1908175" y="5068888"/>
            <a:ext cx="76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378" name="Line 18"/>
          <p:cNvSpPr>
            <a:spLocks noChangeShapeType="1"/>
          </p:cNvSpPr>
          <p:nvPr/>
        </p:nvSpPr>
        <p:spPr bwMode="auto">
          <a:xfrm>
            <a:off x="1908175" y="4695825"/>
            <a:ext cx="76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379" name="Line 19"/>
          <p:cNvSpPr>
            <a:spLocks noChangeShapeType="1"/>
          </p:cNvSpPr>
          <p:nvPr/>
        </p:nvSpPr>
        <p:spPr bwMode="auto">
          <a:xfrm>
            <a:off x="1908175" y="4335463"/>
            <a:ext cx="76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380" name="Line 20"/>
          <p:cNvSpPr>
            <a:spLocks noChangeShapeType="1"/>
          </p:cNvSpPr>
          <p:nvPr/>
        </p:nvSpPr>
        <p:spPr bwMode="auto">
          <a:xfrm>
            <a:off x="1908175" y="3987800"/>
            <a:ext cx="76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381" name="Line 21"/>
          <p:cNvSpPr>
            <a:spLocks noChangeShapeType="1"/>
          </p:cNvSpPr>
          <p:nvPr/>
        </p:nvSpPr>
        <p:spPr bwMode="auto">
          <a:xfrm>
            <a:off x="1908175" y="3608388"/>
            <a:ext cx="76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382" name="Line 22"/>
          <p:cNvSpPr>
            <a:spLocks noChangeShapeType="1"/>
          </p:cNvSpPr>
          <p:nvPr/>
        </p:nvSpPr>
        <p:spPr bwMode="auto">
          <a:xfrm>
            <a:off x="1908175" y="3249613"/>
            <a:ext cx="76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383" name="Line 23"/>
          <p:cNvSpPr>
            <a:spLocks noChangeShapeType="1"/>
          </p:cNvSpPr>
          <p:nvPr/>
        </p:nvSpPr>
        <p:spPr bwMode="auto">
          <a:xfrm>
            <a:off x="1908175" y="2887663"/>
            <a:ext cx="76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384" name="Line 24"/>
          <p:cNvSpPr>
            <a:spLocks noChangeShapeType="1"/>
          </p:cNvSpPr>
          <p:nvPr/>
        </p:nvSpPr>
        <p:spPr bwMode="auto">
          <a:xfrm>
            <a:off x="1908175" y="2528888"/>
            <a:ext cx="76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385" name="Line 25"/>
          <p:cNvSpPr>
            <a:spLocks noChangeShapeType="1"/>
          </p:cNvSpPr>
          <p:nvPr/>
        </p:nvSpPr>
        <p:spPr bwMode="auto">
          <a:xfrm>
            <a:off x="1908175" y="2149475"/>
            <a:ext cx="76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386" name="Line 26"/>
          <p:cNvSpPr>
            <a:spLocks noChangeShapeType="1"/>
          </p:cNvSpPr>
          <p:nvPr/>
        </p:nvSpPr>
        <p:spPr bwMode="auto">
          <a:xfrm>
            <a:off x="1981200" y="2200275"/>
            <a:ext cx="5257800" cy="35814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387" name="Rectangle 27"/>
          <p:cNvSpPr>
            <a:spLocks noChangeArrowheads="1"/>
          </p:cNvSpPr>
          <p:nvPr/>
        </p:nvSpPr>
        <p:spPr bwMode="auto">
          <a:xfrm>
            <a:off x="3843030" y="1676400"/>
            <a:ext cx="2394567" cy="58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(c) </a:t>
            </a:r>
            <a:r>
              <a:rPr lang="el-GR" b="1" dirty="0">
                <a:solidFill>
                  <a:srgbClr val="000000"/>
                </a:solidFill>
                <a:latin typeface="Arial" charset="0"/>
              </a:rPr>
              <a:t>Ελαστική ζήτηση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US" b="1" i="1" dirty="0">
                <a:solidFill>
                  <a:srgbClr val="000000"/>
                </a:solidFill>
                <a:latin typeface="Arial" charset="0"/>
              </a:rPr>
              <a:t>E </a:t>
            </a:r>
            <a:r>
              <a:rPr lang="el-GR" b="1" dirty="0">
                <a:solidFill>
                  <a:srgbClr val="000000"/>
                </a:solidFill>
                <a:latin typeface="Arial" charset="0"/>
              </a:rPr>
              <a:t>&gt;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1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388" name="Rectangle 28"/>
          <p:cNvSpPr>
            <a:spLocks noChangeArrowheads="1"/>
          </p:cNvSpPr>
          <p:nvPr/>
        </p:nvSpPr>
        <p:spPr bwMode="auto">
          <a:xfrm>
            <a:off x="7086600" y="5794375"/>
            <a:ext cx="950454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l-GR" dirty="0">
                <a:solidFill>
                  <a:srgbClr val="000000"/>
                </a:solidFill>
                <a:latin typeface="Arial" charset="0"/>
              </a:rPr>
              <a:t>Φόρτος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389" name="Rectangle 29"/>
          <p:cNvSpPr>
            <a:spLocks noChangeArrowheads="1"/>
          </p:cNvSpPr>
          <p:nvPr/>
        </p:nvSpPr>
        <p:spPr bwMode="auto">
          <a:xfrm>
            <a:off x="1444079" y="1998663"/>
            <a:ext cx="3847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dirty="0">
                <a:solidFill>
                  <a:srgbClr val="000000"/>
                </a:solidFill>
                <a:latin typeface="Arial" charset="0"/>
              </a:rPr>
              <a:t>€10</a:t>
            </a:r>
          </a:p>
        </p:txBody>
      </p:sp>
      <p:sp>
        <p:nvSpPr>
          <p:cNvPr id="399390" name="Rectangle 30"/>
          <p:cNvSpPr>
            <a:spLocks noChangeArrowheads="1"/>
          </p:cNvSpPr>
          <p:nvPr/>
        </p:nvSpPr>
        <p:spPr bwMode="auto">
          <a:xfrm>
            <a:off x="1658938" y="2724150"/>
            <a:ext cx="1698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399391" name="Rectangle 31"/>
          <p:cNvSpPr>
            <a:spLocks noChangeArrowheads="1"/>
          </p:cNvSpPr>
          <p:nvPr/>
        </p:nvSpPr>
        <p:spPr bwMode="auto">
          <a:xfrm>
            <a:off x="1658938" y="3449638"/>
            <a:ext cx="1698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399392" name="Rectangle 32"/>
          <p:cNvSpPr>
            <a:spLocks noChangeArrowheads="1"/>
          </p:cNvSpPr>
          <p:nvPr/>
        </p:nvSpPr>
        <p:spPr bwMode="auto">
          <a:xfrm>
            <a:off x="1658938" y="4173538"/>
            <a:ext cx="1698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399393" name="Rectangle 33"/>
          <p:cNvSpPr>
            <a:spLocks noChangeArrowheads="1"/>
          </p:cNvSpPr>
          <p:nvPr/>
        </p:nvSpPr>
        <p:spPr bwMode="auto">
          <a:xfrm>
            <a:off x="1658938" y="4900613"/>
            <a:ext cx="1698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399394" name="Rectangle 34"/>
          <p:cNvSpPr>
            <a:spLocks noChangeArrowheads="1"/>
          </p:cNvSpPr>
          <p:nvPr/>
        </p:nvSpPr>
        <p:spPr bwMode="auto">
          <a:xfrm>
            <a:off x="1420813" y="5626100"/>
            <a:ext cx="3508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399395" name="Rectangle 35"/>
          <p:cNvSpPr>
            <a:spLocks noChangeArrowheads="1"/>
          </p:cNvSpPr>
          <p:nvPr/>
        </p:nvSpPr>
        <p:spPr bwMode="auto">
          <a:xfrm>
            <a:off x="2247900" y="5794375"/>
            <a:ext cx="3508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399396" name="Rectangle 36"/>
          <p:cNvSpPr>
            <a:spLocks noChangeArrowheads="1"/>
          </p:cNvSpPr>
          <p:nvPr/>
        </p:nvSpPr>
        <p:spPr bwMode="auto">
          <a:xfrm>
            <a:off x="2819400" y="5794375"/>
            <a:ext cx="3508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399397" name="Rectangle 37"/>
          <p:cNvSpPr>
            <a:spLocks noChangeArrowheads="1"/>
          </p:cNvSpPr>
          <p:nvPr/>
        </p:nvSpPr>
        <p:spPr bwMode="auto">
          <a:xfrm>
            <a:off x="3352800" y="5794375"/>
            <a:ext cx="3508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3</a:t>
            </a:r>
            <a:endParaRPr lang="en-US" sz="1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398" name="Rectangle 38"/>
          <p:cNvSpPr>
            <a:spLocks noChangeArrowheads="1"/>
          </p:cNvSpPr>
          <p:nvPr/>
        </p:nvSpPr>
        <p:spPr bwMode="auto">
          <a:xfrm>
            <a:off x="3886200" y="5794375"/>
            <a:ext cx="3508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399399" name="Rectangle 39"/>
          <p:cNvSpPr>
            <a:spLocks noChangeArrowheads="1"/>
          </p:cNvSpPr>
          <p:nvPr/>
        </p:nvSpPr>
        <p:spPr bwMode="auto">
          <a:xfrm>
            <a:off x="4419600" y="5794375"/>
            <a:ext cx="3508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399400" name="Rectangle 40"/>
          <p:cNvSpPr>
            <a:spLocks noChangeArrowheads="1"/>
          </p:cNvSpPr>
          <p:nvPr/>
        </p:nvSpPr>
        <p:spPr bwMode="auto">
          <a:xfrm>
            <a:off x="4895850" y="5794375"/>
            <a:ext cx="3508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399401" name="Rectangle 41"/>
          <p:cNvSpPr>
            <a:spLocks noChangeArrowheads="1"/>
          </p:cNvSpPr>
          <p:nvPr/>
        </p:nvSpPr>
        <p:spPr bwMode="auto">
          <a:xfrm>
            <a:off x="5486400" y="5794375"/>
            <a:ext cx="3508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399402" name="Rectangle 42"/>
          <p:cNvSpPr>
            <a:spLocks noChangeArrowheads="1"/>
          </p:cNvSpPr>
          <p:nvPr/>
        </p:nvSpPr>
        <p:spPr bwMode="auto">
          <a:xfrm>
            <a:off x="6019800" y="5794375"/>
            <a:ext cx="3508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399403" name="Rectangle 43"/>
          <p:cNvSpPr>
            <a:spLocks noChangeArrowheads="1"/>
          </p:cNvSpPr>
          <p:nvPr/>
        </p:nvSpPr>
        <p:spPr bwMode="auto">
          <a:xfrm>
            <a:off x="6573838" y="5794375"/>
            <a:ext cx="3508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399405" name="Line 45"/>
          <p:cNvSpPr>
            <a:spLocks noChangeShapeType="1"/>
          </p:cNvSpPr>
          <p:nvPr/>
        </p:nvSpPr>
        <p:spPr bwMode="auto">
          <a:xfrm flipV="1">
            <a:off x="1905000" y="5629275"/>
            <a:ext cx="0" cy="1254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9406" name="Rectangle 46"/>
          <p:cNvSpPr>
            <a:spLocks noChangeArrowheads="1"/>
          </p:cNvSpPr>
          <p:nvPr/>
        </p:nvSpPr>
        <p:spPr bwMode="auto">
          <a:xfrm>
            <a:off x="4407871" y="2587625"/>
            <a:ext cx="1250599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dirty="0">
                <a:solidFill>
                  <a:srgbClr val="000000"/>
                </a:solidFill>
                <a:latin typeface="Arial" charset="0"/>
              </a:rPr>
              <a:t>Πτώση ΣΕ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399444" name="Group 84"/>
          <p:cNvGrpSpPr>
            <a:grpSpLocks/>
          </p:cNvGrpSpPr>
          <p:nvPr/>
        </p:nvGrpSpPr>
        <p:grpSpPr bwMode="auto">
          <a:xfrm>
            <a:off x="1905000" y="2522538"/>
            <a:ext cx="1084263" cy="3243262"/>
            <a:chOff x="1200" y="1589"/>
            <a:chExt cx="683" cy="2043"/>
          </a:xfrm>
        </p:grpSpPr>
        <p:sp>
          <p:nvSpPr>
            <p:cNvPr id="399408" name="Freeform 48"/>
            <p:cNvSpPr>
              <a:spLocks/>
            </p:cNvSpPr>
            <p:nvPr/>
          </p:nvSpPr>
          <p:spPr bwMode="auto">
            <a:xfrm>
              <a:off x="1536" y="1820"/>
              <a:ext cx="347" cy="1812"/>
            </a:xfrm>
            <a:custGeom>
              <a:avLst/>
              <a:gdLst>
                <a:gd name="T0" fmla="*/ 0 w 450"/>
                <a:gd name="T1" fmla="*/ 0 h 917"/>
                <a:gd name="T2" fmla="*/ 449 w 450"/>
                <a:gd name="T3" fmla="*/ 0 h 917"/>
                <a:gd name="T4" fmla="*/ 449 w 450"/>
                <a:gd name="T5" fmla="*/ 916 h 917"/>
                <a:gd name="T6" fmla="*/ 0 w 450"/>
                <a:gd name="T7" fmla="*/ 916 h 917"/>
                <a:gd name="T8" fmla="*/ 0 w 450"/>
                <a:gd name="T9" fmla="*/ 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917">
                  <a:moveTo>
                    <a:pt x="0" y="0"/>
                  </a:moveTo>
                  <a:lnTo>
                    <a:pt x="449" y="0"/>
                  </a:lnTo>
                  <a:lnTo>
                    <a:pt x="449" y="916"/>
                  </a:lnTo>
                  <a:lnTo>
                    <a:pt x="0" y="91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99409" name="Freeform 49"/>
            <p:cNvSpPr>
              <a:spLocks/>
            </p:cNvSpPr>
            <p:nvPr/>
          </p:nvSpPr>
          <p:spPr bwMode="auto">
            <a:xfrm>
              <a:off x="1200" y="1589"/>
              <a:ext cx="337" cy="675"/>
            </a:xfrm>
            <a:custGeom>
              <a:avLst/>
              <a:gdLst>
                <a:gd name="T0" fmla="*/ 0 w 931"/>
                <a:gd name="T1" fmla="*/ 0 h 455"/>
                <a:gd name="T2" fmla="*/ 930 w 931"/>
                <a:gd name="T3" fmla="*/ 0 h 455"/>
                <a:gd name="T4" fmla="*/ 930 w 931"/>
                <a:gd name="T5" fmla="*/ 454 h 455"/>
                <a:gd name="T6" fmla="*/ 0 w 931"/>
                <a:gd name="T7" fmla="*/ 454 h 455"/>
                <a:gd name="T8" fmla="*/ 0 w 931"/>
                <a:gd name="T9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1" h="455">
                  <a:moveTo>
                    <a:pt x="0" y="0"/>
                  </a:moveTo>
                  <a:lnTo>
                    <a:pt x="930" y="0"/>
                  </a:lnTo>
                  <a:lnTo>
                    <a:pt x="930" y="454"/>
                  </a:lnTo>
                  <a:lnTo>
                    <a:pt x="0" y="454"/>
                  </a:lnTo>
                  <a:lnTo>
                    <a:pt x="0" y="0"/>
                  </a:lnTo>
                </a:path>
              </a:pathLst>
            </a:custGeom>
            <a:solidFill>
              <a:srgbClr val="00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99445" name="Group 85"/>
          <p:cNvGrpSpPr>
            <a:grpSpLocks/>
          </p:cNvGrpSpPr>
          <p:nvPr/>
        </p:nvGrpSpPr>
        <p:grpSpPr bwMode="auto">
          <a:xfrm>
            <a:off x="1930400" y="2479675"/>
            <a:ext cx="508000" cy="454025"/>
            <a:chOff x="1216" y="1562"/>
            <a:chExt cx="320" cy="286"/>
          </a:xfrm>
        </p:grpSpPr>
        <p:sp>
          <p:nvSpPr>
            <p:cNvPr id="399411" name="Freeform 51"/>
            <p:cNvSpPr>
              <a:spLocks/>
            </p:cNvSpPr>
            <p:nvPr/>
          </p:nvSpPr>
          <p:spPr bwMode="auto">
            <a:xfrm>
              <a:off x="1216" y="1592"/>
              <a:ext cx="320" cy="226"/>
            </a:xfrm>
            <a:custGeom>
              <a:avLst/>
              <a:gdLst>
                <a:gd name="T0" fmla="*/ 0 w 932"/>
                <a:gd name="T1" fmla="*/ 0 h 917"/>
                <a:gd name="T2" fmla="*/ 931 w 932"/>
                <a:gd name="T3" fmla="*/ 0 h 917"/>
                <a:gd name="T4" fmla="*/ 931 w 932"/>
                <a:gd name="T5" fmla="*/ 916 h 917"/>
                <a:gd name="T6" fmla="*/ 0 w 932"/>
                <a:gd name="T7" fmla="*/ 916 h 917"/>
                <a:gd name="T8" fmla="*/ 0 w 932"/>
                <a:gd name="T9" fmla="*/ 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2" h="917">
                  <a:moveTo>
                    <a:pt x="0" y="0"/>
                  </a:moveTo>
                  <a:lnTo>
                    <a:pt x="931" y="0"/>
                  </a:lnTo>
                  <a:lnTo>
                    <a:pt x="931" y="916"/>
                  </a:lnTo>
                  <a:lnTo>
                    <a:pt x="0" y="916"/>
                  </a:lnTo>
                  <a:lnTo>
                    <a:pt x="0" y="0"/>
                  </a:lnTo>
                </a:path>
              </a:pathLst>
            </a:custGeom>
            <a:solidFill>
              <a:srgbClr val="C0FEF9"/>
            </a:solidFill>
            <a:ln w="12700" cap="rnd" cmpd="sng">
              <a:solidFill>
                <a:srgbClr val="C0FEF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99412" name="Rectangle 52"/>
            <p:cNvSpPr>
              <a:spLocks noChangeArrowheads="1"/>
            </p:cNvSpPr>
            <p:nvPr/>
          </p:nvSpPr>
          <p:spPr bwMode="auto">
            <a:xfrm>
              <a:off x="1240" y="1562"/>
              <a:ext cx="25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FEF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C0FEF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i="1">
                  <a:solidFill>
                    <a:srgbClr val="000000"/>
                  </a:solidFill>
                  <a:latin typeface="Arial" charset="0"/>
                </a:rPr>
                <a:t>C</a:t>
              </a:r>
            </a:p>
          </p:txBody>
        </p:sp>
      </p:grpSp>
      <p:grpSp>
        <p:nvGrpSpPr>
          <p:cNvPr id="399417" name="Group 57"/>
          <p:cNvGrpSpPr>
            <a:grpSpLocks/>
          </p:cNvGrpSpPr>
          <p:nvPr/>
        </p:nvGrpSpPr>
        <p:grpSpPr bwMode="auto">
          <a:xfrm>
            <a:off x="2438400" y="2895600"/>
            <a:ext cx="533400" cy="2876550"/>
            <a:chOff x="2544" y="2731"/>
            <a:chExt cx="666" cy="917"/>
          </a:xfrm>
        </p:grpSpPr>
        <p:sp>
          <p:nvSpPr>
            <p:cNvPr id="399418" name="Freeform 58"/>
            <p:cNvSpPr>
              <a:spLocks/>
            </p:cNvSpPr>
            <p:nvPr/>
          </p:nvSpPr>
          <p:spPr bwMode="auto">
            <a:xfrm>
              <a:off x="2544" y="2731"/>
              <a:ext cx="666" cy="917"/>
            </a:xfrm>
            <a:custGeom>
              <a:avLst/>
              <a:gdLst>
                <a:gd name="T0" fmla="*/ 0 w 450"/>
                <a:gd name="T1" fmla="*/ 0 h 917"/>
                <a:gd name="T2" fmla="*/ 449 w 450"/>
                <a:gd name="T3" fmla="*/ 0 h 917"/>
                <a:gd name="T4" fmla="*/ 449 w 450"/>
                <a:gd name="T5" fmla="*/ 916 h 917"/>
                <a:gd name="T6" fmla="*/ 0 w 450"/>
                <a:gd name="T7" fmla="*/ 916 h 917"/>
                <a:gd name="T8" fmla="*/ 0 w 450"/>
                <a:gd name="T9" fmla="*/ 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917">
                  <a:moveTo>
                    <a:pt x="0" y="0"/>
                  </a:moveTo>
                  <a:lnTo>
                    <a:pt x="449" y="0"/>
                  </a:lnTo>
                  <a:lnTo>
                    <a:pt x="449" y="916"/>
                  </a:lnTo>
                  <a:lnTo>
                    <a:pt x="0" y="916"/>
                  </a:lnTo>
                  <a:lnTo>
                    <a:pt x="0" y="0"/>
                  </a:lnTo>
                </a:path>
              </a:pathLst>
            </a:custGeom>
            <a:solidFill>
              <a:srgbClr val="C0FE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99F7DD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99419" name="Rectangle 59"/>
            <p:cNvSpPr>
              <a:spLocks noChangeArrowheads="1"/>
            </p:cNvSpPr>
            <p:nvPr/>
          </p:nvSpPr>
          <p:spPr bwMode="auto">
            <a:xfrm>
              <a:off x="2641" y="3017"/>
              <a:ext cx="480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i="1">
                  <a:solidFill>
                    <a:srgbClr val="000000"/>
                  </a:solidFill>
                  <a:latin typeface="Arial" charset="0"/>
                </a:rPr>
                <a:t>B</a:t>
              </a:r>
            </a:p>
          </p:txBody>
        </p:sp>
      </p:grpSp>
      <p:sp>
        <p:nvSpPr>
          <p:cNvPr id="399420" name="Freeform 60"/>
          <p:cNvSpPr>
            <a:spLocks/>
          </p:cNvSpPr>
          <p:nvPr/>
        </p:nvSpPr>
        <p:spPr bwMode="auto">
          <a:xfrm>
            <a:off x="1908175" y="1987550"/>
            <a:ext cx="6407150" cy="3798888"/>
          </a:xfrm>
          <a:custGeom>
            <a:avLst/>
            <a:gdLst>
              <a:gd name="T0" fmla="*/ 0 w 2140"/>
              <a:gd name="T1" fmla="*/ 0 h 2393"/>
              <a:gd name="T2" fmla="*/ 0 w 2140"/>
              <a:gd name="T3" fmla="*/ 2392 h 2393"/>
              <a:gd name="T4" fmla="*/ 2139 w 2140"/>
              <a:gd name="T5" fmla="*/ 2392 h 2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0" h="2393">
                <a:moveTo>
                  <a:pt x="0" y="0"/>
                </a:moveTo>
                <a:lnTo>
                  <a:pt x="0" y="2392"/>
                </a:lnTo>
                <a:lnTo>
                  <a:pt x="2139" y="2392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399439" name="Group 79"/>
          <p:cNvGrpSpPr>
            <a:grpSpLocks/>
          </p:cNvGrpSpPr>
          <p:nvPr/>
        </p:nvGrpSpPr>
        <p:grpSpPr bwMode="auto">
          <a:xfrm>
            <a:off x="2373313" y="2057400"/>
            <a:ext cx="630237" cy="828675"/>
            <a:chOff x="3827" y="2886"/>
            <a:chExt cx="397" cy="522"/>
          </a:xfrm>
        </p:grpSpPr>
        <p:sp>
          <p:nvSpPr>
            <p:cNvPr id="399440" name="Freeform 80"/>
            <p:cNvSpPr>
              <a:spLocks noChangeAspect="1"/>
            </p:cNvSpPr>
            <p:nvPr/>
          </p:nvSpPr>
          <p:spPr bwMode="auto">
            <a:xfrm>
              <a:off x="3827" y="3138"/>
              <a:ext cx="104" cy="102"/>
            </a:xfrm>
            <a:custGeom>
              <a:avLst/>
              <a:gdLst>
                <a:gd name="T0" fmla="*/ 0 w 49"/>
                <a:gd name="T1" fmla="*/ 24 h 48"/>
                <a:gd name="T2" fmla="*/ 1 w 49"/>
                <a:gd name="T3" fmla="*/ 19 h 48"/>
                <a:gd name="T4" fmla="*/ 2 w 49"/>
                <a:gd name="T5" fmla="*/ 15 h 48"/>
                <a:gd name="T6" fmla="*/ 4 w 49"/>
                <a:gd name="T7" fmla="*/ 11 h 48"/>
                <a:gd name="T8" fmla="*/ 7 w 49"/>
                <a:gd name="T9" fmla="*/ 7 h 48"/>
                <a:gd name="T10" fmla="*/ 11 w 49"/>
                <a:gd name="T11" fmla="*/ 4 h 48"/>
                <a:gd name="T12" fmla="*/ 15 w 49"/>
                <a:gd name="T13" fmla="*/ 2 h 48"/>
                <a:gd name="T14" fmla="*/ 19 w 49"/>
                <a:gd name="T15" fmla="*/ 1 h 48"/>
                <a:gd name="T16" fmla="*/ 24 w 49"/>
                <a:gd name="T17" fmla="*/ 0 h 48"/>
                <a:gd name="T18" fmla="*/ 29 w 49"/>
                <a:gd name="T19" fmla="*/ 1 h 48"/>
                <a:gd name="T20" fmla="*/ 33 w 49"/>
                <a:gd name="T21" fmla="*/ 2 h 48"/>
                <a:gd name="T22" fmla="*/ 37 w 49"/>
                <a:gd name="T23" fmla="*/ 4 h 48"/>
                <a:gd name="T24" fmla="*/ 41 w 49"/>
                <a:gd name="T25" fmla="*/ 7 h 48"/>
                <a:gd name="T26" fmla="*/ 44 w 49"/>
                <a:gd name="T27" fmla="*/ 11 h 48"/>
                <a:gd name="T28" fmla="*/ 46 w 49"/>
                <a:gd name="T29" fmla="*/ 15 h 48"/>
                <a:gd name="T30" fmla="*/ 47 w 49"/>
                <a:gd name="T31" fmla="*/ 19 h 48"/>
                <a:gd name="T32" fmla="*/ 48 w 49"/>
                <a:gd name="T33" fmla="*/ 24 h 48"/>
                <a:gd name="T34" fmla="*/ 47 w 49"/>
                <a:gd name="T35" fmla="*/ 28 h 48"/>
                <a:gd name="T36" fmla="*/ 46 w 49"/>
                <a:gd name="T37" fmla="*/ 32 h 48"/>
                <a:gd name="T38" fmla="*/ 44 w 49"/>
                <a:gd name="T39" fmla="*/ 36 h 48"/>
                <a:gd name="T40" fmla="*/ 41 w 49"/>
                <a:gd name="T41" fmla="*/ 40 h 48"/>
                <a:gd name="T42" fmla="*/ 37 w 49"/>
                <a:gd name="T43" fmla="*/ 43 h 48"/>
                <a:gd name="T44" fmla="*/ 33 w 49"/>
                <a:gd name="T45" fmla="*/ 45 h 48"/>
                <a:gd name="T46" fmla="*/ 29 w 49"/>
                <a:gd name="T47" fmla="*/ 47 h 48"/>
                <a:gd name="T48" fmla="*/ 24 w 49"/>
                <a:gd name="T49" fmla="*/ 47 h 48"/>
                <a:gd name="T50" fmla="*/ 19 w 49"/>
                <a:gd name="T51" fmla="*/ 47 h 48"/>
                <a:gd name="T52" fmla="*/ 15 w 49"/>
                <a:gd name="T53" fmla="*/ 45 h 48"/>
                <a:gd name="T54" fmla="*/ 11 w 49"/>
                <a:gd name="T55" fmla="*/ 43 h 48"/>
                <a:gd name="T56" fmla="*/ 7 w 49"/>
                <a:gd name="T57" fmla="*/ 40 h 48"/>
                <a:gd name="T58" fmla="*/ 4 w 49"/>
                <a:gd name="T59" fmla="*/ 36 h 48"/>
                <a:gd name="T60" fmla="*/ 2 w 49"/>
                <a:gd name="T61" fmla="*/ 32 h 48"/>
                <a:gd name="T62" fmla="*/ 1 w 49"/>
                <a:gd name="T63" fmla="*/ 28 h 48"/>
                <a:gd name="T64" fmla="*/ 0 w 49"/>
                <a:gd name="T6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" h="48">
                  <a:moveTo>
                    <a:pt x="0" y="24"/>
                  </a:moveTo>
                  <a:lnTo>
                    <a:pt x="1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33" y="2"/>
                  </a:lnTo>
                  <a:lnTo>
                    <a:pt x="37" y="4"/>
                  </a:lnTo>
                  <a:lnTo>
                    <a:pt x="41" y="7"/>
                  </a:lnTo>
                  <a:lnTo>
                    <a:pt x="44" y="11"/>
                  </a:lnTo>
                  <a:lnTo>
                    <a:pt x="46" y="15"/>
                  </a:lnTo>
                  <a:lnTo>
                    <a:pt x="47" y="19"/>
                  </a:lnTo>
                  <a:lnTo>
                    <a:pt x="48" y="24"/>
                  </a:lnTo>
                  <a:lnTo>
                    <a:pt x="47" y="28"/>
                  </a:lnTo>
                  <a:lnTo>
                    <a:pt x="46" y="32"/>
                  </a:lnTo>
                  <a:lnTo>
                    <a:pt x="44" y="36"/>
                  </a:lnTo>
                  <a:lnTo>
                    <a:pt x="41" y="40"/>
                  </a:lnTo>
                  <a:lnTo>
                    <a:pt x="37" y="43"/>
                  </a:lnTo>
                  <a:lnTo>
                    <a:pt x="33" y="45"/>
                  </a:lnTo>
                  <a:lnTo>
                    <a:pt x="29" y="47"/>
                  </a:lnTo>
                  <a:lnTo>
                    <a:pt x="24" y="47"/>
                  </a:lnTo>
                  <a:lnTo>
                    <a:pt x="19" y="47"/>
                  </a:lnTo>
                  <a:lnTo>
                    <a:pt x="15" y="45"/>
                  </a:lnTo>
                  <a:lnTo>
                    <a:pt x="11" y="43"/>
                  </a:lnTo>
                  <a:lnTo>
                    <a:pt x="7" y="40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1" y="28"/>
                  </a:lnTo>
                  <a:lnTo>
                    <a:pt x="0" y="2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99441" name="Rectangle 81"/>
            <p:cNvSpPr>
              <a:spLocks noChangeArrowheads="1"/>
            </p:cNvSpPr>
            <p:nvPr/>
          </p:nvSpPr>
          <p:spPr bwMode="auto">
            <a:xfrm>
              <a:off x="3841" y="2886"/>
              <a:ext cx="24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  <a:latin typeface="Arial" charset="0"/>
                </a:rPr>
                <a:t>K</a:t>
              </a:r>
            </a:p>
          </p:txBody>
        </p:sp>
        <p:sp>
          <p:nvSpPr>
            <p:cNvPr id="399442" name="Line 82"/>
            <p:cNvSpPr>
              <a:spLocks noChangeShapeType="1"/>
            </p:cNvSpPr>
            <p:nvPr/>
          </p:nvSpPr>
          <p:spPr bwMode="auto">
            <a:xfrm flipH="1" flipV="1">
              <a:off x="3928" y="3208"/>
              <a:ext cx="296" cy="200"/>
            </a:xfrm>
            <a:prstGeom prst="line">
              <a:avLst/>
            </a:prstGeom>
            <a:noFill/>
            <a:ln w="76200">
              <a:pattFill prst="pct80">
                <a:fgClr>
                  <a:schemeClr val="folHlink"/>
                </a:fgClr>
                <a:bgClr>
                  <a:schemeClr val="tx1"/>
                </a:bgClr>
              </a:patt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99443" name="Group 83"/>
          <p:cNvGrpSpPr>
            <a:grpSpLocks/>
          </p:cNvGrpSpPr>
          <p:nvPr/>
        </p:nvGrpSpPr>
        <p:grpSpPr bwMode="auto">
          <a:xfrm>
            <a:off x="1905000" y="2449513"/>
            <a:ext cx="1430338" cy="3346450"/>
            <a:chOff x="1200" y="1543"/>
            <a:chExt cx="901" cy="2108"/>
          </a:xfrm>
        </p:grpSpPr>
        <p:grpSp>
          <p:nvGrpSpPr>
            <p:cNvPr id="399437" name="Group 77"/>
            <p:cNvGrpSpPr>
              <a:grpSpLocks/>
            </p:cNvGrpSpPr>
            <p:nvPr/>
          </p:nvGrpSpPr>
          <p:grpSpPr bwMode="auto">
            <a:xfrm>
              <a:off x="1200" y="1820"/>
              <a:ext cx="676" cy="1831"/>
              <a:chOff x="1200" y="1584"/>
              <a:chExt cx="339" cy="2067"/>
            </a:xfrm>
          </p:grpSpPr>
          <p:sp>
            <p:nvSpPr>
              <p:cNvPr id="399422" name="Line 62"/>
              <p:cNvSpPr>
                <a:spLocks noChangeShapeType="1"/>
              </p:cNvSpPr>
              <p:nvPr/>
            </p:nvSpPr>
            <p:spPr bwMode="auto">
              <a:xfrm flipV="1">
                <a:off x="1539" y="1618"/>
                <a:ext cx="0" cy="203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99423" name="Line 63"/>
              <p:cNvSpPr>
                <a:spLocks noChangeShapeType="1"/>
              </p:cNvSpPr>
              <p:nvPr/>
            </p:nvSpPr>
            <p:spPr bwMode="auto">
              <a:xfrm>
                <a:off x="1200" y="1584"/>
                <a:ext cx="33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99436" name="Group 76"/>
            <p:cNvGrpSpPr>
              <a:grpSpLocks/>
            </p:cNvGrpSpPr>
            <p:nvPr/>
          </p:nvGrpSpPr>
          <p:grpSpPr bwMode="auto">
            <a:xfrm>
              <a:off x="1827" y="1543"/>
              <a:ext cx="274" cy="329"/>
              <a:chOff x="3164" y="2456"/>
              <a:chExt cx="274" cy="329"/>
            </a:xfrm>
          </p:grpSpPr>
          <p:sp>
            <p:nvSpPr>
              <p:cNvPr id="399424" name="Freeform 64"/>
              <p:cNvSpPr>
                <a:spLocks noChangeAspect="1"/>
              </p:cNvSpPr>
              <p:nvPr/>
            </p:nvSpPr>
            <p:spPr bwMode="auto">
              <a:xfrm>
                <a:off x="3164" y="2683"/>
                <a:ext cx="104" cy="102"/>
              </a:xfrm>
              <a:custGeom>
                <a:avLst/>
                <a:gdLst>
                  <a:gd name="T0" fmla="*/ 0 w 49"/>
                  <a:gd name="T1" fmla="*/ 24 h 48"/>
                  <a:gd name="T2" fmla="*/ 0 w 49"/>
                  <a:gd name="T3" fmla="*/ 19 h 48"/>
                  <a:gd name="T4" fmla="*/ 2 w 49"/>
                  <a:gd name="T5" fmla="*/ 15 h 48"/>
                  <a:gd name="T6" fmla="*/ 4 w 49"/>
                  <a:gd name="T7" fmla="*/ 11 h 48"/>
                  <a:gd name="T8" fmla="*/ 7 w 49"/>
                  <a:gd name="T9" fmla="*/ 7 h 48"/>
                  <a:gd name="T10" fmla="*/ 11 w 49"/>
                  <a:gd name="T11" fmla="*/ 4 h 48"/>
                  <a:gd name="T12" fmla="*/ 15 w 49"/>
                  <a:gd name="T13" fmla="*/ 2 h 48"/>
                  <a:gd name="T14" fmla="*/ 19 w 49"/>
                  <a:gd name="T15" fmla="*/ 1 h 48"/>
                  <a:gd name="T16" fmla="*/ 24 w 49"/>
                  <a:gd name="T17" fmla="*/ 0 h 48"/>
                  <a:gd name="T18" fmla="*/ 29 w 49"/>
                  <a:gd name="T19" fmla="*/ 1 h 48"/>
                  <a:gd name="T20" fmla="*/ 33 w 49"/>
                  <a:gd name="T21" fmla="*/ 2 h 48"/>
                  <a:gd name="T22" fmla="*/ 37 w 49"/>
                  <a:gd name="T23" fmla="*/ 4 h 48"/>
                  <a:gd name="T24" fmla="*/ 41 w 49"/>
                  <a:gd name="T25" fmla="*/ 7 h 48"/>
                  <a:gd name="T26" fmla="*/ 44 w 49"/>
                  <a:gd name="T27" fmla="*/ 11 h 48"/>
                  <a:gd name="T28" fmla="*/ 46 w 49"/>
                  <a:gd name="T29" fmla="*/ 15 h 48"/>
                  <a:gd name="T30" fmla="*/ 47 w 49"/>
                  <a:gd name="T31" fmla="*/ 19 h 48"/>
                  <a:gd name="T32" fmla="*/ 48 w 49"/>
                  <a:gd name="T33" fmla="*/ 24 h 48"/>
                  <a:gd name="T34" fmla="*/ 47 w 49"/>
                  <a:gd name="T35" fmla="*/ 28 h 48"/>
                  <a:gd name="T36" fmla="*/ 46 w 49"/>
                  <a:gd name="T37" fmla="*/ 33 h 48"/>
                  <a:gd name="T38" fmla="*/ 44 w 49"/>
                  <a:gd name="T39" fmla="*/ 37 h 48"/>
                  <a:gd name="T40" fmla="*/ 41 w 49"/>
                  <a:gd name="T41" fmla="*/ 40 h 48"/>
                  <a:gd name="T42" fmla="*/ 37 w 49"/>
                  <a:gd name="T43" fmla="*/ 43 h 48"/>
                  <a:gd name="T44" fmla="*/ 33 w 49"/>
                  <a:gd name="T45" fmla="*/ 45 h 48"/>
                  <a:gd name="T46" fmla="*/ 29 w 49"/>
                  <a:gd name="T47" fmla="*/ 47 h 48"/>
                  <a:gd name="T48" fmla="*/ 24 w 49"/>
                  <a:gd name="T49" fmla="*/ 47 h 48"/>
                  <a:gd name="T50" fmla="*/ 19 w 49"/>
                  <a:gd name="T51" fmla="*/ 47 h 48"/>
                  <a:gd name="T52" fmla="*/ 15 w 49"/>
                  <a:gd name="T53" fmla="*/ 45 h 48"/>
                  <a:gd name="T54" fmla="*/ 11 w 49"/>
                  <a:gd name="T55" fmla="*/ 43 h 48"/>
                  <a:gd name="T56" fmla="*/ 7 w 49"/>
                  <a:gd name="T57" fmla="*/ 40 h 48"/>
                  <a:gd name="T58" fmla="*/ 4 w 49"/>
                  <a:gd name="T59" fmla="*/ 37 h 48"/>
                  <a:gd name="T60" fmla="*/ 2 w 49"/>
                  <a:gd name="T61" fmla="*/ 33 h 48"/>
                  <a:gd name="T62" fmla="*/ 0 w 49"/>
                  <a:gd name="T63" fmla="*/ 28 h 48"/>
                  <a:gd name="T64" fmla="*/ 0 w 49"/>
                  <a:gd name="T65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" h="48">
                    <a:moveTo>
                      <a:pt x="0" y="24"/>
                    </a:moveTo>
                    <a:lnTo>
                      <a:pt x="0" y="19"/>
                    </a:lnTo>
                    <a:lnTo>
                      <a:pt x="2" y="15"/>
                    </a:lnTo>
                    <a:lnTo>
                      <a:pt x="4" y="11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2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9" y="1"/>
                    </a:lnTo>
                    <a:lnTo>
                      <a:pt x="33" y="2"/>
                    </a:lnTo>
                    <a:lnTo>
                      <a:pt x="37" y="4"/>
                    </a:lnTo>
                    <a:lnTo>
                      <a:pt x="41" y="7"/>
                    </a:lnTo>
                    <a:lnTo>
                      <a:pt x="44" y="11"/>
                    </a:lnTo>
                    <a:lnTo>
                      <a:pt x="46" y="15"/>
                    </a:lnTo>
                    <a:lnTo>
                      <a:pt x="47" y="19"/>
                    </a:lnTo>
                    <a:lnTo>
                      <a:pt x="48" y="24"/>
                    </a:lnTo>
                    <a:lnTo>
                      <a:pt x="47" y="28"/>
                    </a:lnTo>
                    <a:lnTo>
                      <a:pt x="46" y="33"/>
                    </a:lnTo>
                    <a:lnTo>
                      <a:pt x="44" y="37"/>
                    </a:lnTo>
                    <a:lnTo>
                      <a:pt x="41" y="40"/>
                    </a:lnTo>
                    <a:lnTo>
                      <a:pt x="37" y="43"/>
                    </a:lnTo>
                    <a:lnTo>
                      <a:pt x="33" y="45"/>
                    </a:lnTo>
                    <a:lnTo>
                      <a:pt x="29" y="47"/>
                    </a:lnTo>
                    <a:lnTo>
                      <a:pt x="24" y="47"/>
                    </a:lnTo>
                    <a:lnTo>
                      <a:pt x="19" y="47"/>
                    </a:lnTo>
                    <a:lnTo>
                      <a:pt x="15" y="45"/>
                    </a:lnTo>
                    <a:lnTo>
                      <a:pt x="11" y="43"/>
                    </a:lnTo>
                    <a:lnTo>
                      <a:pt x="7" y="40"/>
                    </a:lnTo>
                    <a:lnTo>
                      <a:pt x="4" y="37"/>
                    </a:lnTo>
                    <a:lnTo>
                      <a:pt x="2" y="33"/>
                    </a:lnTo>
                    <a:lnTo>
                      <a:pt x="0" y="28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9425" name="Rectangle 65"/>
              <p:cNvSpPr>
                <a:spLocks noChangeArrowheads="1"/>
              </p:cNvSpPr>
              <p:nvPr/>
            </p:nvSpPr>
            <p:spPr bwMode="auto">
              <a:xfrm>
                <a:off x="3228" y="2456"/>
                <a:ext cx="210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i="1">
                    <a:solidFill>
                      <a:srgbClr val="000000"/>
                    </a:solidFill>
                    <a:latin typeface="Arial" charset="0"/>
                  </a:rPr>
                  <a:t>J</a:t>
                </a:r>
              </a:p>
            </p:txBody>
          </p:sp>
        </p:grpSp>
      </p:grpSp>
      <p:grpSp>
        <p:nvGrpSpPr>
          <p:cNvPr id="399447" name="Group 87"/>
          <p:cNvGrpSpPr>
            <a:grpSpLocks/>
          </p:cNvGrpSpPr>
          <p:nvPr/>
        </p:nvGrpSpPr>
        <p:grpSpPr bwMode="auto">
          <a:xfrm>
            <a:off x="2743200" y="4710121"/>
            <a:ext cx="2503488" cy="533401"/>
            <a:chOff x="1728" y="2967"/>
            <a:chExt cx="1403" cy="336"/>
          </a:xfrm>
        </p:grpSpPr>
        <p:sp>
          <p:nvSpPr>
            <p:cNvPr id="399427" name="Rectangle 67"/>
            <p:cNvSpPr>
              <a:spLocks noChangeArrowheads="1"/>
            </p:cNvSpPr>
            <p:nvPr/>
          </p:nvSpPr>
          <p:spPr bwMode="auto">
            <a:xfrm>
              <a:off x="2160" y="2967"/>
              <a:ext cx="971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l-GR" dirty="0" err="1">
                  <a:solidFill>
                    <a:srgbClr val="000000"/>
                  </a:solidFill>
                  <a:latin typeface="Arial" charset="0"/>
                </a:rPr>
                <a:t>Απωλεσθέντα</a:t>
              </a:r>
              <a:r>
                <a:rPr lang="el-GR" dirty="0">
                  <a:solidFill>
                    <a:srgbClr val="000000"/>
                  </a:solidFill>
                  <a:latin typeface="Arial" charset="0"/>
                </a:rPr>
                <a:t> έσοδα</a:t>
              </a: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399428" name="Line 68"/>
            <p:cNvSpPr>
              <a:spLocks noChangeShapeType="1"/>
            </p:cNvSpPr>
            <p:nvPr/>
          </p:nvSpPr>
          <p:spPr bwMode="auto">
            <a:xfrm flipH="1">
              <a:off x="1728" y="3072"/>
              <a:ext cx="432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99446" name="Group 86"/>
          <p:cNvGrpSpPr>
            <a:grpSpLocks/>
          </p:cNvGrpSpPr>
          <p:nvPr/>
        </p:nvGrpSpPr>
        <p:grpSpPr bwMode="auto">
          <a:xfrm>
            <a:off x="2286000" y="2819400"/>
            <a:ext cx="2395538" cy="1524000"/>
            <a:chOff x="1440" y="1776"/>
            <a:chExt cx="1509" cy="960"/>
          </a:xfrm>
        </p:grpSpPr>
        <p:sp>
          <p:nvSpPr>
            <p:cNvPr id="399430" name="Rectangle 70"/>
            <p:cNvSpPr>
              <a:spLocks noChangeArrowheads="1"/>
            </p:cNvSpPr>
            <p:nvPr/>
          </p:nvSpPr>
          <p:spPr bwMode="auto">
            <a:xfrm>
              <a:off x="1968" y="2400"/>
              <a:ext cx="981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l-GR" dirty="0">
                  <a:solidFill>
                    <a:srgbClr val="000000"/>
                  </a:solidFill>
                  <a:latin typeface="Arial" charset="0"/>
                </a:rPr>
                <a:t>Κερδηθέντα έσοδα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9431" name="Line 71"/>
            <p:cNvSpPr>
              <a:spLocks noChangeShapeType="1"/>
            </p:cNvSpPr>
            <p:nvPr/>
          </p:nvSpPr>
          <p:spPr bwMode="auto">
            <a:xfrm>
              <a:off x="1440" y="1776"/>
              <a:ext cx="528" cy="6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99432" name="Group 72"/>
          <p:cNvGrpSpPr>
            <a:grpSpLocks/>
          </p:cNvGrpSpPr>
          <p:nvPr/>
        </p:nvGrpSpPr>
        <p:grpSpPr bwMode="auto">
          <a:xfrm>
            <a:off x="1885950" y="2524125"/>
            <a:ext cx="552450" cy="3254375"/>
            <a:chOff x="1188" y="2277"/>
            <a:chExt cx="1361" cy="1363"/>
          </a:xfrm>
        </p:grpSpPr>
        <p:sp>
          <p:nvSpPr>
            <p:cNvPr id="399433" name="Line 73"/>
            <p:cNvSpPr>
              <a:spLocks noChangeShapeType="1"/>
            </p:cNvSpPr>
            <p:nvPr/>
          </p:nvSpPr>
          <p:spPr bwMode="auto">
            <a:xfrm flipV="1">
              <a:off x="2544" y="2285"/>
              <a:ext cx="0" cy="13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99434" name="Line 74"/>
            <p:cNvSpPr>
              <a:spLocks noChangeShapeType="1"/>
            </p:cNvSpPr>
            <p:nvPr/>
          </p:nvSpPr>
          <p:spPr bwMode="auto">
            <a:xfrm>
              <a:off x="1188" y="2277"/>
              <a:ext cx="136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FECE-F587-46D1-B986-0B84E4D261D9}" type="slidenum">
              <a:rPr lang="el-GR" smtClean="0"/>
              <a:pPr/>
              <a:t>24</a:t>
            </a:fld>
            <a:endParaRPr lang="el-GR"/>
          </a:p>
        </p:txBody>
      </p:sp>
      <p:sp>
        <p:nvSpPr>
          <p:cNvPr id="84" name="Rectangle 70"/>
          <p:cNvSpPr txBox="1">
            <a:spLocks noChangeArrowheads="1"/>
          </p:cNvSpPr>
          <p:nvPr/>
        </p:nvSpPr>
        <p:spPr>
          <a:xfrm>
            <a:off x="9524" y="-27781"/>
            <a:ext cx="9134475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/>
              <a:t>Ελαστικότητα και Συνολικά Έσοδα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2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9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9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9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9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9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6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21" name="Line 45"/>
          <p:cNvSpPr>
            <a:spLocks noChangeShapeType="1"/>
          </p:cNvSpPr>
          <p:nvPr/>
        </p:nvSpPr>
        <p:spPr bwMode="auto">
          <a:xfrm>
            <a:off x="871535" y="1937345"/>
            <a:ext cx="2281237" cy="26701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>
            <a:spAutoFit/>
          </a:bodyPr>
          <a:lstStyle/>
          <a:p>
            <a:endParaRPr lang="el-GR"/>
          </a:p>
        </p:txBody>
      </p:sp>
      <p:grpSp>
        <p:nvGrpSpPr>
          <p:cNvPr id="152651" name="Group 75"/>
          <p:cNvGrpSpPr>
            <a:grpSpLocks/>
          </p:cNvGrpSpPr>
          <p:nvPr/>
        </p:nvGrpSpPr>
        <p:grpSpPr bwMode="auto">
          <a:xfrm>
            <a:off x="4906960" y="2986683"/>
            <a:ext cx="2282825" cy="1622425"/>
            <a:chOff x="3438" y="2301"/>
            <a:chExt cx="1438" cy="1022"/>
          </a:xfrm>
        </p:grpSpPr>
        <p:sp>
          <p:nvSpPr>
            <p:cNvPr id="152623" name="Freeform 47"/>
            <p:cNvSpPr>
              <a:spLocks/>
            </p:cNvSpPr>
            <p:nvPr/>
          </p:nvSpPr>
          <p:spPr bwMode="auto">
            <a:xfrm>
              <a:off x="3438" y="2301"/>
              <a:ext cx="705" cy="1022"/>
            </a:xfrm>
            <a:custGeom>
              <a:avLst/>
              <a:gdLst>
                <a:gd name="T0" fmla="*/ 0 w 2818"/>
                <a:gd name="T1" fmla="*/ 3066 h 3066"/>
                <a:gd name="T2" fmla="*/ 120 w 2818"/>
                <a:gd name="T3" fmla="*/ 2670 h 3066"/>
                <a:gd name="T4" fmla="*/ 325 w 2818"/>
                <a:gd name="T5" fmla="*/ 2198 h 3066"/>
                <a:gd name="T6" fmla="*/ 604 w 2818"/>
                <a:gd name="T7" fmla="*/ 1691 h 3066"/>
                <a:gd name="T8" fmla="*/ 950 w 2818"/>
                <a:gd name="T9" fmla="*/ 1188 h 3066"/>
                <a:gd name="T10" fmla="*/ 1352 w 2818"/>
                <a:gd name="T11" fmla="*/ 727 h 3066"/>
                <a:gd name="T12" fmla="*/ 1804 w 2818"/>
                <a:gd name="T13" fmla="*/ 349 h 3066"/>
                <a:gd name="T14" fmla="*/ 2295 w 2818"/>
                <a:gd name="T15" fmla="*/ 94 h 3066"/>
                <a:gd name="T16" fmla="*/ 2818 w 2818"/>
                <a:gd name="T17" fmla="*/ 0 h 3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8" h="3066">
                  <a:moveTo>
                    <a:pt x="0" y="3066"/>
                  </a:moveTo>
                  <a:lnTo>
                    <a:pt x="120" y="2670"/>
                  </a:lnTo>
                  <a:lnTo>
                    <a:pt x="325" y="2198"/>
                  </a:lnTo>
                  <a:lnTo>
                    <a:pt x="604" y="1691"/>
                  </a:lnTo>
                  <a:lnTo>
                    <a:pt x="950" y="1188"/>
                  </a:lnTo>
                  <a:lnTo>
                    <a:pt x="1352" y="727"/>
                  </a:lnTo>
                  <a:lnTo>
                    <a:pt x="1804" y="349"/>
                  </a:lnTo>
                  <a:lnTo>
                    <a:pt x="2295" y="94"/>
                  </a:lnTo>
                  <a:lnTo>
                    <a:pt x="2818" y="0"/>
                  </a:lnTo>
                </a:path>
              </a:pathLst>
            </a:custGeom>
            <a:noFill/>
            <a:ln w="38100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>
              <a:spAutoFit/>
            </a:bodyPr>
            <a:lstStyle/>
            <a:p>
              <a:endParaRPr lang="el-GR"/>
            </a:p>
          </p:txBody>
        </p:sp>
        <p:sp>
          <p:nvSpPr>
            <p:cNvPr id="152624" name="Freeform 48"/>
            <p:cNvSpPr>
              <a:spLocks/>
            </p:cNvSpPr>
            <p:nvPr/>
          </p:nvSpPr>
          <p:spPr bwMode="auto">
            <a:xfrm>
              <a:off x="4143" y="2301"/>
              <a:ext cx="733" cy="1022"/>
            </a:xfrm>
            <a:custGeom>
              <a:avLst/>
              <a:gdLst>
                <a:gd name="T0" fmla="*/ 0 w 2931"/>
                <a:gd name="T1" fmla="*/ 0 h 3066"/>
                <a:gd name="T2" fmla="*/ 493 w 2931"/>
                <a:gd name="T3" fmla="*/ 86 h 3066"/>
                <a:gd name="T4" fmla="*/ 973 w 2931"/>
                <a:gd name="T5" fmla="*/ 327 h 3066"/>
                <a:gd name="T6" fmla="*/ 1428 w 2931"/>
                <a:gd name="T7" fmla="*/ 686 h 3066"/>
                <a:gd name="T8" fmla="*/ 1847 w 2931"/>
                <a:gd name="T9" fmla="*/ 1129 h 3066"/>
                <a:gd name="T10" fmla="*/ 2218 w 2931"/>
                <a:gd name="T11" fmla="*/ 1622 h 3066"/>
                <a:gd name="T12" fmla="*/ 2530 w 2931"/>
                <a:gd name="T13" fmla="*/ 2133 h 3066"/>
                <a:gd name="T14" fmla="*/ 2771 w 2931"/>
                <a:gd name="T15" fmla="*/ 2625 h 3066"/>
                <a:gd name="T16" fmla="*/ 2931 w 2931"/>
                <a:gd name="T17" fmla="*/ 3066 h 3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31" h="3066">
                  <a:moveTo>
                    <a:pt x="0" y="0"/>
                  </a:moveTo>
                  <a:lnTo>
                    <a:pt x="493" y="86"/>
                  </a:lnTo>
                  <a:lnTo>
                    <a:pt x="973" y="327"/>
                  </a:lnTo>
                  <a:lnTo>
                    <a:pt x="1428" y="686"/>
                  </a:lnTo>
                  <a:lnTo>
                    <a:pt x="1847" y="1129"/>
                  </a:lnTo>
                  <a:lnTo>
                    <a:pt x="2218" y="1622"/>
                  </a:lnTo>
                  <a:lnTo>
                    <a:pt x="2530" y="2133"/>
                  </a:lnTo>
                  <a:lnTo>
                    <a:pt x="2771" y="2625"/>
                  </a:lnTo>
                  <a:lnTo>
                    <a:pt x="2931" y="3066"/>
                  </a:lnTo>
                </a:path>
              </a:pathLst>
            </a:custGeom>
            <a:noFill/>
            <a:ln w="38100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>
              <a:spAutoFit/>
            </a:bodyPr>
            <a:lstStyle/>
            <a:p>
              <a:endParaRPr lang="el-GR"/>
            </a:p>
          </p:txBody>
        </p:sp>
      </p:grpSp>
      <p:sp>
        <p:nvSpPr>
          <p:cNvPr id="152628" name="Rectangle 52"/>
          <p:cNvSpPr>
            <a:spLocks noChangeArrowheads="1"/>
          </p:cNvSpPr>
          <p:nvPr/>
        </p:nvSpPr>
        <p:spPr bwMode="auto">
          <a:xfrm>
            <a:off x="1471610" y="2092920"/>
            <a:ext cx="23131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l-GR" sz="2000" dirty="0">
                <a:solidFill>
                  <a:srgbClr val="000000"/>
                </a:solidFill>
                <a:latin typeface="Arial" charset="0"/>
              </a:rPr>
              <a:t>Ελαστικότητα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i="1" baseline="-25000" dirty="0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&gt;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 1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152633" name="Rectangle 57"/>
          <p:cNvSpPr>
            <a:spLocks noChangeArrowheads="1"/>
          </p:cNvSpPr>
          <p:nvPr/>
        </p:nvSpPr>
        <p:spPr bwMode="auto">
          <a:xfrm>
            <a:off x="2116135" y="2915245"/>
            <a:ext cx="8651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i="1" baseline="-25000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i="1">
                <a:solidFill>
                  <a:srgbClr val="000000"/>
                </a:solidFill>
                <a:latin typeface="Arial" charset="0"/>
              </a:rPr>
              <a:t> = 1</a:t>
            </a:r>
            <a:endParaRPr lang="en-US">
              <a:latin typeface="Arial" charset="0"/>
            </a:endParaRPr>
          </a:p>
        </p:txBody>
      </p:sp>
      <p:sp>
        <p:nvSpPr>
          <p:cNvPr id="152636" name="Rectangle 60"/>
          <p:cNvSpPr>
            <a:spLocks noChangeArrowheads="1"/>
          </p:cNvSpPr>
          <p:nvPr/>
        </p:nvSpPr>
        <p:spPr bwMode="auto">
          <a:xfrm>
            <a:off x="2573335" y="3693120"/>
            <a:ext cx="175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l-GR" sz="2000" dirty="0">
                <a:solidFill>
                  <a:srgbClr val="000000"/>
                </a:solidFill>
                <a:latin typeface="Arial" charset="0"/>
              </a:rPr>
              <a:t>Ανελαστικότητα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i="1" baseline="-25000" dirty="0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>
                <a:latin typeface="Times New Roman" pitchFamily="18" charset="0"/>
              </a:rPr>
              <a:t>&lt;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 1</a:t>
            </a:r>
          </a:p>
        </p:txBody>
      </p:sp>
      <p:sp>
        <p:nvSpPr>
          <p:cNvPr id="152641" name="Rectangle 65"/>
          <p:cNvSpPr>
            <a:spLocks noChangeArrowheads="1"/>
          </p:cNvSpPr>
          <p:nvPr/>
        </p:nvSpPr>
        <p:spPr bwMode="auto">
          <a:xfrm>
            <a:off x="2055810" y="4640858"/>
            <a:ext cx="288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i="1">
                <a:solidFill>
                  <a:srgbClr val="000000"/>
                </a:solidFill>
                <a:latin typeface="Arial" charset="0"/>
              </a:rPr>
              <a:t>Q</a:t>
            </a:r>
            <a:r>
              <a:rPr lang="en-US" sz="2000" i="1" baseline="-25000">
                <a:solidFill>
                  <a:srgbClr val="000000"/>
                </a:solidFill>
                <a:latin typeface="Arial" charset="0"/>
              </a:rPr>
              <a:t>0</a:t>
            </a:r>
            <a:endParaRPr lang="en-US" sz="2000">
              <a:latin typeface="Arial" charset="0"/>
            </a:endParaRPr>
          </a:p>
        </p:txBody>
      </p:sp>
      <p:sp>
        <p:nvSpPr>
          <p:cNvPr id="152644" name="Rectangle 68"/>
          <p:cNvSpPr>
            <a:spLocks noChangeArrowheads="1"/>
          </p:cNvSpPr>
          <p:nvPr/>
        </p:nvSpPr>
        <p:spPr bwMode="auto">
          <a:xfrm>
            <a:off x="522329" y="4861520"/>
            <a:ext cx="3189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l-GR" sz="2000" dirty="0">
                <a:solidFill>
                  <a:srgbClr val="000000"/>
                </a:solidFill>
                <a:latin typeface="Arial" charset="0"/>
              </a:rPr>
              <a:t>α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)</a:t>
            </a:r>
            <a:endParaRPr lang="en-US" sz="2000" dirty="0">
              <a:latin typeface="Arial" charset="0"/>
            </a:endParaRPr>
          </a:p>
        </p:txBody>
      </p:sp>
      <p:grpSp>
        <p:nvGrpSpPr>
          <p:cNvPr id="152661" name="Group 85"/>
          <p:cNvGrpSpPr>
            <a:grpSpLocks/>
          </p:cNvGrpSpPr>
          <p:nvPr/>
        </p:nvGrpSpPr>
        <p:grpSpPr bwMode="auto">
          <a:xfrm>
            <a:off x="542922" y="1694458"/>
            <a:ext cx="3783011" cy="3300412"/>
            <a:chOff x="394" y="1499"/>
            <a:chExt cx="2383" cy="2079"/>
          </a:xfrm>
        </p:grpSpPr>
        <p:sp>
          <p:nvSpPr>
            <p:cNvPr id="152617" name="Rectangle 41"/>
            <p:cNvSpPr>
              <a:spLocks noChangeArrowheads="1"/>
            </p:cNvSpPr>
            <p:nvPr/>
          </p:nvSpPr>
          <p:spPr bwMode="auto">
            <a:xfrm rot="16140000">
              <a:off x="228" y="2331"/>
              <a:ext cx="52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l-GR" sz="2000" dirty="0">
                  <a:solidFill>
                    <a:srgbClr val="000000"/>
                  </a:solidFill>
                  <a:latin typeface="Arial" charset="0"/>
                </a:rPr>
                <a:t>Κόστος</a:t>
              </a:r>
              <a:endParaRPr lang="en-US" sz="2000" dirty="0">
                <a:latin typeface="Arial" charset="0"/>
              </a:endParaRPr>
            </a:p>
          </p:txBody>
        </p:sp>
        <p:sp>
          <p:nvSpPr>
            <p:cNvPr id="152622" name="Freeform 46"/>
            <p:cNvSpPr>
              <a:spLocks/>
            </p:cNvSpPr>
            <p:nvPr/>
          </p:nvSpPr>
          <p:spPr bwMode="auto">
            <a:xfrm>
              <a:off x="598" y="1499"/>
              <a:ext cx="2113" cy="1835"/>
            </a:xfrm>
            <a:custGeom>
              <a:avLst/>
              <a:gdLst>
                <a:gd name="T0" fmla="*/ 0 w 8449"/>
                <a:gd name="T1" fmla="*/ 0 h 5504"/>
                <a:gd name="T2" fmla="*/ 0 w 8449"/>
                <a:gd name="T3" fmla="*/ 5504 h 5504"/>
                <a:gd name="T4" fmla="*/ 8449 w 8449"/>
                <a:gd name="T5" fmla="*/ 5504 h 5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49" h="5504">
                  <a:moveTo>
                    <a:pt x="0" y="0"/>
                  </a:moveTo>
                  <a:lnTo>
                    <a:pt x="0" y="5504"/>
                  </a:lnTo>
                  <a:lnTo>
                    <a:pt x="8449" y="5504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>
              <a:spAutoFit/>
            </a:bodyPr>
            <a:lstStyle/>
            <a:p>
              <a:endParaRPr lang="el-GR"/>
            </a:p>
          </p:txBody>
        </p:sp>
        <p:sp>
          <p:nvSpPr>
            <p:cNvPr id="152643" name="Rectangle 67"/>
            <p:cNvSpPr>
              <a:spLocks noChangeArrowheads="1"/>
            </p:cNvSpPr>
            <p:nvPr/>
          </p:nvSpPr>
          <p:spPr bwMode="auto">
            <a:xfrm>
              <a:off x="2239" y="3384"/>
              <a:ext cx="53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l-GR" sz="2000" dirty="0">
                  <a:solidFill>
                    <a:srgbClr val="000000"/>
                  </a:solidFill>
                  <a:latin typeface="Arial" charset="0"/>
                </a:rPr>
                <a:t>Φόρτος</a:t>
              </a:r>
              <a:endParaRPr lang="en-US" sz="2000" dirty="0">
                <a:latin typeface="Arial" charset="0"/>
              </a:endParaRPr>
            </a:p>
          </p:txBody>
        </p:sp>
        <p:sp>
          <p:nvSpPr>
            <p:cNvPr id="152645" name="Rectangle 69"/>
            <p:cNvSpPr>
              <a:spLocks noChangeArrowheads="1"/>
            </p:cNvSpPr>
            <p:nvPr/>
          </p:nvSpPr>
          <p:spPr bwMode="auto">
            <a:xfrm>
              <a:off x="490" y="3255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2000">
                <a:latin typeface="Arial" charset="0"/>
              </a:endParaRPr>
            </a:p>
          </p:txBody>
        </p:sp>
      </p:grpSp>
      <p:sp>
        <p:nvSpPr>
          <p:cNvPr id="152650" name="Rectangle 74"/>
          <p:cNvSpPr>
            <a:spLocks noChangeArrowheads="1"/>
          </p:cNvSpPr>
          <p:nvPr/>
        </p:nvSpPr>
        <p:spPr bwMode="auto">
          <a:xfrm>
            <a:off x="4564905" y="4845645"/>
            <a:ext cx="3173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l-GR" sz="2000" dirty="0">
                <a:solidFill>
                  <a:srgbClr val="000000"/>
                </a:solidFill>
                <a:latin typeface="Arial" charset="0"/>
              </a:rPr>
              <a:t>β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)</a:t>
            </a:r>
            <a:endParaRPr lang="en-US" sz="2000" dirty="0">
              <a:latin typeface="Arial" charset="0"/>
            </a:endParaRP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828"/>
            <a:ext cx="9143999" cy="11398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l-GR" dirty="0"/>
              <a:t>Καμπύλη Ζήτησης και Συνολικά Έσοδα</a:t>
            </a:r>
            <a:endParaRPr lang="en-US" dirty="0"/>
          </a:p>
        </p:txBody>
      </p:sp>
      <p:grpSp>
        <p:nvGrpSpPr>
          <p:cNvPr id="152659" name="Group 83"/>
          <p:cNvGrpSpPr>
            <a:grpSpLocks/>
          </p:cNvGrpSpPr>
          <p:nvPr/>
        </p:nvGrpSpPr>
        <p:grpSpPr bwMode="auto">
          <a:xfrm>
            <a:off x="1962147" y="1696045"/>
            <a:ext cx="5205413" cy="3344863"/>
            <a:chOff x="1583" y="1500"/>
            <a:chExt cx="3279" cy="2107"/>
          </a:xfrm>
        </p:grpSpPr>
        <p:grpSp>
          <p:nvGrpSpPr>
            <p:cNvPr id="152652" name="Group 76"/>
            <p:cNvGrpSpPr>
              <a:grpSpLocks/>
            </p:cNvGrpSpPr>
            <p:nvPr/>
          </p:nvGrpSpPr>
          <p:grpSpPr bwMode="auto">
            <a:xfrm>
              <a:off x="4128" y="1500"/>
              <a:ext cx="734" cy="1831"/>
              <a:chOff x="4143" y="1487"/>
              <a:chExt cx="734" cy="1832"/>
            </a:xfrm>
          </p:grpSpPr>
          <p:sp>
            <p:nvSpPr>
              <p:cNvPr id="152620" name="Line 44"/>
              <p:cNvSpPr>
                <a:spLocks noChangeShapeType="1"/>
              </p:cNvSpPr>
              <p:nvPr/>
            </p:nvSpPr>
            <p:spPr bwMode="auto">
              <a:xfrm flipV="1">
                <a:off x="4143" y="1487"/>
                <a:ext cx="1" cy="183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52625" name="Line 49"/>
              <p:cNvSpPr>
                <a:spLocks noChangeShapeType="1"/>
              </p:cNvSpPr>
              <p:nvPr/>
            </p:nvSpPr>
            <p:spPr bwMode="auto">
              <a:xfrm flipV="1">
                <a:off x="4876" y="1487"/>
                <a:ext cx="1" cy="182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52627" name="Freeform 51"/>
            <p:cNvSpPr>
              <a:spLocks/>
            </p:cNvSpPr>
            <p:nvPr/>
          </p:nvSpPr>
          <p:spPr bwMode="auto">
            <a:xfrm>
              <a:off x="1583" y="2456"/>
              <a:ext cx="38" cy="44"/>
            </a:xfrm>
            <a:custGeom>
              <a:avLst/>
              <a:gdLst>
                <a:gd name="T0" fmla="*/ 0 w 152"/>
                <a:gd name="T1" fmla="*/ 66 h 134"/>
                <a:gd name="T2" fmla="*/ 1 w 152"/>
                <a:gd name="T3" fmla="*/ 53 h 134"/>
                <a:gd name="T4" fmla="*/ 6 w 152"/>
                <a:gd name="T5" fmla="*/ 40 h 134"/>
                <a:gd name="T6" fmla="*/ 13 w 152"/>
                <a:gd name="T7" fmla="*/ 29 h 134"/>
                <a:gd name="T8" fmla="*/ 21 w 152"/>
                <a:gd name="T9" fmla="*/ 18 h 134"/>
                <a:gd name="T10" fmla="*/ 33 w 152"/>
                <a:gd name="T11" fmla="*/ 11 h 134"/>
                <a:gd name="T12" fmla="*/ 46 w 152"/>
                <a:gd name="T13" fmla="*/ 5 h 134"/>
                <a:gd name="T14" fmla="*/ 61 w 152"/>
                <a:gd name="T15" fmla="*/ 1 h 134"/>
                <a:gd name="T16" fmla="*/ 76 w 152"/>
                <a:gd name="T17" fmla="*/ 0 h 134"/>
                <a:gd name="T18" fmla="*/ 91 w 152"/>
                <a:gd name="T19" fmla="*/ 1 h 134"/>
                <a:gd name="T20" fmla="*/ 106 w 152"/>
                <a:gd name="T21" fmla="*/ 5 h 134"/>
                <a:gd name="T22" fmla="*/ 119 w 152"/>
                <a:gd name="T23" fmla="*/ 11 h 134"/>
                <a:gd name="T24" fmla="*/ 130 w 152"/>
                <a:gd name="T25" fmla="*/ 18 h 134"/>
                <a:gd name="T26" fmla="*/ 139 w 152"/>
                <a:gd name="T27" fmla="*/ 29 h 134"/>
                <a:gd name="T28" fmla="*/ 146 w 152"/>
                <a:gd name="T29" fmla="*/ 40 h 134"/>
                <a:gd name="T30" fmla="*/ 150 w 152"/>
                <a:gd name="T31" fmla="*/ 53 h 134"/>
                <a:gd name="T32" fmla="*/ 152 w 152"/>
                <a:gd name="T33" fmla="*/ 66 h 134"/>
                <a:gd name="T34" fmla="*/ 150 w 152"/>
                <a:gd name="T35" fmla="*/ 80 h 134"/>
                <a:gd name="T36" fmla="*/ 146 w 152"/>
                <a:gd name="T37" fmla="*/ 92 h 134"/>
                <a:gd name="T38" fmla="*/ 139 w 152"/>
                <a:gd name="T39" fmla="*/ 104 h 134"/>
                <a:gd name="T40" fmla="*/ 130 w 152"/>
                <a:gd name="T41" fmla="*/ 114 h 134"/>
                <a:gd name="T42" fmla="*/ 119 w 152"/>
                <a:gd name="T43" fmla="*/ 122 h 134"/>
                <a:gd name="T44" fmla="*/ 106 w 152"/>
                <a:gd name="T45" fmla="*/ 128 h 134"/>
                <a:gd name="T46" fmla="*/ 91 w 152"/>
                <a:gd name="T47" fmla="*/ 132 h 134"/>
                <a:gd name="T48" fmla="*/ 76 w 152"/>
                <a:gd name="T49" fmla="*/ 134 h 134"/>
                <a:gd name="T50" fmla="*/ 61 w 152"/>
                <a:gd name="T51" fmla="*/ 132 h 134"/>
                <a:gd name="T52" fmla="*/ 46 w 152"/>
                <a:gd name="T53" fmla="*/ 128 h 134"/>
                <a:gd name="T54" fmla="*/ 33 w 152"/>
                <a:gd name="T55" fmla="*/ 122 h 134"/>
                <a:gd name="T56" fmla="*/ 21 w 152"/>
                <a:gd name="T57" fmla="*/ 114 h 134"/>
                <a:gd name="T58" fmla="*/ 13 w 152"/>
                <a:gd name="T59" fmla="*/ 104 h 134"/>
                <a:gd name="T60" fmla="*/ 6 w 152"/>
                <a:gd name="T61" fmla="*/ 92 h 134"/>
                <a:gd name="T62" fmla="*/ 1 w 152"/>
                <a:gd name="T63" fmla="*/ 80 h 134"/>
                <a:gd name="T64" fmla="*/ 0 w 152"/>
                <a:gd name="T65" fmla="*/ 6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134">
                  <a:moveTo>
                    <a:pt x="0" y="66"/>
                  </a:moveTo>
                  <a:lnTo>
                    <a:pt x="1" y="53"/>
                  </a:lnTo>
                  <a:lnTo>
                    <a:pt x="6" y="40"/>
                  </a:lnTo>
                  <a:lnTo>
                    <a:pt x="13" y="29"/>
                  </a:lnTo>
                  <a:lnTo>
                    <a:pt x="21" y="18"/>
                  </a:lnTo>
                  <a:lnTo>
                    <a:pt x="33" y="11"/>
                  </a:lnTo>
                  <a:lnTo>
                    <a:pt x="46" y="5"/>
                  </a:lnTo>
                  <a:lnTo>
                    <a:pt x="61" y="1"/>
                  </a:lnTo>
                  <a:lnTo>
                    <a:pt x="76" y="0"/>
                  </a:lnTo>
                  <a:lnTo>
                    <a:pt x="91" y="1"/>
                  </a:lnTo>
                  <a:lnTo>
                    <a:pt x="106" y="5"/>
                  </a:lnTo>
                  <a:lnTo>
                    <a:pt x="119" y="11"/>
                  </a:lnTo>
                  <a:lnTo>
                    <a:pt x="130" y="18"/>
                  </a:lnTo>
                  <a:lnTo>
                    <a:pt x="139" y="29"/>
                  </a:lnTo>
                  <a:lnTo>
                    <a:pt x="146" y="40"/>
                  </a:lnTo>
                  <a:lnTo>
                    <a:pt x="150" y="53"/>
                  </a:lnTo>
                  <a:lnTo>
                    <a:pt x="152" y="66"/>
                  </a:lnTo>
                  <a:lnTo>
                    <a:pt x="150" y="80"/>
                  </a:lnTo>
                  <a:lnTo>
                    <a:pt x="146" y="92"/>
                  </a:lnTo>
                  <a:lnTo>
                    <a:pt x="139" y="104"/>
                  </a:lnTo>
                  <a:lnTo>
                    <a:pt x="130" y="114"/>
                  </a:lnTo>
                  <a:lnTo>
                    <a:pt x="119" y="122"/>
                  </a:lnTo>
                  <a:lnTo>
                    <a:pt x="106" y="128"/>
                  </a:lnTo>
                  <a:lnTo>
                    <a:pt x="91" y="132"/>
                  </a:lnTo>
                  <a:lnTo>
                    <a:pt x="76" y="134"/>
                  </a:lnTo>
                  <a:lnTo>
                    <a:pt x="61" y="132"/>
                  </a:lnTo>
                  <a:lnTo>
                    <a:pt x="46" y="128"/>
                  </a:lnTo>
                  <a:lnTo>
                    <a:pt x="33" y="122"/>
                  </a:lnTo>
                  <a:lnTo>
                    <a:pt x="21" y="114"/>
                  </a:lnTo>
                  <a:lnTo>
                    <a:pt x="13" y="104"/>
                  </a:lnTo>
                  <a:lnTo>
                    <a:pt x="6" y="92"/>
                  </a:lnTo>
                  <a:lnTo>
                    <a:pt x="1" y="8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>
              <a:spAutoFit/>
            </a:bodyPr>
            <a:lstStyle/>
            <a:p>
              <a:endParaRPr lang="el-GR"/>
            </a:p>
          </p:txBody>
        </p:sp>
        <p:sp>
          <p:nvSpPr>
            <p:cNvPr id="152655" name="Line 79"/>
            <p:cNvSpPr>
              <a:spLocks noChangeShapeType="1"/>
            </p:cNvSpPr>
            <p:nvPr/>
          </p:nvSpPr>
          <p:spPr bwMode="auto">
            <a:xfrm flipV="1">
              <a:off x="1596" y="2460"/>
              <a:ext cx="1" cy="114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>
              <a:spAutoFit/>
            </a:bodyPr>
            <a:lstStyle/>
            <a:p>
              <a:endParaRPr lang="el-GR"/>
            </a:p>
          </p:txBody>
        </p:sp>
        <p:sp>
          <p:nvSpPr>
            <p:cNvPr id="152656" name="Line 80"/>
            <p:cNvSpPr>
              <a:spLocks noChangeShapeType="1"/>
            </p:cNvSpPr>
            <p:nvPr/>
          </p:nvSpPr>
          <p:spPr bwMode="auto">
            <a:xfrm flipV="1">
              <a:off x="2329" y="3336"/>
              <a:ext cx="0" cy="26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>
              <a:spAutoFit/>
            </a:bodyPr>
            <a:lstStyle/>
            <a:p>
              <a:endParaRPr lang="el-GR"/>
            </a:p>
          </p:txBody>
        </p:sp>
      </p:grpSp>
      <p:sp>
        <p:nvSpPr>
          <p:cNvPr id="152657" name="Rectangle 81"/>
          <p:cNvSpPr>
            <a:spLocks noChangeArrowheads="1"/>
          </p:cNvSpPr>
          <p:nvPr/>
        </p:nvSpPr>
        <p:spPr bwMode="auto">
          <a:xfrm>
            <a:off x="5865810" y="4648795"/>
            <a:ext cx="288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i="1">
                <a:solidFill>
                  <a:srgbClr val="000000"/>
                </a:solidFill>
                <a:latin typeface="Arial" charset="0"/>
              </a:rPr>
              <a:t>Q</a:t>
            </a:r>
            <a:r>
              <a:rPr lang="en-US" sz="2000" i="1" baseline="-25000">
                <a:solidFill>
                  <a:srgbClr val="000000"/>
                </a:solidFill>
                <a:latin typeface="Arial" charset="0"/>
              </a:rPr>
              <a:t>0</a:t>
            </a:r>
            <a:endParaRPr lang="en-US" sz="2000">
              <a:latin typeface="Arial" charset="0"/>
            </a:endParaRPr>
          </a:p>
        </p:txBody>
      </p:sp>
      <p:grpSp>
        <p:nvGrpSpPr>
          <p:cNvPr id="152662" name="Group 86"/>
          <p:cNvGrpSpPr>
            <a:grpSpLocks/>
          </p:cNvGrpSpPr>
          <p:nvPr/>
        </p:nvGrpSpPr>
        <p:grpSpPr bwMode="auto">
          <a:xfrm>
            <a:off x="4571999" y="1700808"/>
            <a:ext cx="3790951" cy="3287712"/>
            <a:chOff x="2932" y="1503"/>
            <a:chExt cx="2388" cy="2071"/>
          </a:xfrm>
        </p:grpSpPr>
        <p:sp>
          <p:nvSpPr>
            <p:cNvPr id="152626" name="Freeform 50"/>
            <p:cNvSpPr>
              <a:spLocks/>
            </p:cNvSpPr>
            <p:nvPr/>
          </p:nvSpPr>
          <p:spPr bwMode="auto">
            <a:xfrm>
              <a:off x="3140" y="1503"/>
              <a:ext cx="2113" cy="1836"/>
            </a:xfrm>
            <a:custGeom>
              <a:avLst/>
              <a:gdLst>
                <a:gd name="T0" fmla="*/ 0 w 8450"/>
                <a:gd name="T1" fmla="*/ 0 h 4967"/>
                <a:gd name="T2" fmla="*/ 0 w 8450"/>
                <a:gd name="T3" fmla="*/ 4967 h 4967"/>
                <a:gd name="T4" fmla="*/ 8450 w 8450"/>
                <a:gd name="T5" fmla="*/ 4967 h 4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50" h="4967">
                  <a:moveTo>
                    <a:pt x="0" y="0"/>
                  </a:moveTo>
                  <a:lnTo>
                    <a:pt x="0" y="4967"/>
                  </a:lnTo>
                  <a:lnTo>
                    <a:pt x="8450" y="4967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>
              <a:spAutoFit/>
            </a:bodyPr>
            <a:lstStyle/>
            <a:p>
              <a:endParaRPr lang="el-GR"/>
            </a:p>
          </p:txBody>
        </p:sp>
        <p:sp>
          <p:nvSpPr>
            <p:cNvPr id="152646" name="Rectangle 70"/>
            <p:cNvSpPr>
              <a:spLocks noChangeArrowheads="1"/>
            </p:cNvSpPr>
            <p:nvPr/>
          </p:nvSpPr>
          <p:spPr bwMode="auto">
            <a:xfrm>
              <a:off x="3032" y="3260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152649" name="Rectangle 73"/>
            <p:cNvSpPr>
              <a:spLocks noChangeArrowheads="1"/>
            </p:cNvSpPr>
            <p:nvPr/>
          </p:nvSpPr>
          <p:spPr bwMode="auto">
            <a:xfrm>
              <a:off x="4782" y="3380"/>
              <a:ext cx="53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l-GR" sz="2000" dirty="0">
                  <a:solidFill>
                    <a:srgbClr val="000000"/>
                  </a:solidFill>
                  <a:latin typeface="Arial" charset="0"/>
                </a:rPr>
                <a:t>Φόρτος</a:t>
              </a:r>
              <a:endParaRPr lang="en-US" sz="2000" dirty="0">
                <a:latin typeface="Arial" charset="0"/>
              </a:endParaRPr>
            </a:p>
          </p:txBody>
        </p:sp>
        <p:sp>
          <p:nvSpPr>
            <p:cNvPr id="152660" name="Rectangle 84"/>
            <p:cNvSpPr>
              <a:spLocks noChangeArrowheads="1"/>
            </p:cNvSpPr>
            <p:nvPr/>
          </p:nvSpPr>
          <p:spPr bwMode="auto">
            <a:xfrm rot="16200000">
              <a:off x="2461" y="2356"/>
              <a:ext cx="11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l-GR" sz="2000" dirty="0">
                  <a:solidFill>
                    <a:srgbClr val="000000"/>
                  </a:solidFill>
                  <a:latin typeface="Arial" charset="0"/>
                </a:rPr>
                <a:t>Συνολικά έσοδα</a:t>
              </a:r>
              <a:endParaRPr lang="en-US" sz="2000" dirty="0">
                <a:latin typeface="Arial" charset="0"/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FECE-F587-46D1-B986-0B84E4D261D9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32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2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2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2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21" grpId="0" animBg="1"/>
      <p:bldP spid="152628" grpId="0" build="p" autoUpdateAnimBg="0"/>
      <p:bldP spid="152633" grpId="0" build="p" autoUpdateAnimBg="0"/>
      <p:bldP spid="152636" grpId="0" build="p" autoUpdateAnimBg="0"/>
      <p:bldP spid="152641" grpId="0"/>
      <p:bldP spid="152644" grpId="0"/>
      <p:bldP spid="152650" grpId="0"/>
      <p:bldP spid="15265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8065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altLang="en-US" dirty="0"/>
              <a:t>Εφαρμογή (1)</a:t>
            </a:r>
            <a:endParaRPr lang="en-US" altLang="en-US" sz="2400" u="sng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80655"/>
            <a:ext cx="8915400" cy="5424055"/>
          </a:xfrm>
        </p:spPr>
        <p:txBody>
          <a:bodyPr/>
          <a:lstStyle/>
          <a:p>
            <a:pPr marL="0" indent="0">
              <a:buClr>
                <a:schemeClr val="tx1"/>
              </a:buClr>
              <a:buSzPct val="90000"/>
              <a:buNone/>
            </a:pPr>
            <a:r>
              <a:rPr lang="el-GR" sz="2000" dirty="0">
                <a:solidFill>
                  <a:srgbClr val="000000"/>
                </a:solidFill>
              </a:rPr>
              <a:t>Σε σύστημα αστικών συγκοινωνιών, η αύξηση του κομίστρου από 0.40 </a:t>
            </a:r>
            <a:r>
              <a:rPr lang="en-US" sz="2000" dirty="0">
                <a:solidFill>
                  <a:srgbClr val="000000"/>
                </a:solidFill>
              </a:rPr>
              <a:t>€ </a:t>
            </a:r>
            <a:r>
              <a:rPr lang="el-GR" sz="2000" dirty="0">
                <a:solidFill>
                  <a:srgbClr val="000000"/>
                </a:solidFill>
              </a:rPr>
              <a:t>σε </a:t>
            </a:r>
            <a:r>
              <a:rPr lang="en-US" sz="2000" dirty="0">
                <a:solidFill>
                  <a:srgbClr val="000000"/>
                </a:solidFill>
              </a:rPr>
              <a:t>0.</a:t>
            </a:r>
            <a:r>
              <a:rPr lang="el-GR" sz="2000" dirty="0">
                <a:solidFill>
                  <a:srgbClr val="000000"/>
                </a:solidFill>
              </a:rPr>
              <a:t>60 </a:t>
            </a:r>
            <a:r>
              <a:rPr lang="en-US" sz="2000" dirty="0">
                <a:solidFill>
                  <a:srgbClr val="000000"/>
                </a:solidFill>
              </a:rPr>
              <a:t>€</a:t>
            </a:r>
            <a:r>
              <a:rPr lang="el-GR" sz="2000" dirty="0">
                <a:solidFill>
                  <a:srgbClr val="000000"/>
                </a:solidFill>
              </a:rPr>
              <a:t> οδήγησε σε μείωση της ημερήσιας ζήτησης από 500,000 σε 450,000 επιβιβάσεις. Να υπολογιστεί η ελαστικότητα της ζήτησης ως προς το κόμιστρο. Κέρδισε ή έχασε το σύστημα από την επιλογή του;</a:t>
            </a:r>
          </a:p>
          <a:p>
            <a:pPr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None/>
            </a:pPr>
            <a:r>
              <a:rPr lang="el-GR" altLang="en-US" sz="2000" b="1" u="sng" dirty="0">
                <a:ea typeface="ＭＳ Ｐゴシック" panose="020B0600070205080204" pitchFamily="34" charset="-128"/>
              </a:rPr>
              <a:t>Λύση</a:t>
            </a:r>
          </a:p>
          <a:p>
            <a:pPr marL="0" indent="0" algn="just"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None/>
            </a:pPr>
            <a:r>
              <a:rPr lang="el-GR" altLang="en-US" sz="2000" dirty="0">
                <a:ea typeface="ＭＳ Ｐゴシック" panose="020B0600070205080204" pitchFamily="34" charset="-128"/>
              </a:rPr>
              <a:t>Καθώς οι μεταβολές της ζητούμενης ποσότητας και της τιμής είναι μεγάλες, επιλέγεται η εφαρμογή της εξίσωσης της ελαστικότητας τόξου:</a:t>
            </a:r>
          </a:p>
          <a:p>
            <a:pPr marL="0" indent="0" algn="just"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None/>
            </a:pPr>
            <a:endParaRPr lang="el-GR" altLang="en-US" sz="2000" dirty="0">
              <a:ea typeface="ＭＳ Ｐゴシック" panose="020B0600070205080204" pitchFamily="34" charset="-128"/>
            </a:endParaRPr>
          </a:p>
          <a:p>
            <a:pPr marL="0" indent="0" algn="just"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None/>
            </a:pPr>
            <a:endParaRPr lang="el-GR" altLang="en-US" sz="2000" dirty="0">
              <a:ea typeface="ＭＳ Ｐゴシック" panose="020B0600070205080204" pitchFamily="34" charset="-128"/>
            </a:endParaRPr>
          </a:p>
          <a:p>
            <a:pPr marL="0" indent="0" algn="just"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None/>
            </a:pPr>
            <a:endParaRPr lang="el-GR" altLang="en-US" sz="2000" dirty="0">
              <a:ea typeface="ＭＳ Ｐゴシック" panose="020B0600070205080204" pitchFamily="34" charset="-128"/>
            </a:endParaRPr>
          </a:p>
          <a:p>
            <a:pPr marL="0" indent="0" algn="just"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None/>
            </a:pPr>
            <a:endParaRPr lang="el-GR" altLang="en-US" sz="2000" dirty="0">
              <a:ea typeface="ＭＳ Ｐゴシック" panose="020B0600070205080204" pitchFamily="34" charset="-128"/>
            </a:endParaRPr>
          </a:p>
          <a:p>
            <a:pPr marL="0" indent="0" algn="just"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None/>
            </a:pPr>
            <a:endParaRPr lang="el-GR" altLang="en-US" sz="2000" dirty="0">
              <a:ea typeface="ＭＳ Ｐゴシック" panose="020B0600070205080204" pitchFamily="34" charset="-128"/>
            </a:endParaRPr>
          </a:p>
          <a:p>
            <a:pPr marL="0" indent="0" algn="just"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None/>
            </a:pPr>
            <a:r>
              <a:rPr lang="el-GR" altLang="en-US" sz="2000" dirty="0">
                <a:ea typeface="ＭＳ Ｐゴシック" panose="020B0600070205080204" pitchFamily="34" charset="-128"/>
              </a:rPr>
              <a:t>Καθώς η ελαστικότητα είναι &lt;1, η ζήτηση είναι ανελαστική ως προς τη μεταβολή του κομίστρου. Συνεπώς το σύστημα δεν έχασε.</a:t>
            </a:r>
          </a:p>
          <a:p>
            <a:pPr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None/>
            </a:pPr>
            <a:endParaRPr lang="el-GR" altLang="en-US" sz="2000" dirty="0">
              <a:ea typeface="ＭＳ Ｐゴシック" panose="020B0600070205080204" pitchFamily="34" charset="-128"/>
            </a:endParaRPr>
          </a:p>
          <a:p>
            <a:pPr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None/>
            </a:pPr>
            <a:endParaRPr lang="el-GR" altLang="en-US" sz="2000" dirty="0">
              <a:ea typeface="ＭＳ Ｐゴシック" panose="020B0600070205080204" pitchFamily="34" charset="-128"/>
            </a:endParaRPr>
          </a:p>
          <a:p>
            <a:pPr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None/>
            </a:pPr>
            <a:endParaRPr lang="el-GR" altLang="en-US" sz="2000" dirty="0">
              <a:ea typeface="ＭＳ Ｐゴシック" panose="020B0600070205080204" pitchFamily="34" charset="-128"/>
            </a:endParaRPr>
          </a:p>
          <a:p>
            <a:pPr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None/>
            </a:pPr>
            <a:endParaRPr lang="el-GR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8EF7-AF87-4CB1-9068-96F81EC11780}" type="slidenum">
              <a:rPr lang="en-US" smtClean="0"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Ορθογώνιο 2"/>
              <p:cNvSpPr/>
              <p:nvPr/>
            </p:nvSpPr>
            <p:spPr>
              <a:xfrm>
                <a:off x="228600" y="3924925"/>
                <a:ext cx="3493199" cy="10586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450,000−500,000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450,000+500,000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0.6−0.4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0.6+0.4</m:t>
                              </m:r>
                            </m:den>
                          </m:f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=−0.26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Ορθογώνιο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924925"/>
                <a:ext cx="3493199" cy="10586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167263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8065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altLang="en-US" dirty="0"/>
              <a:t>Εφαρμογή (2)</a:t>
            </a:r>
            <a:endParaRPr lang="en-US" altLang="en-US" sz="2400" u="sng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15857"/>
            <a:ext cx="8915400" cy="5820931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tx1"/>
              </a:buClr>
              <a:buSzPct val="90000"/>
              <a:buNone/>
            </a:pPr>
            <a:r>
              <a:rPr lang="el-GR" sz="2000" dirty="0"/>
              <a:t>Μία αύξηση στην τιμή της βενζίνης από 1 Ευρώ σε 1.3 Ευρώ ανά λίτρο οδήγησε σε μείωση της χρήσης ΙΧ από 1,000,000 σε 760,000 ταξίδια. Να εκτιμηθεί η πιθανή επίπτωση μιας επιπρόσθετης αύξησης κατά επιπλέον 0.2 Ευρώ.</a:t>
            </a:r>
          </a:p>
          <a:p>
            <a:pPr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None/>
            </a:pPr>
            <a:r>
              <a:rPr lang="el-GR" altLang="en-US" sz="2000" b="1" u="sng" dirty="0">
                <a:ea typeface="ＭＳ Ｐゴシック" panose="020B0600070205080204" pitchFamily="34" charset="-128"/>
              </a:rPr>
              <a:t>Λύση</a:t>
            </a:r>
          </a:p>
          <a:p>
            <a:pPr marL="0" indent="0" algn="just">
              <a:buClr>
                <a:schemeClr val="tx1"/>
              </a:buClr>
              <a:buSzPct val="90000"/>
              <a:buNone/>
            </a:pPr>
            <a:r>
              <a:rPr lang="el-GR" altLang="en-US" sz="2000" dirty="0">
                <a:ea typeface="ＭＳ Ｐゴシック" panose="020B0600070205080204" pitchFamily="34" charset="-128"/>
              </a:rPr>
              <a:t>Καθώς οι μεταβολές της ζητούμενης ποσότητας και της τιμής είναι μεγάλες, επιλέγεται η εφαρμογή της εξίσωσης της ελαστικότητας τόξου. Η ελαστικότητα είναι ίση με:</a:t>
            </a:r>
          </a:p>
          <a:p>
            <a:pPr>
              <a:buClr>
                <a:schemeClr val="tx1"/>
              </a:buClr>
              <a:buSzPct val="90000"/>
              <a:buNone/>
            </a:pPr>
            <a:endParaRPr lang="el-GR" altLang="en-US" sz="2000" dirty="0">
              <a:ea typeface="ＭＳ Ｐゴシック" panose="020B0600070205080204" pitchFamily="34" charset="-128"/>
            </a:endParaRPr>
          </a:p>
          <a:p>
            <a:pPr>
              <a:buClr>
                <a:schemeClr val="tx1"/>
              </a:buClr>
              <a:buSzPct val="90000"/>
              <a:buNone/>
            </a:pPr>
            <a:endParaRPr lang="el-GR" altLang="en-US" sz="2000" dirty="0">
              <a:ea typeface="ＭＳ Ｐゴシック" panose="020B0600070205080204" pitchFamily="34" charset="-128"/>
            </a:endParaRPr>
          </a:p>
          <a:p>
            <a:pPr>
              <a:buClr>
                <a:schemeClr val="tx1"/>
              </a:buClr>
              <a:buSzPct val="90000"/>
              <a:buNone/>
            </a:pPr>
            <a:endParaRPr lang="el-GR" altLang="en-US" sz="2000" dirty="0">
              <a:ea typeface="ＭＳ Ｐゴシック" panose="020B0600070205080204" pitchFamily="34" charset="-128"/>
            </a:endParaRPr>
          </a:p>
          <a:p>
            <a:pPr>
              <a:buClr>
                <a:schemeClr val="tx1"/>
              </a:buClr>
              <a:buSzPct val="90000"/>
              <a:buNone/>
            </a:pPr>
            <a:endParaRPr lang="el-GR" altLang="en-US" sz="2000" dirty="0">
              <a:ea typeface="ＭＳ Ｐゴシック" panose="020B0600070205080204" pitchFamily="34" charset="-128"/>
            </a:endParaRPr>
          </a:p>
          <a:p>
            <a:pPr marL="0" indent="0">
              <a:buClr>
                <a:schemeClr val="tx1"/>
              </a:buClr>
              <a:buSzPct val="90000"/>
              <a:buNone/>
            </a:pPr>
            <a:r>
              <a:rPr lang="el-GR" altLang="en-US" sz="2000" dirty="0">
                <a:ea typeface="ＭＳ Ｐゴシック" panose="020B0600070205080204" pitchFamily="34" charset="-128"/>
              </a:rPr>
              <a:t>Χρησιμοποιώντας την τιμή της ελαστικότητας μπορούμε να υπολογίσουμε την επίπτωση της χρήσης ΙΧ ως εξής</a:t>
            </a:r>
            <a:r>
              <a:rPr lang="en-US" altLang="en-US" sz="2000" dirty="0">
                <a:ea typeface="ＭＳ Ｐゴシック" panose="020B0600070205080204" pitchFamily="34" charset="-128"/>
              </a:rPr>
              <a:t>:</a:t>
            </a:r>
          </a:p>
          <a:p>
            <a:pPr marL="0" indent="0">
              <a:buClr>
                <a:schemeClr val="tx1"/>
              </a:buClr>
              <a:buSzPct val="90000"/>
              <a:buNone/>
            </a:pPr>
            <a:endParaRPr lang="el-GR" altLang="en-US" sz="2000" dirty="0">
              <a:ea typeface="ＭＳ Ｐゴシック" panose="020B0600070205080204" pitchFamily="34" charset="-128"/>
            </a:endParaRPr>
          </a:p>
          <a:p>
            <a:pPr>
              <a:buClr>
                <a:schemeClr val="tx1"/>
              </a:buClr>
              <a:buSzPct val="90000"/>
              <a:buNone/>
            </a:pPr>
            <a:endParaRPr lang="el-GR" altLang="en-US" sz="2000" dirty="0">
              <a:ea typeface="ＭＳ Ｐゴシック" panose="020B0600070205080204" pitchFamily="34" charset="-128"/>
            </a:endParaRPr>
          </a:p>
          <a:p>
            <a:pPr>
              <a:buClr>
                <a:schemeClr val="tx1"/>
              </a:buClr>
              <a:buSzPct val="90000"/>
              <a:buNone/>
            </a:pPr>
            <a:endParaRPr lang="el-GR" altLang="en-US" sz="2000" dirty="0">
              <a:ea typeface="ＭＳ Ｐゴシック" panose="020B0600070205080204" pitchFamily="34" charset="-128"/>
            </a:endParaRPr>
          </a:p>
          <a:p>
            <a:pPr>
              <a:buClr>
                <a:schemeClr val="tx1"/>
              </a:buClr>
              <a:buSzPct val="90000"/>
              <a:buNone/>
            </a:pPr>
            <a:endParaRPr lang="el-GR" altLang="en-US" sz="2000" dirty="0">
              <a:ea typeface="ＭＳ Ｐゴシック" panose="020B0600070205080204" pitchFamily="34" charset="-128"/>
            </a:endParaRPr>
          </a:p>
          <a:p>
            <a:pPr>
              <a:buClr>
                <a:schemeClr val="tx1"/>
              </a:buClr>
              <a:buSzPct val="90000"/>
              <a:buNone/>
            </a:pPr>
            <a:r>
              <a:rPr lang="el-GR" altLang="en-US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Ποια είναι η βασική υπόθεση που παραλείψαμε να αναφέρουμε;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8EF7-AF87-4CB1-9068-96F81EC11780}" type="slidenum">
              <a:rPr lang="en-US" smtClean="0"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Ορθογώνιο 2"/>
              <p:cNvSpPr/>
              <p:nvPr/>
            </p:nvSpPr>
            <p:spPr>
              <a:xfrm>
                <a:off x="354252" y="3101350"/>
                <a:ext cx="3669531" cy="10513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760,000−1,000,000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760,000+1,000,000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1.3−1.0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1.3+1.0</m:t>
                              </m:r>
                            </m:den>
                          </m:f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=−1.05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Ορθογώνιο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52" y="3101350"/>
                <a:ext cx="3669531" cy="10513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354252" y="4965414"/>
                <a:ext cx="4384534" cy="10586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−760,000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+760,000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1.5−1.3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1.5+1.3</m:t>
                              </m:r>
                            </m:den>
                          </m:f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=−1.05⇒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=654381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52" y="4965414"/>
                <a:ext cx="4384534" cy="10586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110447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4" y="26970"/>
            <a:ext cx="9125285" cy="1143000"/>
          </a:xfrm>
        </p:spPr>
        <p:txBody>
          <a:bodyPr/>
          <a:lstStyle/>
          <a:p>
            <a:r>
              <a:rPr lang="el-GR" dirty="0"/>
              <a:t>Σταυροειδής Ελαστικότητα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507" y="1284722"/>
            <a:ext cx="8229600" cy="4525963"/>
          </a:xfrm>
        </p:spPr>
        <p:txBody>
          <a:bodyPr/>
          <a:lstStyle/>
          <a:p>
            <a:r>
              <a:rPr lang="el-GR" dirty="0"/>
              <a:t>Μεταβολή ζήτησης ενός μέσου λόγω αλλαγής στα χαρακτηριστικά άλλου μέσου.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FECE-F587-46D1-B986-0B84E4D261D9}" type="slidenum">
              <a:rPr lang="el-GR" smtClean="0"/>
              <a:pPr/>
              <a:t>28</a:t>
            </a:fld>
            <a:endParaRPr lang="el-GR"/>
          </a:p>
        </p:txBody>
      </p:sp>
      <p:pic>
        <p:nvPicPr>
          <p:cNvPr id="19458" name="Picture 2" descr="http://us.123rf.com/450wm/cteconsulting/cteconsulting1106/cteconsulting110600011/9673081-an-image-of-a-crowd-of-people-waiting-to-board-the-subway-c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35" y="2825490"/>
            <a:ext cx="2821880" cy="282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ww.vote29.com/newmyblog/wp-content/uploads/2012/01/442780-Royalty-Free-RF-Clip-Art-Illustration-Of-A-Cartoon-Gas-Pump-Holding-Up-A-Customer-300x2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39" y="3083905"/>
            <a:ext cx="3177849" cy="256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991553" y="3969593"/>
            <a:ext cx="136815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6690" y="3083905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6300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928040"/>
              </p:ext>
            </p:extLst>
          </p:nvPr>
        </p:nvGraphicFramePr>
        <p:xfrm>
          <a:off x="1316041" y="1466129"/>
          <a:ext cx="5573713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Equation" r:id="rId3" imgW="2692400" imgH="1003300" progId="Equation.3">
                  <p:embed/>
                </p:oleObj>
              </mc:Choice>
              <mc:Fallback>
                <p:oleObj name="Equation" r:id="rId3" imgW="2692400" imgH="1003300" progId="Equation.3">
                  <p:embed/>
                  <p:pic>
                    <p:nvPicPr>
                      <p:cNvPr id="552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041" y="1466129"/>
                        <a:ext cx="5573713" cy="207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4135441" y="1770929"/>
            <a:ext cx="3124200" cy="1447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500"/>
          </a:p>
        </p:txBody>
      </p:sp>
      <p:sp>
        <p:nvSpPr>
          <p:cNvPr id="185651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11554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altLang="en-US" dirty="0"/>
              <a:t>Σταυροειδής</a:t>
            </a:r>
            <a:r>
              <a:rPr lang="en-US" altLang="en-US" dirty="0"/>
              <a:t>  </a:t>
            </a:r>
            <a:r>
              <a:rPr lang="el-GR" altLang="en-US" dirty="0"/>
              <a:t>Ελαστικότητα</a:t>
            </a:r>
            <a:endParaRPr lang="en-GB" altLang="en-US" sz="2400" u="sng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1856520" name="Text Box 8"/>
          <p:cNvSpPr txBox="1">
            <a:spLocks noChangeArrowheads="1"/>
          </p:cNvSpPr>
          <p:nvPr/>
        </p:nvSpPr>
        <p:spPr bwMode="auto">
          <a:xfrm>
            <a:off x="401641" y="4349896"/>
            <a:ext cx="385156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l-GR" altLang="en-US" sz="2000" b="1" dirty="0">
                <a:solidFill>
                  <a:srgbClr val="FF0000"/>
                </a:solidFill>
                <a:latin typeface="+mn-lt"/>
              </a:rPr>
              <a:t>ΑΝΤΑΓΩΝΙΣΤΙΚΑ ΠΡΟΪΟΝΤΑ / ΥΠΗΡΕΣΙΕΣ</a:t>
            </a:r>
            <a:endParaRPr lang="el-GR" altLang="en-US" sz="2000" dirty="0">
              <a:solidFill>
                <a:srgbClr val="FF0000"/>
              </a:solidFill>
              <a:latin typeface="+mn-lt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l-GR" altLang="en-US" sz="2000" dirty="0">
                <a:solidFill>
                  <a:srgbClr val="FF0000"/>
                </a:solidFill>
                <a:latin typeface="+mn-lt"/>
              </a:rPr>
              <a:t>Λεωφορείο και ταξί για την πρόσβαση στο αεροδρόμιο</a:t>
            </a:r>
            <a:endParaRPr lang="en-GB" alt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56522" name="Text Box 10"/>
          <p:cNvSpPr txBox="1">
            <a:spLocks noChangeArrowheads="1"/>
          </p:cNvSpPr>
          <p:nvPr/>
        </p:nvSpPr>
        <p:spPr bwMode="auto">
          <a:xfrm>
            <a:off x="4668841" y="4334265"/>
            <a:ext cx="4038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l-GR" altLang="en-US" sz="2000" b="1" dirty="0">
                <a:solidFill>
                  <a:srgbClr val="3333FF"/>
                </a:solidFill>
                <a:latin typeface="+mn-lt"/>
              </a:rPr>
              <a:t>ΣΥΜΠΛΗΡΩΜΑΤΙΚΑ ΠΡΟΪΟΝΤΑ / ΥΠΗΡΕΣΙΕΣ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 dirty="0">
                <a:solidFill>
                  <a:srgbClr val="3333FF"/>
                </a:solidFill>
                <a:latin typeface="+mn-lt"/>
              </a:rPr>
              <a:t>Χώροι στάθμευσης σε Α/Δ και χρήση ΙΧ </a:t>
            </a:r>
            <a:endParaRPr lang="en-GB" altLang="en-US" sz="2000" b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8EF7-AF87-4CB1-9068-96F81EC1178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7310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5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6520" grpId="0"/>
      <p:bldP spid="18565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 τι θα ασχοληθούμε…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3200" dirty="0"/>
              <a:t>Ζήτηση Μεταφορικών Υπηρεσιών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200" dirty="0"/>
              <a:t>Προσφορά Μεταφορικών Υπηρεσιών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200" dirty="0"/>
              <a:t>Σχέση Προσφοράς – Ζήτησης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200" dirty="0"/>
              <a:t>Κόστος έργων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200" dirty="0"/>
              <a:t>Αξιολόγηση Συγκοινωνιακών Έργων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200" dirty="0"/>
              <a:t>Χρηματοδότηση Έργων</a:t>
            </a:r>
            <a:endParaRPr lang="en-US" sz="3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3</a:t>
            </a:fld>
            <a:endParaRPr lang="en-US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50" y="4865014"/>
            <a:ext cx="2514625" cy="166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19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l-GR" dirty="0"/>
              <a:t>Σταυροειδής Ελαστικότητα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313" y="1299376"/>
            <a:ext cx="8229600" cy="4525963"/>
          </a:xfrm>
        </p:spPr>
        <p:txBody>
          <a:bodyPr/>
          <a:lstStyle/>
          <a:p>
            <a:r>
              <a:rPr lang="el-GR" dirty="0"/>
              <a:t>Σταυροειδής ελαστικότητα &gt; 0</a:t>
            </a:r>
          </a:p>
          <a:p>
            <a:pPr marL="0" indent="0">
              <a:buNone/>
            </a:pPr>
            <a:endParaRPr lang="el-GR" sz="1600" dirty="0"/>
          </a:p>
          <a:p>
            <a:pPr marL="0" indent="0" algn="ctr">
              <a:buNone/>
            </a:pPr>
            <a:r>
              <a:rPr lang="el-GR" b="1" i="1" dirty="0"/>
              <a:t>Ανταγωνιστικά / Υποκατάστατα μέσα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FECE-F587-46D1-B986-0B84E4D261D9}" type="slidenum">
              <a:rPr lang="el-GR" smtClean="0"/>
              <a:pPr/>
              <a:t>30</a:t>
            </a:fld>
            <a:endParaRPr lang="el-GR"/>
          </a:p>
        </p:txBody>
      </p:sp>
      <p:pic>
        <p:nvPicPr>
          <p:cNvPr id="21508" name="Picture 4" descr="http://www.clipartpal.com/_thumbs/businessman_hurry_118369_tn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170" y="3565098"/>
            <a:ext cx="333375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940" y="3227830"/>
            <a:ext cx="3017550" cy="319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05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8" y="0"/>
            <a:ext cx="9123391" cy="1014960"/>
          </a:xfrm>
        </p:spPr>
        <p:txBody>
          <a:bodyPr/>
          <a:lstStyle/>
          <a:p>
            <a:r>
              <a:rPr lang="el-GR" dirty="0"/>
              <a:t>Σταυροειδής Ελαστικότητα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866" y="1159589"/>
            <a:ext cx="8229600" cy="4525963"/>
          </a:xfrm>
        </p:spPr>
        <p:txBody>
          <a:bodyPr/>
          <a:lstStyle/>
          <a:p>
            <a:r>
              <a:rPr lang="el-GR" dirty="0"/>
              <a:t>Σταυροειδής ελαστικότητα &lt;0</a:t>
            </a:r>
          </a:p>
          <a:p>
            <a:pPr marL="0" indent="0">
              <a:buNone/>
            </a:pPr>
            <a:endParaRPr lang="el-GR" sz="1800" dirty="0"/>
          </a:p>
          <a:p>
            <a:pPr marL="0" indent="0" algn="ctr">
              <a:buNone/>
            </a:pPr>
            <a:r>
              <a:rPr lang="el-GR" b="1" i="1" dirty="0"/>
              <a:t>Συμπληρωματικά μέσα</a:t>
            </a:r>
            <a:endParaRPr lang="en-US" b="1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FECE-F587-46D1-B986-0B84E4D261D9}" type="slidenum">
              <a:rPr lang="el-GR" smtClean="0"/>
              <a:pPr/>
              <a:t>31</a:t>
            </a:fld>
            <a:endParaRPr lang="el-GR"/>
          </a:p>
        </p:txBody>
      </p:sp>
      <p:pic>
        <p:nvPicPr>
          <p:cNvPr id="7" name="Picture 2" descr="http://www.clipartoday.com/_thumbs/014/Autolove_tn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66" y="3328415"/>
            <a:ext cx="33337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orldartsme.com/images/free-parking-lot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075" y="3328415"/>
            <a:ext cx="4206932" cy="230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895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54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altLang="en-US" dirty="0"/>
              <a:t>Σταυροειδής</a:t>
            </a:r>
            <a:r>
              <a:rPr lang="en-US" altLang="en-US" dirty="0"/>
              <a:t>  </a:t>
            </a:r>
            <a:r>
              <a:rPr lang="el-GR" altLang="en-US" dirty="0"/>
              <a:t>Ελαστικότητα</a:t>
            </a:r>
            <a:endParaRPr lang="en-GB" altLang="en-US" sz="2400" u="sng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1857546" name="Text Box 10"/>
          <p:cNvSpPr txBox="1">
            <a:spLocks noChangeArrowheads="1"/>
          </p:cNvSpPr>
          <p:nvPr/>
        </p:nvSpPr>
        <p:spPr bwMode="auto">
          <a:xfrm>
            <a:off x="304799" y="2558610"/>
            <a:ext cx="4096709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l-GR" altLang="en-US" sz="2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Αύξηση</a:t>
            </a:r>
            <a:r>
              <a:rPr lang="el-GR" altLang="en-US" sz="2000" dirty="0">
                <a:latin typeface="+mn-lt"/>
              </a:rPr>
              <a:t> του κομίστρου του ταξί θα προκαλέσει μείωση του αριθμού των μετακινήσεων με ταξί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l-GR" altLang="en-US" sz="2000" dirty="0">
                <a:latin typeface="+mn-lt"/>
              </a:rPr>
              <a:t>Κάποιοι μετακινούμενοι που δεν θα χρησιμοποιούν πλέον το ταξί θα χρησιμοποιήσουν το λεωφορείο επομένως θα υπάρξει </a:t>
            </a:r>
            <a:r>
              <a:rPr lang="el-GR" altLang="en-US" sz="2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αύξηση</a:t>
            </a:r>
            <a:r>
              <a:rPr lang="el-GR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l-GR" altLang="en-US" sz="2000" dirty="0">
                <a:latin typeface="+mn-lt"/>
              </a:rPr>
              <a:t>του αριθμού των μετακινήσεων με λεωφορείο.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l-GR" altLang="en-US" sz="2000" b="1" dirty="0">
                <a:solidFill>
                  <a:srgbClr val="FF3300"/>
                </a:solidFill>
                <a:latin typeface="+mn-lt"/>
              </a:rPr>
              <a:t>Θετικές τιμές της σταυροειδούς ελαστικότητας </a:t>
            </a:r>
            <a:r>
              <a:rPr lang="en-US" altLang="en-US" sz="2000" b="1" dirty="0">
                <a:solidFill>
                  <a:srgbClr val="FF3300"/>
                </a:solidFill>
                <a:latin typeface="+mn-lt"/>
              </a:rPr>
              <a:t>  </a:t>
            </a:r>
            <a:r>
              <a:rPr lang="el-GR" altLang="en-US" sz="1800" b="1" dirty="0">
                <a:solidFill>
                  <a:srgbClr val="FF3300"/>
                </a:solidFill>
                <a:latin typeface="+mn-lt"/>
              </a:rPr>
              <a:t>για ανταγωνιστικά / υποκατάστατα</a:t>
            </a:r>
            <a:endParaRPr lang="en-GB" altLang="en-US" sz="1800" b="1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1857548" name="Text Box 12"/>
          <p:cNvSpPr txBox="1">
            <a:spLocks noChangeArrowheads="1"/>
          </p:cNvSpPr>
          <p:nvPr/>
        </p:nvSpPr>
        <p:spPr bwMode="auto">
          <a:xfrm>
            <a:off x="4572000" y="2532377"/>
            <a:ext cx="448319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l-GR" altLang="en-US" sz="2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Αύξηση</a:t>
            </a:r>
            <a:r>
              <a:rPr lang="el-GR" altLang="en-US" sz="2000" dirty="0">
                <a:latin typeface="+mn-lt"/>
              </a:rPr>
              <a:t> του κόστους χρήσης του ΙΧ θα προκαλέσει μείωση του αριθμού των μετακινήσεων με ΙΧ.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l-GR" altLang="en-US" sz="2000" dirty="0">
                <a:latin typeface="+mn-lt"/>
              </a:rPr>
              <a:t>Δεδομένου ότι μικρότερος αριθμός μετακινήσεων θα γίνεται με ΙΧ, αναμένεται ότι και ο αριθμός των επιβατών που χρησιμοποιούν τους χώρους στάθμευσης θα είναι </a:t>
            </a:r>
            <a:r>
              <a:rPr lang="el-GR" altLang="en-US" sz="2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μικρότερος</a:t>
            </a:r>
            <a:r>
              <a:rPr lang="el-GR" altLang="en-US" sz="2000" dirty="0">
                <a:latin typeface="+mn-lt"/>
              </a:rPr>
              <a:t>.  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l-GR" altLang="en-US" sz="2000" b="1" dirty="0">
                <a:solidFill>
                  <a:srgbClr val="3333FF"/>
                </a:solidFill>
                <a:latin typeface="+mn-lt"/>
              </a:rPr>
              <a:t>Αρνητικές τιμές της σταυροειδούς ελαστικότητας </a:t>
            </a:r>
            <a:r>
              <a:rPr lang="el-GR" altLang="en-US" sz="1800" b="1" dirty="0">
                <a:solidFill>
                  <a:srgbClr val="3333FF"/>
                </a:solidFill>
                <a:latin typeface="+mn-lt"/>
              </a:rPr>
              <a:t>για συμπληρωματικά</a:t>
            </a:r>
            <a:endParaRPr lang="en-GB" altLang="en-US" sz="1800" b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8EF7-AF87-4CB1-9068-96F81EC11780}" type="slidenum">
              <a:rPr lang="en-US" smtClean="0"/>
              <a:t>32</a:t>
            </a:fld>
            <a:endParaRPr lang="en-US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04799" y="1032358"/>
            <a:ext cx="409670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l-GR" altLang="en-US" sz="2000" b="1" dirty="0">
                <a:solidFill>
                  <a:srgbClr val="FF0000"/>
                </a:solidFill>
                <a:latin typeface="+mn-lt"/>
              </a:rPr>
              <a:t>ΑΝΤΑΓΩΝΙΣΤΙΚΑ ΠΡΟΪΟΝΤΑ / ΥΠΗΡΕΣΙΕΣ</a:t>
            </a:r>
            <a:endParaRPr lang="el-GR" altLang="en-US" sz="2000" dirty="0">
              <a:solidFill>
                <a:srgbClr val="FF0000"/>
              </a:solidFill>
              <a:latin typeface="+mn-lt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l-GR" altLang="en-US" sz="2000" dirty="0">
                <a:solidFill>
                  <a:srgbClr val="FF0000"/>
                </a:solidFill>
                <a:latin typeface="+mn-lt"/>
              </a:rPr>
              <a:t>Λεωφορείο και ταξί για την πρόσβαση στο αεροδρόμιο</a:t>
            </a:r>
            <a:endParaRPr lang="en-GB" alt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572000" y="1016727"/>
            <a:ext cx="409670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l-GR" altLang="en-US" sz="2000" b="1" dirty="0">
                <a:solidFill>
                  <a:srgbClr val="3333FF"/>
                </a:solidFill>
                <a:latin typeface="+mn-lt"/>
              </a:rPr>
              <a:t>ΣΥΜΠΛΗΡΩΜΑΤΙΚΑ ΠΡΟΪΟΝΤΑ / ΥΠΗΡΕΣΙΕΣ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l-GR" altLang="en-US" sz="2000" b="1" dirty="0">
                <a:solidFill>
                  <a:srgbClr val="3333FF"/>
                </a:solidFill>
                <a:latin typeface="+mn-lt"/>
              </a:rPr>
              <a:t>Χώροι στάθμευσης σε Α/Δ και χρήση ΙΧ </a:t>
            </a:r>
            <a:endParaRPr lang="en-GB" altLang="en-US" sz="2000" b="1" dirty="0">
              <a:solidFill>
                <a:srgbClr val="3333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130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26" name="Rectangle 2"/>
          <p:cNvSpPr>
            <a:spLocks noGrp="1" noChangeArrowheads="1"/>
          </p:cNvSpPr>
          <p:nvPr>
            <p:ph type="title"/>
          </p:nvPr>
        </p:nvSpPr>
        <p:spPr>
          <a:xfrm>
            <a:off x="-6617" y="0"/>
            <a:ext cx="9150618" cy="914375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b="0" dirty="0"/>
              <a:t>Προσφορά </a:t>
            </a:r>
            <a:endParaRPr lang="en-US" altLang="en-US" b="0" dirty="0"/>
          </a:p>
        </p:txBody>
      </p:sp>
      <p:sp>
        <p:nvSpPr>
          <p:cNvPr id="174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49" y="1115545"/>
            <a:ext cx="8997740" cy="3042189"/>
          </a:xfrm>
        </p:spPr>
        <p:txBody>
          <a:bodyPr>
            <a:noAutofit/>
          </a:bodyPr>
          <a:lstStyle/>
          <a:p>
            <a:pPr algn="just" eaLnBrk="1" hangingPunct="1">
              <a:spcBef>
                <a:spcPct val="55000"/>
              </a:spcBef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altLang="en-US" sz="2400" dirty="0"/>
              <a:t>H</a:t>
            </a:r>
            <a:r>
              <a:rPr lang="el-GR" altLang="en-US" sz="2400" dirty="0"/>
              <a:t> προσφορά είναι η </a:t>
            </a:r>
            <a:r>
              <a:rPr lang="el-GR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σχέση</a:t>
            </a:r>
            <a:r>
              <a:rPr lang="el-GR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altLang="en-US" sz="2400" dirty="0"/>
              <a:t>μεταξύ της τιμής ενός αγαθού / υπηρεσίας και της ποσότητας που επιθυμούν να πωλήσουν οι επιχειρήσεις που προσφέρουν το προϊόν / υπηρεσία.</a:t>
            </a:r>
          </a:p>
          <a:p>
            <a:pPr algn="just" eaLnBrk="1" hangingPunct="1">
              <a:spcBef>
                <a:spcPct val="55000"/>
              </a:spcBef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</a:pPr>
            <a:r>
              <a:rPr lang="el-GR" altLang="en-US" sz="2400" dirty="0"/>
              <a:t>Όσο αυξάνεται η τιμή του προϊόντος / υπηρεσίας, τόσο ισχυρότερο είναι το κίνητρο για αύξηση της παραγωγής</a:t>
            </a:r>
          </a:p>
          <a:p>
            <a:pPr algn="just" eaLnBrk="1" hangingPunct="1">
              <a:spcBef>
                <a:spcPct val="55000"/>
              </a:spcBef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</a:pPr>
            <a:r>
              <a:rPr lang="el-GR" altLang="en-US" sz="2400" dirty="0"/>
              <a:t>Η πρόσφορά είναι </a:t>
            </a:r>
            <a:r>
              <a:rPr lang="el-GR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αύξουσα συνάρτηση</a:t>
            </a:r>
            <a:r>
              <a:rPr lang="el-GR" altLang="en-US" sz="2400" dirty="0"/>
              <a:t> της τιμής του προϊόντος</a:t>
            </a:r>
            <a:r>
              <a:rPr lang="en-GB" altLang="en-US" sz="2400" dirty="0"/>
              <a:t> / </a:t>
            </a:r>
            <a:r>
              <a:rPr lang="el-GR" altLang="en-US" sz="2400" dirty="0"/>
              <a:t>υπηρεσίας.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33</a:t>
            </a:fld>
            <a:endParaRPr lang="en-US"/>
          </a:p>
        </p:txBody>
      </p:sp>
      <p:pic>
        <p:nvPicPr>
          <p:cNvPr id="9218" name="Picture 2" descr="https://encrypted-tbn2.gstatic.com/images?q=tbn:ANd9GcQAOsv8z3Kb9O90FnC-oenQM7_AjujpPUEOHBKYXzkGX2CZyt1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09" y="4535434"/>
            <a:ext cx="2871893" cy="191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81726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13630" y="11728"/>
            <a:ext cx="9157629" cy="1143000"/>
          </a:xfrm>
        </p:spPr>
        <p:txBody>
          <a:bodyPr/>
          <a:lstStyle/>
          <a:p>
            <a:r>
              <a:rPr lang="el-GR" dirty="0"/>
              <a:t>Καμπύλη Προσφοράς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FECE-F587-46D1-B986-0B84E4D261D9}" type="slidenum">
              <a:rPr lang="el-GR" smtClean="0"/>
              <a:pPr/>
              <a:t>34</a:t>
            </a:fld>
            <a:endParaRPr lang="el-GR"/>
          </a:p>
        </p:txBody>
      </p:sp>
      <p:grpSp>
        <p:nvGrpSpPr>
          <p:cNvPr id="5" name="Ομάδα 4"/>
          <p:cNvGrpSpPr/>
          <p:nvPr/>
        </p:nvGrpSpPr>
        <p:grpSpPr>
          <a:xfrm>
            <a:off x="1537234" y="1009471"/>
            <a:ext cx="6096000" cy="4511675"/>
            <a:chOff x="1219200" y="1143000"/>
            <a:chExt cx="6096000" cy="4511675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5715000" y="1143000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sz="2000" b="1">
                  <a:solidFill>
                    <a:srgbClr val="FF0000"/>
                  </a:solidFill>
                </a:rPr>
                <a:t>Μ</a:t>
              </a:r>
              <a:r>
                <a:rPr lang="en-US" altLang="en-US" sz="2000" b="1">
                  <a:solidFill>
                    <a:srgbClr val="FF0000"/>
                  </a:solidFill>
                </a:rPr>
                <a:t>C</a:t>
              </a:r>
              <a:endParaRPr lang="en-GB" altLang="en-US" sz="2000" b="1">
                <a:solidFill>
                  <a:srgbClr val="FF0000"/>
                </a:solidFill>
              </a:endParaRP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1828800" y="1371600"/>
              <a:ext cx="0" cy="388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1828800" y="5257800"/>
              <a:ext cx="5486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lg" len="lg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133600" y="1639888"/>
              <a:ext cx="3919538" cy="3030537"/>
            </a:xfrm>
            <a:custGeom>
              <a:avLst/>
              <a:gdLst>
                <a:gd name="T0" fmla="*/ 0 w 2469"/>
                <a:gd name="T1" fmla="*/ 2147483647 h 1909"/>
                <a:gd name="T2" fmla="*/ 2147483647 w 2469"/>
                <a:gd name="T3" fmla="*/ 2147483647 h 1909"/>
                <a:gd name="T4" fmla="*/ 2147483647 w 2469"/>
                <a:gd name="T5" fmla="*/ 2147483647 h 1909"/>
                <a:gd name="T6" fmla="*/ 2147483647 w 2469"/>
                <a:gd name="T7" fmla="*/ 2147483647 h 1909"/>
                <a:gd name="T8" fmla="*/ 2147483647 w 2469"/>
                <a:gd name="T9" fmla="*/ 0 h 19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9"/>
                <a:gd name="T16" fmla="*/ 0 h 1909"/>
                <a:gd name="T17" fmla="*/ 2469 w 2469"/>
                <a:gd name="T18" fmla="*/ 1909 h 19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9" h="1909">
                  <a:moveTo>
                    <a:pt x="0" y="1909"/>
                  </a:moveTo>
                  <a:cubicBezTo>
                    <a:pt x="122" y="1877"/>
                    <a:pt x="464" y="1824"/>
                    <a:pt x="731" y="1719"/>
                  </a:cubicBezTo>
                  <a:cubicBezTo>
                    <a:pt x="998" y="1614"/>
                    <a:pt x="1365" y="1443"/>
                    <a:pt x="1600" y="1280"/>
                  </a:cubicBezTo>
                  <a:cubicBezTo>
                    <a:pt x="1835" y="1117"/>
                    <a:pt x="1994" y="954"/>
                    <a:pt x="2139" y="741"/>
                  </a:cubicBezTo>
                  <a:cubicBezTo>
                    <a:pt x="2284" y="528"/>
                    <a:pt x="2400" y="154"/>
                    <a:pt x="2469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219200" y="4267200"/>
              <a:ext cx="6508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D60093"/>
                  </a:solidFill>
                </a:rPr>
                <a:t>p</a:t>
              </a:r>
              <a:r>
                <a:rPr lang="el-GR" altLang="en-US" sz="2000" b="1">
                  <a:solidFill>
                    <a:srgbClr val="D60093"/>
                  </a:solidFill>
                </a:rPr>
                <a:t>1</a:t>
              </a:r>
              <a:endParaRPr lang="en-GB" altLang="en-US" sz="2000" b="1">
                <a:solidFill>
                  <a:srgbClr val="D60093"/>
                </a:solidFill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1828800" y="4419600"/>
              <a:ext cx="1219200" cy="838200"/>
            </a:xfrm>
            <a:custGeom>
              <a:avLst/>
              <a:gdLst>
                <a:gd name="T0" fmla="*/ 0 w 768"/>
                <a:gd name="T1" fmla="*/ 0 h 528"/>
                <a:gd name="T2" fmla="*/ 2147483647 w 768"/>
                <a:gd name="T3" fmla="*/ 0 h 528"/>
                <a:gd name="T4" fmla="*/ 2147483647 w 76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768"/>
                <a:gd name="T10" fmla="*/ 0 h 528"/>
                <a:gd name="T11" fmla="*/ 768 w 76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528">
                  <a:moveTo>
                    <a:pt x="0" y="0"/>
                  </a:moveTo>
                  <a:lnTo>
                    <a:pt x="768" y="0"/>
                  </a:lnTo>
                  <a:lnTo>
                    <a:pt x="768" y="528"/>
                  </a:lnTo>
                </a:path>
              </a:pathLst>
            </a:custGeom>
            <a:noFill/>
            <a:ln w="34925">
              <a:solidFill>
                <a:srgbClr val="993366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6"/>
            <p:cNvSpPr>
              <a:spLocks noChangeArrowheads="1"/>
            </p:cNvSpPr>
            <p:nvPr/>
          </p:nvSpPr>
          <p:spPr bwMode="auto">
            <a:xfrm>
              <a:off x="2971800" y="4343400"/>
              <a:ext cx="152400" cy="1524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2743200" y="5257800"/>
              <a:ext cx="6508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D60093"/>
                  </a:solidFill>
                </a:rPr>
                <a:t>q</a:t>
              </a:r>
              <a:r>
                <a:rPr lang="el-GR" altLang="en-US" sz="2000" b="1">
                  <a:solidFill>
                    <a:srgbClr val="D60093"/>
                  </a:solidFill>
                </a:rPr>
                <a:t>1</a:t>
              </a:r>
              <a:endParaRPr lang="en-GB" altLang="en-US" sz="2000" b="1">
                <a:solidFill>
                  <a:srgbClr val="D60093"/>
                </a:solidFill>
              </a:endParaRP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1295400" y="3429000"/>
              <a:ext cx="533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p2</a:t>
              </a:r>
              <a:endParaRPr lang="en-GB" altLang="en-US" sz="2000" b="1">
                <a:solidFill>
                  <a:schemeClr val="accent2"/>
                </a:solidFill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4343400" y="5257800"/>
              <a:ext cx="4810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chemeClr val="accent2"/>
                  </a:solidFill>
                </a:rPr>
                <a:t>q2</a:t>
              </a:r>
              <a:endParaRPr lang="en-GB" altLang="en-US" sz="2000" b="1">
                <a:solidFill>
                  <a:schemeClr val="accent2"/>
                </a:solidFill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1828800" y="3657600"/>
              <a:ext cx="2819400" cy="1600200"/>
            </a:xfrm>
            <a:custGeom>
              <a:avLst/>
              <a:gdLst>
                <a:gd name="T0" fmla="*/ 0 w 768"/>
                <a:gd name="T1" fmla="*/ 0 h 528"/>
                <a:gd name="T2" fmla="*/ 2147483647 w 768"/>
                <a:gd name="T3" fmla="*/ 0 h 528"/>
                <a:gd name="T4" fmla="*/ 2147483647 w 76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768"/>
                <a:gd name="T10" fmla="*/ 0 h 528"/>
                <a:gd name="T11" fmla="*/ 768 w 76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528">
                  <a:moveTo>
                    <a:pt x="0" y="0"/>
                  </a:moveTo>
                  <a:lnTo>
                    <a:pt x="768" y="0"/>
                  </a:lnTo>
                  <a:lnTo>
                    <a:pt x="768" y="528"/>
                  </a:lnTo>
                </a:path>
              </a:pathLst>
            </a:custGeom>
            <a:noFill/>
            <a:ln w="34925">
              <a:solidFill>
                <a:srgbClr val="0000F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Oval 21"/>
            <p:cNvSpPr>
              <a:spLocks noChangeArrowheads="1"/>
            </p:cNvSpPr>
            <p:nvPr/>
          </p:nvSpPr>
          <p:spPr bwMode="auto">
            <a:xfrm>
              <a:off x="4572000" y="3581400"/>
              <a:ext cx="152400" cy="1524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1219200" y="2209800"/>
              <a:ext cx="533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339933"/>
                  </a:solidFill>
                </a:rPr>
                <a:t>p3</a:t>
              </a:r>
              <a:endParaRPr lang="en-GB" altLang="en-US" sz="2000" b="1">
                <a:solidFill>
                  <a:srgbClr val="339933"/>
                </a:solidFill>
              </a:endParaRPr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5562600" y="5257800"/>
              <a:ext cx="533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339933"/>
                  </a:solidFill>
                </a:rPr>
                <a:t>q3</a:t>
              </a:r>
              <a:endParaRPr lang="en-GB" altLang="en-US" sz="2000" b="1">
                <a:solidFill>
                  <a:srgbClr val="339933"/>
                </a:solidFill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auto">
            <a:xfrm>
              <a:off x="1828800" y="2362200"/>
              <a:ext cx="3962400" cy="2895600"/>
            </a:xfrm>
            <a:custGeom>
              <a:avLst/>
              <a:gdLst>
                <a:gd name="T0" fmla="*/ 0 w 768"/>
                <a:gd name="T1" fmla="*/ 0 h 528"/>
                <a:gd name="T2" fmla="*/ 2147483647 w 768"/>
                <a:gd name="T3" fmla="*/ 0 h 528"/>
                <a:gd name="T4" fmla="*/ 2147483647 w 76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768"/>
                <a:gd name="T10" fmla="*/ 0 h 528"/>
                <a:gd name="T11" fmla="*/ 768 w 76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528">
                  <a:moveTo>
                    <a:pt x="0" y="0"/>
                  </a:moveTo>
                  <a:lnTo>
                    <a:pt x="768" y="0"/>
                  </a:lnTo>
                  <a:lnTo>
                    <a:pt x="768" y="528"/>
                  </a:lnTo>
                </a:path>
              </a:pathLst>
            </a:custGeom>
            <a:noFill/>
            <a:ln w="34925">
              <a:solidFill>
                <a:srgbClr val="008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25"/>
            <p:cNvSpPr>
              <a:spLocks noChangeArrowheads="1"/>
            </p:cNvSpPr>
            <p:nvPr/>
          </p:nvSpPr>
          <p:spPr bwMode="auto">
            <a:xfrm>
              <a:off x="5715000" y="2286000"/>
              <a:ext cx="152400" cy="1524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2" name="Text Box 47"/>
          <p:cNvSpPr txBox="1">
            <a:spLocks noChangeArrowheads="1"/>
          </p:cNvSpPr>
          <p:nvPr/>
        </p:nvSpPr>
        <p:spPr bwMode="auto">
          <a:xfrm>
            <a:off x="554464" y="5692648"/>
            <a:ext cx="82139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l-GR" altLang="en-US" sz="2400" dirty="0">
                <a:latin typeface="+mn-lt"/>
              </a:rPr>
              <a:t>Η καμπύλη της προσφοράς εκφράζει την ποσότητα που παρέχεται για συγκεκριμένη τιμή προϊόντος ή υπηρεσίας.</a:t>
            </a:r>
          </a:p>
        </p:txBody>
      </p:sp>
    </p:spTree>
    <p:extLst>
      <p:ext uri="{BB962C8B-B14F-4D97-AF65-F5344CB8AC3E}">
        <p14:creationId xmlns:p14="http://schemas.microsoft.com/office/powerpoint/2010/main" val="3824748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938"/>
            <a:ext cx="9144000" cy="1143000"/>
          </a:xfrm>
        </p:spPr>
        <p:txBody>
          <a:bodyPr>
            <a:normAutofit/>
          </a:bodyPr>
          <a:lstStyle/>
          <a:p>
            <a:r>
              <a:rPr lang="el-GR" dirty="0"/>
              <a:t>Προσφορά στις Μεταφορές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41267" y="1192742"/>
            <a:ext cx="8428660" cy="500024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l-GR" sz="2400" dirty="0"/>
              <a:t>Η προσφορά στα συγκοινωνιακά έργα εκφράζεται μέσω του παρεχόμενου </a:t>
            </a:r>
            <a:r>
              <a:rPr lang="el-GR" sz="2400" dirty="0">
                <a:solidFill>
                  <a:srgbClr val="0000FF"/>
                </a:solidFill>
              </a:rPr>
              <a:t>μεταφορικού έργου.</a:t>
            </a:r>
            <a:endParaRPr lang="en-US" sz="2400" dirty="0">
              <a:solidFill>
                <a:srgbClr val="0000FF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el-GR" sz="2400" dirty="0"/>
              <a:t>Ως παρεχόμενο </a:t>
            </a:r>
            <a:r>
              <a:rPr lang="el-GR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μεταφορικό έργο</a:t>
            </a:r>
            <a:r>
              <a:rPr lang="el-GR" sz="2400" dirty="0">
                <a:solidFill>
                  <a:srgbClr val="0000FF"/>
                </a:solidFill>
              </a:rPr>
              <a:t> </a:t>
            </a:r>
            <a:r>
              <a:rPr lang="el-GR" sz="2400" dirty="0"/>
              <a:t>ορίζεται η ποσότητα που αντιστοιχεί στη δυνατότητα ενός συγκοινωνιακού συστήματος ή μιας υποδομής να εξυπηρετεί αριθμό επιβατών ή εμπορευμάτων, σε συγκεκριμένο χρονικό διάστημα.</a:t>
            </a:r>
          </a:p>
          <a:p>
            <a:pPr algn="just">
              <a:lnSpc>
                <a:spcPct val="100000"/>
              </a:lnSpc>
            </a:pPr>
            <a:r>
              <a:rPr lang="el-GR" sz="2400" dirty="0"/>
              <a:t>Το μεταφορικό έργο…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l-GR" sz="2400" dirty="0"/>
              <a:t>	…  αντιστοιχεί σε συγκεκριμένο επίπεδο κόστους.</a:t>
            </a:r>
          </a:p>
          <a:p>
            <a:pPr marL="1204913" indent="-290513" algn="just">
              <a:lnSpc>
                <a:spcPct val="100000"/>
              </a:lnSpc>
              <a:buNone/>
            </a:pPr>
            <a:r>
              <a:rPr lang="el-GR" sz="2400" dirty="0"/>
              <a:t>… περιορίζεται από την τεχνολογία, τους διαθέσιμους πόρους και εξωγενείς παράγοντες (πχ καιρός).</a:t>
            </a:r>
          </a:p>
          <a:p>
            <a:pPr algn="just">
              <a:lnSpc>
                <a:spcPct val="100000"/>
              </a:lnSpc>
            </a:pPr>
            <a:r>
              <a:rPr lang="el-GR" sz="2400" dirty="0"/>
              <a:t>Το </a:t>
            </a:r>
            <a:r>
              <a:rPr lang="el-GR" sz="2400" dirty="0">
                <a:solidFill>
                  <a:srgbClr val="0000FF"/>
                </a:solidFill>
              </a:rPr>
              <a:t>μέγιστο παρεχόμενο μεταφορικό έργο</a:t>
            </a:r>
            <a:r>
              <a:rPr lang="el-GR" sz="2400" dirty="0"/>
              <a:t> ονομάζεται </a:t>
            </a:r>
            <a:r>
              <a:rPr lang="el-GR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χωρητικότητα</a:t>
            </a:r>
            <a:r>
              <a:rPr lang="el-GR" sz="2400" dirty="0"/>
              <a:t> του μεταφορικού συστήματος ή υποδομής 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12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9714"/>
          </a:xfrm>
        </p:spPr>
        <p:txBody>
          <a:bodyPr/>
          <a:lstStyle/>
          <a:p>
            <a:r>
              <a:rPr lang="el-GR" dirty="0"/>
              <a:t>Προσφορά στις Μεταφορές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2" y="1163782"/>
            <a:ext cx="4516582" cy="49322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400" b="1" dirty="0"/>
              <a:t>Παράδειγμα (1):</a:t>
            </a:r>
          </a:p>
          <a:p>
            <a:pPr marL="0" indent="0" algn="just">
              <a:buNone/>
            </a:pPr>
            <a:r>
              <a:rPr lang="el-GR" sz="2400" dirty="0"/>
              <a:t>Τμήμα αυτοκινητοδρόμου μπορεί να εξυπηρετήσει υπό καλές καιρικές συνθήκες 2000 οχήματα ανά ώρα, κατεύθυνση και λωρίδα, χωρίς να σχηματίζονται συνθήκες συμφόρησης και σημαντικές φθορές στο οδόστρωμα.</a:t>
            </a:r>
          </a:p>
          <a:p>
            <a:pPr marL="0" indent="0" algn="just">
              <a:buNone/>
            </a:pPr>
            <a:r>
              <a:rPr lang="el-GR" sz="2400" dirty="0"/>
              <a:t>Αν αποφασιστεί να κατασκευαστεί αυτοκινητόδρομος 3 λωρίδων ανά κατεύθυνση, το παρεχόμενο μεταφορικό έργο μπορεί να εκτιμηθεί σε 2000 </a:t>
            </a:r>
            <a:r>
              <a:rPr lang="en-US" sz="2400" dirty="0"/>
              <a:t>x </a:t>
            </a:r>
            <a:r>
              <a:rPr lang="el-GR" sz="2400" dirty="0"/>
              <a:t>3 = 6000 οχήματα ανά ώρα και κατεύθυνση.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36</a:t>
            </a:fld>
            <a:endParaRPr lang="en-US"/>
          </a:p>
        </p:txBody>
      </p:sp>
      <p:pic>
        <p:nvPicPr>
          <p:cNvPr id="22530" name="Picture 2" descr="https://encrypted-tbn3.gstatic.com/images?q=tbn:ANd9GcQDARxBqwgd5O6azPEqeUMcDo-b2oJI0s4WnA-mY1Kie5SpZ8B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648" y="1241754"/>
            <a:ext cx="3679408" cy="242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s://encrypted-tbn2.gstatic.com/images?q=tbn:ANd9GcS9ybs7REZk6g7r5kGcKvWhS0Op-qdLI4-JfgazGozShWAElw4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648" y="4037156"/>
            <a:ext cx="3679408" cy="217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8541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9714"/>
          </a:xfrm>
        </p:spPr>
        <p:txBody>
          <a:bodyPr/>
          <a:lstStyle/>
          <a:p>
            <a:r>
              <a:rPr lang="el-GR" dirty="0"/>
              <a:t>Προσφορά στις Μεταφορές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163782"/>
            <a:ext cx="5056909" cy="49322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400" b="1" dirty="0"/>
              <a:t>Παράδειγμα (2):</a:t>
            </a:r>
          </a:p>
          <a:p>
            <a:pPr marL="0" indent="0" algn="just">
              <a:buNone/>
            </a:pPr>
            <a:r>
              <a:rPr lang="el-GR" sz="2400" dirty="0"/>
              <a:t>Λεωφορειακή γραμμή οχημάτων 80 θέσεων δρομολογείται με συχνότητα </a:t>
            </a:r>
            <a:r>
              <a:rPr lang="en-US" sz="2400" dirty="0"/>
              <a:t>6</a:t>
            </a:r>
            <a:r>
              <a:rPr lang="el-GR" sz="2400" dirty="0"/>
              <a:t> οχήματα ανά ώρα:</a:t>
            </a:r>
          </a:p>
          <a:p>
            <a:pPr marL="0" indent="0" algn="just">
              <a:buNone/>
            </a:pPr>
            <a:r>
              <a:rPr lang="el-GR" sz="2400" dirty="0">
                <a:solidFill>
                  <a:srgbClr val="0070C0"/>
                </a:solidFill>
              </a:rPr>
              <a:t>Το προσφερόμενο μεταφορικό έργο ισούται με 80 </a:t>
            </a:r>
            <a:r>
              <a:rPr lang="en-US" sz="2400" dirty="0">
                <a:solidFill>
                  <a:srgbClr val="0070C0"/>
                </a:solidFill>
              </a:rPr>
              <a:t>x 6 = 480 </a:t>
            </a:r>
            <a:r>
              <a:rPr lang="el-GR" sz="2400" dirty="0">
                <a:solidFill>
                  <a:srgbClr val="0070C0"/>
                </a:solidFill>
              </a:rPr>
              <a:t>επιβάτες ανά ώρα.</a:t>
            </a:r>
          </a:p>
          <a:p>
            <a:pPr marL="0" indent="0" algn="just">
              <a:buNone/>
            </a:pPr>
            <a:r>
              <a:rPr lang="el-GR" sz="2400" dirty="0"/>
              <a:t>Λαμβάνοντας υπόψη το ότι η μέγιστη εφικτή συχνότητα ασφαλούς διέλευσης λεωφορείων κατά μήκος ενός άξονα είναι λεωφορεία ανά δύο λεπτά, η χωρητικότητα είναι ίση με  80  </a:t>
            </a:r>
            <a:r>
              <a:rPr lang="en-US" sz="2400" dirty="0"/>
              <a:t>x 30 = 2400 </a:t>
            </a:r>
            <a:r>
              <a:rPr lang="el-GR" sz="2400" dirty="0"/>
              <a:t>επιβάτες ανά ώρα.</a:t>
            </a:r>
          </a:p>
          <a:p>
            <a:pPr marL="0" indent="0" algn="just">
              <a:buNone/>
            </a:pPr>
            <a:endParaRPr lang="el-GR" sz="24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upload.wikimedia.org/wikipedia/commons/6/6f/Madrid_EMT_bus_line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44" y="1439268"/>
            <a:ext cx="3166972" cy="23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37</a:t>
            </a:fld>
            <a:endParaRPr lang="en-US"/>
          </a:p>
        </p:txBody>
      </p:sp>
      <p:pic>
        <p:nvPicPr>
          <p:cNvPr id="24578" name="Picture 2" descr="https://encrypted-tbn3.gstatic.com/images?q=tbn:ANd9GcQYscYXIP4LvQXOA8_g8ngvgeXbko_CnVJF3BSlUVqpn1_UM-Lvf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44" y="4018827"/>
            <a:ext cx="3166972" cy="210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7828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9714"/>
          </a:xfrm>
        </p:spPr>
        <p:txBody>
          <a:bodyPr/>
          <a:lstStyle/>
          <a:p>
            <a:r>
              <a:rPr lang="el-GR" dirty="0"/>
              <a:t>Προσφορά στις Μεταφορές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656" y="1224624"/>
            <a:ext cx="4461162" cy="46551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400" b="1" dirty="0"/>
              <a:t>Παράδειγμα (3)</a:t>
            </a:r>
          </a:p>
          <a:p>
            <a:pPr marL="0" indent="0" algn="just">
              <a:buNone/>
            </a:pPr>
            <a:r>
              <a:rPr lang="el-GR" sz="2400" dirty="0"/>
              <a:t>Αεροπορική εταιρία παρέχει σύνδεση προς νησί του Αιγαίου με Α/Φ 100 θέσεων και δρομολογεί 2 πτήσεις ανά ημέρα</a:t>
            </a:r>
          </a:p>
          <a:p>
            <a:pPr marL="0" indent="0" algn="just">
              <a:buNone/>
            </a:pPr>
            <a:r>
              <a:rPr lang="el-GR" sz="2400" dirty="0">
                <a:solidFill>
                  <a:srgbClr val="0070C0"/>
                </a:solidFill>
              </a:rPr>
              <a:t>Το προσφερόμενο μεταφορικό έργο θα είναι ίσο με 2 </a:t>
            </a:r>
            <a:r>
              <a:rPr lang="en-US" sz="2400" dirty="0">
                <a:solidFill>
                  <a:srgbClr val="0070C0"/>
                </a:solidFill>
              </a:rPr>
              <a:t>x 200 = 400 </a:t>
            </a:r>
            <a:r>
              <a:rPr lang="el-GR" sz="2400" dirty="0">
                <a:solidFill>
                  <a:srgbClr val="0070C0"/>
                </a:solidFill>
              </a:rPr>
              <a:t>επιβάτες ανά ημέρα και για τις δύο κατευθύνσεις.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2052" name="Picture 4" descr="http://upload.wikimedia.org/wikipedia/commons/8/89/Hawaiian_Airlines_Boeing_767_(N597HA)_taking_of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625" y="1593273"/>
            <a:ext cx="3574472" cy="238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38</a:t>
            </a:fld>
            <a:endParaRPr lang="en-US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614" y="4449434"/>
            <a:ext cx="3812483" cy="168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708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25"/>
            <a:ext cx="9144000" cy="1143000"/>
          </a:xfrm>
        </p:spPr>
        <p:txBody>
          <a:bodyPr/>
          <a:lstStyle/>
          <a:p>
            <a:r>
              <a:rPr lang="el-GR" dirty="0"/>
              <a:t>Ζήτηση &amp; Προσφορά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FECE-F587-46D1-B986-0B84E4D261D9}" type="slidenum">
              <a:rPr lang="el-GR" smtClean="0"/>
              <a:pPr/>
              <a:t>39</a:t>
            </a:fld>
            <a:endParaRPr lang="el-GR"/>
          </a:p>
        </p:txBody>
      </p:sp>
      <p:pic>
        <p:nvPicPr>
          <p:cNvPr id="22530" name="Picture 2" descr="http://4.bp.blogspot.com/-OmNncLi1rkg/UBDOTYBhfOI/AAAAAAAAGEk/6ZIpolyVvOA/s400/0511-0906-0919-5628_African_American_Businesswoman_Hurrying_to_Work_clipart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1566615" cy="150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bestclipartblog.com/clipart-pics/student-clip-art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" y="3308025"/>
            <a:ext cx="2041165" cy="214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http://images.clipartpanda.com/shopping-clipart-0511-0808-1911-05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00494"/>
            <a:ext cx="2304256" cy="205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http://images.clipartpanda.com/visit-clipart-0511-1002-1017-4518_Cartoon_of_a_Grandma_Wanting_a_Hug_clipart_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99" y="3468507"/>
            <a:ext cx="2112169" cy="200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602128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Δραστηριότητες (Α)</a:t>
            </a:r>
            <a:endParaRPr lang="en-US" sz="2400" b="1" dirty="0"/>
          </a:p>
        </p:txBody>
      </p:sp>
      <p:sp>
        <p:nvSpPr>
          <p:cNvPr id="8" name="Right Arrow 7"/>
          <p:cNvSpPr/>
          <p:nvPr/>
        </p:nvSpPr>
        <p:spPr>
          <a:xfrm>
            <a:off x="4517553" y="3254574"/>
            <a:ext cx="846535" cy="769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72088" y="1200494"/>
            <a:ext cx="368193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Ζήτηση Μετακίνησης ως συνάρτηση:</a:t>
            </a:r>
          </a:p>
          <a:p>
            <a:endParaRPr lang="el-G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Δραστηριοτήτων</a:t>
            </a:r>
            <a:r>
              <a:rPr lang="en-US" sz="2000" dirty="0"/>
              <a:t> A</a:t>
            </a:r>
            <a:endParaRPr lang="el-G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Επιπέδου Εξυπηρέτησης</a:t>
            </a:r>
            <a:r>
              <a:rPr lang="en-US" sz="2000" dirty="0"/>
              <a:t> S</a:t>
            </a:r>
          </a:p>
          <a:p>
            <a:endParaRPr lang="en-US" sz="2000" b="1" dirty="0"/>
          </a:p>
          <a:p>
            <a:pPr algn="ctr"/>
            <a:r>
              <a:rPr lang="en-US" sz="3200" b="1" dirty="0"/>
              <a:t>Q=f(A,S)</a:t>
            </a:r>
          </a:p>
        </p:txBody>
      </p:sp>
      <p:pic>
        <p:nvPicPr>
          <p:cNvPr id="22540" name="Picture 12" descr="http://wikieducator.org/images/f/fd/DemandCurve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06" b="34467"/>
          <a:stretch/>
        </p:blipFill>
        <p:spPr bwMode="auto">
          <a:xfrm>
            <a:off x="5364088" y="3710808"/>
            <a:ext cx="3627939" cy="283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1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874" name="Text Box 2"/>
          <p:cNvSpPr txBox="1">
            <a:spLocks noChangeArrowheads="1"/>
          </p:cNvSpPr>
          <p:nvPr/>
        </p:nvSpPr>
        <p:spPr bwMode="auto">
          <a:xfrm>
            <a:off x="-103910" y="0"/>
            <a:ext cx="92479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l-GR" altLang="en-US" sz="3600" dirty="0">
                <a:latin typeface="+mj-lt"/>
              </a:rPr>
              <a:t>Βασικές Έννοιες Οικονομικής &amp; Μεταφορών</a:t>
            </a:r>
            <a:endParaRPr lang="en-GB" altLang="en-US" sz="3600" dirty="0">
              <a:latin typeface="+mj-lt"/>
            </a:endParaRPr>
          </a:p>
        </p:txBody>
      </p:sp>
      <p:graphicFrame>
        <p:nvGraphicFramePr>
          <p:cNvPr id="1999999" name="Group 127"/>
          <p:cNvGraphicFramePr>
            <a:graphicFrameLocks noGrp="1"/>
          </p:cNvGraphicFramePr>
          <p:nvPr>
            <p:extLst/>
          </p:nvPr>
        </p:nvGraphicFramePr>
        <p:xfrm>
          <a:off x="284018" y="1030218"/>
          <a:ext cx="8686800" cy="5003801"/>
        </p:xfrm>
        <a:graphic>
          <a:graphicData uri="http://schemas.openxmlformats.org/drawingml/2006/table">
            <a:tbl>
              <a:tblPr/>
              <a:tblGrid>
                <a:gridCol w="2947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54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10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οι καταναλωτές </a:t>
                      </a: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είναι </a:t>
                      </a: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οι μετακινούμενοι</a:t>
                      </a: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4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το προϊόν ή υπηρεσία</a:t>
                      </a:r>
                      <a:endParaRPr kumimoji="0" lang="en-GB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είναι </a:t>
                      </a: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η μετακίνηση</a:t>
                      </a: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065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οι παραγωγοί / πωλητές</a:t>
                      </a: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είναι </a:t>
                      </a: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οι εταιρείες παροχής μεταφορικού έργου </a:t>
                      </a:r>
                      <a:r>
                        <a:rPr kumimoji="0" lang="el-GR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π.χ. αεροπορικές, σιδηροδρομικές κλπ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και η υποδομή δηλ. οι δρόμοι   </a:t>
                      </a: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31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η ζήτηση για κατανάλωση</a:t>
                      </a: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είναι </a:t>
                      </a: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η ζήτηση για μετακίνηση</a:t>
                      </a: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16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η ποσότητα που ζητείται</a:t>
                      </a: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είναι</a:t>
                      </a: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ο αριθμός των μετακινήσεων, ο κυκλοφοριακός φόρτος</a:t>
                      </a: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20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η τιμή </a:t>
                      </a: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είναι</a:t>
                      </a: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είναι το κόμιστρο, ο χρόνος διαδρομής, το </a:t>
                      </a:r>
                      <a:r>
                        <a:rPr kumimoji="0" lang="el-GR" alt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charset="-128"/>
                        </a:rPr>
                        <a:t>γενικευμένο κόστος</a:t>
                      </a:r>
                      <a:endParaRPr kumimoji="0" lang="en-GB" altLang="en-US" sz="2000" b="0" i="0" u="sng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58046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61"/>
            <a:ext cx="9144000" cy="1143000"/>
          </a:xfrm>
        </p:spPr>
        <p:txBody>
          <a:bodyPr/>
          <a:lstStyle/>
          <a:p>
            <a:r>
              <a:rPr lang="el-GR" dirty="0"/>
              <a:t>Ζήτηση &amp; Προσφορά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FECE-F587-46D1-B986-0B84E4D261D9}" type="slidenum">
              <a:rPr lang="el-GR" smtClean="0"/>
              <a:pPr/>
              <a:t>40</a:t>
            </a:fld>
            <a:endParaRPr lang="el-GR"/>
          </a:p>
        </p:txBody>
      </p:sp>
      <p:pic>
        <p:nvPicPr>
          <p:cNvPr id="23556" name="Picture 4" descr="http://www.theclipartdirectory.com/clipart/Transportation/Trains/businessman_men_207165_tn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20773"/>
            <a:ext cx="1669821" cy="184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576" y="589834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Μεταφορικό Σύστημα (</a:t>
            </a:r>
            <a:r>
              <a:rPr lang="en-US" sz="2400" b="1" dirty="0"/>
              <a:t>T</a:t>
            </a:r>
            <a:r>
              <a:rPr lang="el-GR" sz="2400" b="1" dirty="0"/>
              <a:t>)</a:t>
            </a:r>
            <a:endParaRPr lang="en-US" sz="2400" b="1" dirty="0"/>
          </a:p>
        </p:txBody>
      </p:sp>
      <p:pic>
        <p:nvPicPr>
          <p:cNvPr id="23558" name="Picture 6" descr="http://nobadlanguage.net/wp-content/uploads/2012/01/Tollboo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79502"/>
            <a:ext cx="2461003" cy="224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https://encrypted-tbn2.gstatic.com/images?q=tbn:ANd9GcSaEp5JmwQU_ET8Uvco1bYI6l6xULKSPJsnse-uljKz4_90HVp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232" y="3970101"/>
            <a:ext cx="1778912" cy="177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4517553" y="3254574"/>
            <a:ext cx="846535" cy="769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64088" y="1279373"/>
            <a:ext cx="368193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Επίπεδο Εξυπηρέτησης </a:t>
            </a:r>
            <a:r>
              <a:rPr lang="en-US" sz="2000" dirty="0"/>
              <a:t>S </a:t>
            </a:r>
            <a:r>
              <a:rPr lang="el-GR" sz="2000" dirty="0"/>
              <a:t>ως συνάρτηση:</a:t>
            </a:r>
          </a:p>
          <a:p>
            <a:endParaRPr lang="el-G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Όγκου Επιβατών </a:t>
            </a:r>
            <a:r>
              <a:rPr lang="en-US" sz="2000" dirty="0"/>
              <a:t>Q</a:t>
            </a:r>
            <a:endParaRPr lang="el-G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Χαρ/</a:t>
            </a:r>
            <a:r>
              <a:rPr lang="el-GR" sz="2000" dirty="0" err="1"/>
              <a:t>κων</a:t>
            </a:r>
            <a:r>
              <a:rPr lang="el-GR" sz="2000" dirty="0"/>
              <a:t> Συστήματος </a:t>
            </a:r>
            <a:r>
              <a:rPr lang="en-US" sz="2000" dirty="0"/>
              <a:t>T</a:t>
            </a:r>
          </a:p>
          <a:p>
            <a:endParaRPr lang="en-US" sz="2000" b="1" dirty="0"/>
          </a:p>
          <a:p>
            <a:pPr algn="ctr"/>
            <a:r>
              <a:rPr lang="en-US" sz="3200" b="1" dirty="0"/>
              <a:t>S=g(Q,T)</a:t>
            </a:r>
          </a:p>
        </p:txBody>
      </p:sp>
      <p:pic>
        <p:nvPicPr>
          <p:cNvPr id="23564" name="Picture 12" descr="http://www.itcgcalamandrei.it/spazio_docenti/ragazzoni/clil/economia%20aziendale/Economic%20activity%20Trade%20Market/Demand%20and%20supply_file/image00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655" y="4023621"/>
            <a:ext cx="3733364" cy="220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3670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Ζήτηση &amp; Προσφορά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Ροές Επιβατών σε συνθήκες ισορροπίας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FECE-F587-46D1-B986-0B84E4D261D9}" type="slidenum">
              <a:rPr lang="el-GR" smtClean="0"/>
              <a:pPr/>
              <a:t>41</a:t>
            </a:fld>
            <a:endParaRPr lang="el-GR"/>
          </a:p>
        </p:txBody>
      </p:sp>
      <p:pic>
        <p:nvPicPr>
          <p:cNvPr id="24578" name="Picture 2" descr="https://kapitalism101.files.wordpress.com/2012/06/demandsupplycur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26" y="2492896"/>
            <a:ext cx="40005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724545"/>
            <a:ext cx="4139952" cy="113863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543848" y="4007620"/>
            <a:ext cx="323056" cy="294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Elbow Connector 9"/>
          <p:cNvCxnSpPr>
            <a:endCxn id="8" idx="2"/>
          </p:cNvCxnSpPr>
          <p:nvPr/>
        </p:nvCxnSpPr>
        <p:spPr>
          <a:xfrm>
            <a:off x="2411760" y="4007620"/>
            <a:ext cx="4132088" cy="14738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0" name="Picture 4" descr="http://photos.gograph.com/thumbs/CSP/CSP473/k47387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987526"/>
            <a:ext cx="1849201" cy="139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7323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0" y="0"/>
            <a:ext cx="9130829" cy="1143000"/>
          </a:xfrm>
        </p:spPr>
        <p:txBody>
          <a:bodyPr/>
          <a:lstStyle/>
          <a:p>
            <a:r>
              <a:rPr lang="el-GR" dirty="0"/>
              <a:t>Ένα απλό παράδειγμα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57835"/>
          </a:xfrm>
        </p:spPr>
        <p:txBody>
          <a:bodyPr/>
          <a:lstStyle/>
          <a:p>
            <a:r>
              <a:rPr lang="el-GR" dirty="0"/>
              <a:t>Σύνδεση δύο πόλεων με αυτοκινητόδρομο</a:t>
            </a:r>
          </a:p>
          <a:p>
            <a:r>
              <a:rPr lang="el-GR" dirty="0"/>
              <a:t>Ζήτηση και προσφερόμενες υπηρεσίες ως συνάρτηση του κόστους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FECE-F587-46D1-B986-0B84E4D261D9}" type="slidenum">
              <a:rPr lang="el-GR" smtClean="0"/>
              <a:pPr/>
              <a:t>42</a:t>
            </a:fld>
            <a:endParaRPr lang="el-GR"/>
          </a:p>
        </p:txBody>
      </p:sp>
      <p:pic>
        <p:nvPicPr>
          <p:cNvPr id="19458" name="Picture 2" descr="https://encrypted-tbn0.gstatic.com/images?q=tbn:ANd9GcS474K6kD8NW9_KRCk5tSMjaai-ven6Qhy-GQGKVOiG3g0iDW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" y="4310484"/>
            <a:ext cx="3476298" cy="254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275856" y="4869160"/>
            <a:ext cx="2917304" cy="288032"/>
            <a:chOff x="3635896" y="4869160"/>
            <a:chExt cx="2917304" cy="28803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635896" y="4869160"/>
              <a:ext cx="29173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635896" y="5013176"/>
              <a:ext cx="2917304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635896" y="5157192"/>
              <a:ext cx="29173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460" name="Picture 4" descr="http://images.clipartpanda.com/building-20clipart-build6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198" y="4140597"/>
            <a:ext cx="169545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0543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2A2E-F3C5-4CFB-B2B7-7F187687E204}" type="slidenum">
              <a:rPr lang="en-US" altLang="en-US">
                <a:solidFill>
                  <a:srgbClr val="000000"/>
                </a:solidFill>
              </a:rPr>
              <a:pPr/>
              <a:t>43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43"/>
            <a:ext cx="9144000" cy="1139825"/>
          </a:xfrm>
        </p:spPr>
        <p:txBody>
          <a:bodyPr/>
          <a:lstStyle/>
          <a:p>
            <a:r>
              <a:rPr lang="el-GR" dirty="0"/>
              <a:t>Καμπύλη Ζήτησης</a:t>
            </a:r>
            <a:endParaRPr lang="en-US" dirty="0">
              <a:latin typeface="+mn-lt"/>
            </a:endParaRPr>
          </a:p>
        </p:txBody>
      </p:sp>
      <p:grpSp>
        <p:nvGrpSpPr>
          <p:cNvPr id="15401" name="Group 41"/>
          <p:cNvGrpSpPr>
            <a:grpSpLocks/>
          </p:cNvGrpSpPr>
          <p:nvPr/>
        </p:nvGrpSpPr>
        <p:grpSpPr bwMode="auto">
          <a:xfrm>
            <a:off x="304800" y="1855788"/>
            <a:ext cx="8521700" cy="4291788"/>
            <a:chOff x="348" y="1393"/>
            <a:chExt cx="5089" cy="2325"/>
          </a:xfrm>
        </p:grpSpPr>
        <p:sp>
          <p:nvSpPr>
            <p:cNvPr id="15371" name="Freeform 11"/>
            <p:cNvSpPr>
              <a:spLocks/>
            </p:cNvSpPr>
            <p:nvPr/>
          </p:nvSpPr>
          <p:spPr bwMode="auto">
            <a:xfrm>
              <a:off x="1059" y="1419"/>
              <a:ext cx="4378" cy="1971"/>
            </a:xfrm>
            <a:custGeom>
              <a:avLst/>
              <a:gdLst>
                <a:gd name="T0" fmla="*/ 0 w 4378"/>
                <a:gd name="T1" fmla="*/ 0 h 1971"/>
                <a:gd name="T2" fmla="*/ 0 w 4378"/>
                <a:gd name="T3" fmla="*/ 1971 h 1971"/>
                <a:gd name="T4" fmla="*/ 4378 w 4378"/>
                <a:gd name="T5" fmla="*/ 1971 h 1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78" h="1971">
                  <a:moveTo>
                    <a:pt x="0" y="0"/>
                  </a:moveTo>
                  <a:lnTo>
                    <a:pt x="0" y="1971"/>
                  </a:lnTo>
                  <a:lnTo>
                    <a:pt x="4378" y="1971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5372" name="Rectangle 12"/>
            <p:cNvSpPr>
              <a:spLocks noChangeArrowheads="1"/>
            </p:cNvSpPr>
            <p:nvPr/>
          </p:nvSpPr>
          <p:spPr bwMode="auto">
            <a:xfrm>
              <a:off x="3984" y="3478"/>
              <a:ext cx="139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l-GR" b="1" dirty="0">
                  <a:solidFill>
                    <a:srgbClr val="000000"/>
                  </a:solidFill>
                </a:rPr>
                <a:t>Διελεύσεις (</a:t>
              </a:r>
              <a:r>
                <a:rPr lang="el-GR" b="1" dirty="0" err="1">
                  <a:solidFill>
                    <a:srgbClr val="000000"/>
                  </a:solidFill>
                </a:rPr>
                <a:t>οχήμ</a:t>
              </a:r>
              <a:r>
                <a:rPr lang="el-GR" b="1" dirty="0">
                  <a:solidFill>
                    <a:srgbClr val="000000"/>
                  </a:solidFill>
                </a:rPr>
                <a:t>./ημέρα)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373" name="Rectangle 13"/>
            <p:cNvSpPr>
              <a:spLocks noChangeArrowheads="1"/>
            </p:cNvSpPr>
            <p:nvPr/>
          </p:nvSpPr>
          <p:spPr bwMode="auto">
            <a:xfrm>
              <a:off x="348" y="1393"/>
              <a:ext cx="66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l-GR" b="1" dirty="0">
                  <a:solidFill>
                    <a:srgbClr val="000000"/>
                  </a:solidFill>
                </a:rPr>
                <a:t>Κόστος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3981450" y="3530600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A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5187950" y="4398963"/>
            <a:ext cx="152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B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769615" y="3683000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€4,00</a:t>
            </a: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630206" y="4576763"/>
            <a:ext cx="6651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dirty="0">
                <a:solidFill>
                  <a:srgbClr val="000000"/>
                </a:solidFill>
              </a:rPr>
              <a:t>€</a:t>
            </a:r>
            <a:r>
              <a:rPr lang="en-US" dirty="0">
                <a:solidFill>
                  <a:srgbClr val="000000"/>
                </a:solidFill>
              </a:rPr>
              <a:t>2,00</a:t>
            </a:r>
          </a:p>
        </p:txBody>
      </p:sp>
      <p:sp>
        <p:nvSpPr>
          <p:cNvPr id="15378" name="Freeform 18"/>
          <p:cNvSpPr>
            <a:spLocks/>
          </p:cNvSpPr>
          <p:nvPr/>
        </p:nvSpPr>
        <p:spPr bwMode="auto">
          <a:xfrm>
            <a:off x="2990850" y="3095625"/>
            <a:ext cx="4062413" cy="2287588"/>
          </a:xfrm>
          <a:custGeom>
            <a:avLst/>
            <a:gdLst>
              <a:gd name="T0" fmla="*/ 2426 w 2426"/>
              <a:gd name="T1" fmla="*/ 1441 h 1441"/>
              <a:gd name="T2" fmla="*/ 2426 w 2426"/>
              <a:gd name="T3" fmla="*/ 1441 h 1441"/>
              <a:gd name="T4" fmla="*/ 2320 w 2426"/>
              <a:gd name="T5" fmla="*/ 1421 h 1441"/>
              <a:gd name="T6" fmla="*/ 2219 w 2426"/>
              <a:gd name="T7" fmla="*/ 1398 h 1441"/>
              <a:gd name="T8" fmla="*/ 2123 w 2426"/>
              <a:gd name="T9" fmla="*/ 1375 h 1441"/>
              <a:gd name="T10" fmla="*/ 2027 w 2426"/>
              <a:gd name="T11" fmla="*/ 1353 h 1441"/>
              <a:gd name="T12" fmla="*/ 1942 w 2426"/>
              <a:gd name="T13" fmla="*/ 1327 h 1441"/>
              <a:gd name="T14" fmla="*/ 1856 w 2426"/>
              <a:gd name="T15" fmla="*/ 1300 h 1441"/>
              <a:gd name="T16" fmla="*/ 1770 w 2426"/>
              <a:gd name="T17" fmla="*/ 1274 h 1441"/>
              <a:gd name="T18" fmla="*/ 1695 w 2426"/>
              <a:gd name="T19" fmla="*/ 1245 h 1441"/>
              <a:gd name="T20" fmla="*/ 1619 w 2426"/>
              <a:gd name="T21" fmla="*/ 1213 h 1441"/>
              <a:gd name="T22" fmla="*/ 1543 w 2426"/>
              <a:gd name="T23" fmla="*/ 1180 h 1441"/>
              <a:gd name="T24" fmla="*/ 1473 w 2426"/>
              <a:gd name="T25" fmla="*/ 1147 h 1441"/>
              <a:gd name="T26" fmla="*/ 1402 w 2426"/>
              <a:gd name="T27" fmla="*/ 1112 h 1441"/>
              <a:gd name="T28" fmla="*/ 1271 w 2426"/>
              <a:gd name="T29" fmla="*/ 1037 h 1441"/>
              <a:gd name="T30" fmla="*/ 1145 w 2426"/>
              <a:gd name="T31" fmla="*/ 955 h 1441"/>
              <a:gd name="T32" fmla="*/ 1019 w 2426"/>
              <a:gd name="T33" fmla="*/ 864 h 1441"/>
              <a:gd name="T34" fmla="*/ 888 w 2426"/>
              <a:gd name="T35" fmla="*/ 766 h 1441"/>
              <a:gd name="T36" fmla="*/ 762 w 2426"/>
              <a:gd name="T37" fmla="*/ 662 h 1441"/>
              <a:gd name="T38" fmla="*/ 625 w 2426"/>
              <a:gd name="T39" fmla="*/ 548 h 1441"/>
              <a:gd name="T40" fmla="*/ 338 w 2426"/>
              <a:gd name="T41" fmla="*/ 294 h 1441"/>
              <a:gd name="T42" fmla="*/ 0 w 2426"/>
              <a:gd name="T43" fmla="*/ 0 h 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26" h="1441">
                <a:moveTo>
                  <a:pt x="2426" y="1441"/>
                </a:moveTo>
                <a:lnTo>
                  <a:pt x="2426" y="1441"/>
                </a:lnTo>
                <a:lnTo>
                  <a:pt x="2320" y="1421"/>
                </a:lnTo>
                <a:lnTo>
                  <a:pt x="2219" y="1398"/>
                </a:lnTo>
                <a:lnTo>
                  <a:pt x="2123" y="1375"/>
                </a:lnTo>
                <a:lnTo>
                  <a:pt x="2027" y="1353"/>
                </a:lnTo>
                <a:lnTo>
                  <a:pt x="1942" y="1327"/>
                </a:lnTo>
                <a:lnTo>
                  <a:pt x="1856" y="1300"/>
                </a:lnTo>
                <a:lnTo>
                  <a:pt x="1770" y="1274"/>
                </a:lnTo>
                <a:lnTo>
                  <a:pt x="1695" y="1245"/>
                </a:lnTo>
                <a:lnTo>
                  <a:pt x="1619" y="1213"/>
                </a:lnTo>
                <a:lnTo>
                  <a:pt x="1543" y="1180"/>
                </a:lnTo>
                <a:lnTo>
                  <a:pt x="1473" y="1147"/>
                </a:lnTo>
                <a:lnTo>
                  <a:pt x="1402" y="1112"/>
                </a:lnTo>
                <a:lnTo>
                  <a:pt x="1271" y="1037"/>
                </a:lnTo>
                <a:lnTo>
                  <a:pt x="1145" y="955"/>
                </a:lnTo>
                <a:lnTo>
                  <a:pt x="1019" y="864"/>
                </a:lnTo>
                <a:lnTo>
                  <a:pt x="888" y="766"/>
                </a:lnTo>
                <a:lnTo>
                  <a:pt x="762" y="662"/>
                </a:lnTo>
                <a:lnTo>
                  <a:pt x="625" y="548"/>
                </a:lnTo>
                <a:lnTo>
                  <a:pt x="338" y="294"/>
                </a:lnTo>
                <a:lnTo>
                  <a:pt x="0" y="0"/>
                </a:lnTo>
              </a:path>
            </a:pathLst>
          </a:custGeom>
          <a:noFill/>
          <a:ln w="57150" cmpd="sng">
            <a:solidFill>
              <a:srgbClr val="17515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7119938" y="5207000"/>
            <a:ext cx="165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D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3484563" y="5665788"/>
            <a:ext cx="6428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40</a:t>
            </a:r>
            <a:r>
              <a:rPr lang="el-GR" dirty="0">
                <a:solidFill>
                  <a:srgbClr val="000000"/>
                </a:solidFill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000</a:t>
            </a:r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4725988" y="5665788"/>
            <a:ext cx="6428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60</a:t>
            </a:r>
            <a:r>
              <a:rPr lang="el-GR" dirty="0">
                <a:solidFill>
                  <a:srgbClr val="000000"/>
                </a:solidFill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000</a:t>
            </a:r>
          </a:p>
        </p:txBody>
      </p:sp>
      <p:sp>
        <p:nvSpPr>
          <p:cNvPr id="15389" name="Freeform 29"/>
          <p:cNvSpPr>
            <a:spLocks/>
          </p:cNvSpPr>
          <p:nvPr/>
        </p:nvSpPr>
        <p:spPr bwMode="auto">
          <a:xfrm>
            <a:off x="3792538" y="3767138"/>
            <a:ext cx="144462" cy="136525"/>
          </a:xfrm>
          <a:custGeom>
            <a:avLst/>
            <a:gdLst>
              <a:gd name="T0" fmla="*/ 56 w 106"/>
              <a:gd name="T1" fmla="*/ 68 h 68"/>
              <a:gd name="T2" fmla="*/ 56 w 106"/>
              <a:gd name="T3" fmla="*/ 68 h 68"/>
              <a:gd name="T4" fmla="*/ 76 w 106"/>
              <a:gd name="T5" fmla="*/ 65 h 68"/>
              <a:gd name="T6" fmla="*/ 91 w 106"/>
              <a:gd name="T7" fmla="*/ 58 h 68"/>
              <a:gd name="T8" fmla="*/ 101 w 106"/>
              <a:gd name="T9" fmla="*/ 45 h 68"/>
              <a:gd name="T10" fmla="*/ 106 w 106"/>
              <a:gd name="T11" fmla="*/ 32 h 68"/>
              <a:gd name="T12" fmla="*/ 106 w 106"/>
              <a:gd name="T13" fmla="*/ 32 h 68"/>
              <a:gd name="T14" fmla="*/ 101 w 106"/>
              <a:gd name="T15" fmla="*/ 19 h 68"/>
              <a:gd name="T16" fmla="*/ 91 w 106"/>
              <a:gd name="T17" fmla="*/ 9 h 68"/>
              <a:gd name="T18" fmla="*/ 76 w 106"/>
              <a:gd name="T19" fmla="*/ 3 h 68"/>
              <a:gd name="T20" fmla="*/ 56 w 106"/>
              <a:gd name="T21" fmla="*/ 0 h 68"/>
              <a:gd name="T22" fmla="*/ 56 w 106"/>
              <a:gd name="T23" fmla="*/ 0 h 68"/>
              <a:gd name="T24" fmla="*/ 36 w 106"/>
              <a:gd name="T25" fmla="*/ 3 h 68"/>
              <a:gd name="T26" fmla="*/ 15 w 106"/>
              <a:gd name="T27" fmla="*/ 9 h 68"/>
              <a:gd name="T28" fmla="*/ 5 w 106"/>
              <a:gd name="T29" fmla="*/ 19 h 68"/>
              <a:gd name="T30" fmla="*/ 0 w 106"/>
              <a:gd name="T31" fmla="*/ 32 h 68"/>
              <a:gd name="T32" fmla="*/ 0 w 106"/>
              <a:gd name="T33" fmla="*/ 32 h 68"/>
              <a:gd name="T34" fmla="*/ 5 w 106"/>
              <a:gd name="T35" fmla="*/ 45 h 68"/>
              <a:gd name="T36" fmla="*/ 15 w 106"/>
              <a:gd name="T37" fmla="*/ 58 h 68"/>
              <a:gd name="T38" fmla="*/ 36 w 106"/>
              <a:gd name="T39" fmla="*/ 65 h 68"/>
              <a:gd name="T40" fmla="*/ 56 w 106"/>
              <a:gd name="T41" fmla="*/ 68 h 68"/>
              <a:gd name="T42" fmla="*/ 56 w 106"/>
              <a:gd name="T43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6" h="68">
                <a:moveTo>
                  <a:pt x="56" y="68"/>
                </a:moveTo>
                <a:lnTo>
                  <a:pt x="56" y="68"/>
                </a:lnTo>
                <a:lnTo>
                  <a:pt x="76" y="65"/>
                </a:lnTo>
                <a:lnTo>
                  <a:pt x="91" y="58"/>
                </a:lnTo>
                <a:lnTo>
                  <a:pt x="101" y="45"/>
                </a:lnTo>
                <a:lnTo>
                  <a:pt x="106" y="32"/>
                </a:lnTo>
                <a:lnTo>
                  <a:pt x="106" y="32"/>
                </a:lnTo>
                <a:lnTo>
                  <a:pt x="101" y="19"/>
                </a:lnTo>
                <a:lnTo>
                  <a:pt x="91" y="9"/>
                </a:lnTo>
                <a:lnTo>
                  <a:pt x="76" y="3"/>
                </a:lnTo>
                <a:lnTo>
                  <a:pt x="56" y="0"/>
                </a:lnTo>
                <a:lnTo>
                  <a:pt x="56" y="0"/>
                </a:lnTo>
                <a:lnTo>
                  <a:pt x="36" y="3"/>
                </a:lnTo>
                <a:lnTo>
                  <a:pt x="15" y="9"/>
                </a:lnTo>
                <a:lnTo>
                  <a:pt x="5" y="19"/>
                </a:lnTo>
                <a:lnTo>
                  <a:pt x="0" y="32"/>
                </a:lnTo>
                <a:lnTo>
                  <a:pt x="0" y="32"/>
                </a:lnTo>
                <a:lnTo>
                  <a:pt x="5" y="45"/>
                </a:lnTo>
                <a:lnTo>
                  <a:pt x="15" y="58"/>
                </a:lnTo>
                <a:lnTo>
                  <a:pt x="36" y="65"/>
                </a:lnTo>
                <a:lnTo>
                  <a:pt x="56" y="68"/>
                </a:lnTo>
                <a:lnTo>
                  <a:pt x="56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5390" name="Freeform 30"/>
          <p:cNvSpPr>
            <a:spLocks/>
          </p:cNvSpPr>
          <p:nvPr/>
        </p:nvSpPr>
        <p:spPr bwMode="auto">
          <a:xfrm>
            <a:off x="5030788" y="4665663"/>
            <a:ext cx="142875" cy="136525"/>
          </a:xfrm>
          <a:custGeom>
            <a:avLst/>
            <a:gdLst>
              <a:gd name="T0" fmla="*/ 51 w 106"/>
              <a:gd name="T1" fmla="*/ 69 h 69"/>
              <a:gd name="T2" fmla="*/ 51 w 106"/>
              <a:gd name="T3" fmla="*/ 69 h 69"/>
              <a:gd name="T4" fmla="*/ 76 w 106"/>
              <a:gd name="T5" fmla="*/ 66 h 69"/>
              <a:gd name="T6" fmla="*/ 91 w 106"/>
              <a:gd name="T7" fmla="*/ 59 h 69"/>
              <a:gd name="T8" fmla="*/ 101 w 106"/>
              <a:gd name="T9" fmla="*/ 49 h 69"/>
              <a:gd name="T10" fmla="*/ 106 w 106"/>
              <a:gd name="T11" fmla="*/ 36 h 69"/>
              <a:gd name="T12" fmla="*/ 106 w 106"/>
              <a:gd name="T13" fmla="*/ 36 h 69"/>
              <a:gd name="T14" fmla="*/ 101 w 106"/>
              <a:gd name="T15" fmla="*/ 23 h 69"/>
              <a:gd name="T16" fmla="*/ 91 w 106"/>
              <a:gd name="T17" fmla="*/ 10 h 69"/>
              <a:gd name="T18" fmla="*/ 76 w 106"/>
              <a:gd name="T19" fmla="*/ 4 h 69"/>
              <a:gd name="T20" fmla="*/ 51 w 106"/>
              <a:gd name="T21" fmla="*/ 0 h 69"/>
              <a:gd name="T22" fmla="*/ 51 w 106"/>
              <a:gd name="T23" fmla="*/ 0 h 69"/>
              <a:gd name="T24" fmla="*/ 31 w 106"/>
              <a:gd name="T25" fmla="*/ 4 h 69"/>
              <a:gd name="T26" fmla="*/ 16 w 106"/>
              <a:gd name="T27" fmla="*/ 10 h 69"/>
              <a:gd name="T28" fmla="*/ 5 w 106"/>
              <a:gd name="T29" fmla="*/ 23 h 69"/>
              <a:gd name="T30" fmla="*/ 0 w 106"/>
              <a:gd name="T31" fmla="*/ 36 h 69"/>
              <a:gd name="T32" fmla="*/ 0 w 106"/>
              <a:gd name="T33" fmla="*/ 36 h 69"/>
              <a:gd name="T34" fmla="*/ 5 w 106"/>
              <a:gd name="T35" fmla="*/ 49 h 69"/>
              <a:gd name="T36" fmla="*/ 16 w 106"/>
              <a:gd name="T37" fmla="*/ 59 h 69"/>
              <a:gd name="T38" fmla="*/ 31 w 106"/>
              <a:gd name="T39" fmla="*/ 66 h 69"/>
              <a:gd name="T40" fmla="*/ 51 w 106"/>
              <a:gd name="T41" fmla="*/ 69 h 69"/>
              <a:gd name="T42" fmla="*/ 51 w 106"/>
              <a:gd name="T43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6" h="69">
                <a:moveTo>
                  <a:pt x="51" y="69"/>
                </a:moveTo>
                <a:lnTo>
                  <a:pt x="51" y="69"/>
                </a:lnTo>
                <a:lnTo>
                  <a:pt x="76" y="66"/>
                </a:lnTo>
                <a:lnTo>
                  <a:pt x="91" y="59"/>
                </a:lnTo>
                <a:lnTo>
                  <a:pt x="101" y="49"/>
                </a:lnTo>
                <a:lnTo>
                  <a:pt x="106" y="36"/>
                </a:lnTo>
                <a:lnTo>
                  <a:pt x="106" y="36"/>
                </a:lnTo>
                <a:lnTo>
                  <a:pt x="101" y="23"/>
                </a:lnTo>
                <a:lnTo>
                  <a:pt x="91" y="10"/>
                </a:lnTo>
                <a:lnTo>
                  <a:pt x="76" y="4"/>
                </a:lnTo>
                <a:lnTo>
                  <a:pt x="51" y="0"/>
                </a:lnTo>
                <a:lnTo>
                  <a:pt x="51" y="0"/>
                </a:lnTo>
                <a:lnTo>
                  <a:pt x="31" y="4"/>
                </a:lnTo>
                <a:lnTo>
                  <a:pt x="16" y="10"/>
                </a:lnTo>
                <a:lnTo>
                  <a:pt x="5" y="23"/>
                </a:lnTo>
                <a:lnTo>
                  <a:pt x="0" y="36"/>
                </a:lnTo>
                <a:lnTo>
                  <a:pt x="0" y="36"/>
                </a:lnTo>
                <a:lnTo>
                  <a:pt x="5" y="49"/>
                </a:lnTo>
                <a:lnTo>
                  <a:pt x="16" y="59"/>
                </a:lnTo>
                <a:lnTo>
                  <a:pt x="31" y="66"/>
                </a:lnTo>
                <a:lnTo>
                  <a:pt x="51" y="69"/>
                </a:lnTo>
                <a:lnTo>
                  <a:pt x="51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>
            <a:off x="1346200" y="3835400"/>
            <a:ext cx="255587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>
            <a:off x="1346200" y="4724400"/>
            <a:ext cx="374808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5396" name="Line 36"/>
          <p:cNvSpPr>
            <a:spLocks noChangeShapeType="1"/>
          </p:cNvSpPr>
          <p:nvPr/>
        </p:nvSpPr>
        <p:spPr bwMode="auto">
          <a:xfrm flipV="1">
            <a:off x="3860800" y="3835400"/>
            <a:ext cx="0" cy="1828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5397" name="Line 37"/>
          <p:cNvSpPr>
            <a:spLocks noChangeShapeType="1"/>
          </p:cNvSpPr>
          <p:nvPr/>
        </p:nvSpPr>
        <p:spPr bwMode="auto">
          <a:xfrm flipV="1">
            <a:off x="5097463" y="4724400"/>
            <a:ext cx="0" cy="9271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0350" y="1714874"/>
            <a:ext cx="2760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/>
              <a:t>Σχέση Ζήτησης με Κόστος Μετακίνησης</a:t>
            </a:r>
            <a:endParaRPr lang="en-US" sz="2000" dirty="0"/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flipH="1">
            <a:off x="4725989" y="2422760"/>
            <a:ext cx="1994382" cy="1976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419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4" grpId="0"/>
      <p:bldP spid="15375" grpId="0"/>
      <p:bldP spid="15376" grpId="0"/>
      <p:bldP spid="15377" grpId="0"/>
      <p:bldP spid="15378" grpId="0" animBg="1"/>
      <p:bldP spid="15379" grpId="0"/>
      <p:bldP spid="15387" grpId="0"/>
      <p:bldP spid="15388" grpId="0"/>
      <p:bldP spid="15389" grpId="0" animBg="1"/>
      <p:bldP spid="15390" grpId="0" animBg="1"/>
      <p:bldP spid="15394" grpId="0" animBg="1"/>
      <p:bldP spid="15395" grpId="0" animBg="1"/>
      <p:bldP spid="15396" grpId="0" animBg="1"/>
      <p:bldP spid="1539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081B-2DD7-4EA2-8EF8-419A810A29AB}" type="slidenum">
              <a:rPr lang="en-US" altLang="en-US">
                <a:solidFill>
                  <a:srgbClr val="000000"/>
                </a:solidFill>
              </a:rPr>
              <a:pPr/>
              <a:t>44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70" y="-25449"/>
            <a:ext cx="9140130" cy="1139825"/>
          </a:xfrm>
        </p:spPr>
        <p:txBody>
          <a:bodyPr>
            <a:normAutofit/>
          </a:bodyPr>
          <a:lstStyle/>
          <a:p>
            <a:r>
              <a:rPr lang="el-GR" sz="4000" dirty="0"/>
              <a:t>Καμπύλη Ζήτησης</a:t>
            </a:r>
            <a:endParaRPr lang="en-US" sz="3800" dirty="0"/>
          </a:p>
        </p:txBody>
      </p:sp>
      <p:grpSp>
        <p:nvGrpSpPr>
          <p:cNvPr id="23600" name="Group 48"/>
          <p:cNvGrpSpPr>
            <a:grpSpLocks/>
          </p:cNvGrpSpPr>
          <p:nvPr/>
        </p:nvGrpSpPr>
        <p:grpSpPr bwMode="auto">
          <a:xfrm>
            <a:off x="636066" y="1693866"/>
            <a:ext cx="7842252" cy="4324350"/>
            <a:chOff x="426" y="1181"/>
            <a:chExt cx="4940" cy="2724"/>
          </a:xfrm>
        </p:grpSpPr>
        <p:sp>
          <p:nvSpPr>
            <p:cNvPr id="23570" name="Freeform 18"/>
            <p:cNvSpPr>
              <a:spLocks/>
            </p:cNvSpPr>
            <p:nvPr/>
          </p:nvSpPr>
          <p:spPr bwMode="auto">
            <a:xfrm>
              <a:off x="896" y="1181"/>
              <a:ext cx="4455" cy="2471"/>
            </a:xfrm>
            <a:custGeom>
              <a:avLst/>
              <a:gdLst>
                <a:gd name="T0" fmla="*/ 5 w 3604"/>
                <a:gd name="T1" fmla="*/ 0 h 2471"/>
                <a:gd name="T2" fmla="*/ 0 w 3604"/>
                <a:gd name="T3" fmla="*/ 2471 h 2471"/>
                <a:gd name="T4" fmla="*/ 3604 w 3604"/>
                <a:gd name="T5" fmla="*/ 2471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04" h="2471">
                  <a:moveTo>
                    <a:pt x="5" y="0"/>
                  </a:moveTo>
                  <a:lnTo>
                    <a:pt x="0" y="2471"/>
                  </a:lnTo>
                  <a:lnTo>
                    <a:pt x="3604" y="2471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3571" name="Rectangle 19"/>
            <p:cNvSpPr>
              <a:spLocks noChangeArrowheads="1"/>
            </p:cNvSpPr>
            <p:nvPr/>
          </p:nvSpPr>
          <p:spPr bwMode="auto">
            <a:xfrm>
              <a:off x="3838" y="3731"/>
              <a:ext cx="152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b="1" dirty="0">
                  <a:solidFill>
                    <a:srgbClr val="000000"/>
                  </a:solidFill>
                </a:rPr>
                <a:t>Διελεύσεις (κυκλοφορία)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572" name="Rectangle 20"/>
            <p:cNvSpPr>
              <a:spLocks noChangeArrowheads="1"/>
            </p:cNvSpPr>
            <p:nvPr/>
          </p:nvSpPr>
          <p:spPr bwMode="auto">
            <a:xfrm>
              <a:off x="426" y="1184"/>
              <a:ext cx="42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b="1" dirty="0">
                  <a:solidFill>
                    <a:srgbClr val="000000"/>
                  </a:solidFill>
                </a:rPr>
                <a:t>Κόστος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924991" y="2870203"/>
            <a:ext cx="2365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P</a:t>
            </a:r>
            <a:r>
              <a:rPr lang="en-US" i="1" baseline="-25000">
                <a:solidFill>
                  <a:srgbClr val="000000"/>
                </a:solidFill>
              </a:rPr>
              <a:t>2</a:t>
            </a:r>
            <a:endParaRPr lang="en-US" baseline="-25000">
              <a:solidFill>
                <a:srgbClr val="000000"/>
              </a:solidFill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2485504" y="5778503"/>
            <a:ext cx="261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Q</a:t>
            </a:r>
            <a:r>
              <a:rPr lang="en-US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3744391" y="5778503"/>
            <a:ext cx="2619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Q</a:t>
            </a:r>
            <a:r>
              <a:rPr lang="en-US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4998516" y="5778503"/>
            <a:ext cx="2619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Q</a:t>
            </a:r>
            <a:r>
              <a:rPr lang="en-US" i="1" baseline="-25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924991" y="4000503"/>
            <a:ext cx="2365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P</a:t>
            </a:r>
            <a:r>
              <a:rPr lang="en-US" i="1" baseline="-25000">
                <a:solidFill>
                  <a:srgbClr val="000000"/>
                </a:solidFill>
              </a:rPr>
              <a:t>1</a:t>
            </a:r>
            <a:endParaRPr lang="en-US" baseline="-25000">
              <a:solidFill>
                <a:srgbClr val="000000"/>
              </a:solidFill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924991" y="4635503"/>
            <a:ext cx="2365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P</a:t>
            </a:r>
            <a:r>
              <a:rPr lang="en-US" i="1" baseline="-25000">
                <a:solidFill>
                  <a:srgbClr val="000000"/>
                </a:solidFill>
              </a:rPr>
              <a:t>3</a:t>
            </a:r>
            <a:endParaRPr lang="en-US" baseline="-25000">
              <a:solidFill>
                <a:srgbClr val="000000"/>
              </a:solidFill>
            </a:endParaRPr>
          </a:p>
        </p:txBody>
      </p:sp>
      <p:sp>
        <p:nvSpPr>
          <p:cNvPr id="23579" name="Freeform 27"/>
          <p:cNvSpPr>
            <a:spLocks/>
          </p:cNvSpPr>
          <p:nvPr/>
        </p:nvSpPr>
        <p:spPr bwMode="auto">
          <a:xfrm>
            <a:off x="2106091" y="2057403"/>
            <a:ext cx="3571875" cy="2867025"/>
          </a:xfrm>
          <a:custGeom>
            <a:avLst/>
            <a:gdLst>
              <a:gd name="T0" fmla="*/ 2250 w 2250"/>
              <a:gd name="T1" fmla="*/ 1806 h 1806"/>
              <a:gd name="T2" fmla="*/ 2250 w 2250"/>
              <a:gd name="T3" fmla="*/ 1806 h 1806"/>
              <a:gd name="T4" fmla="*/ 2199 w 2250"/>
              <a:gd name="T5" fmla="*/ 1799 h 1806"/>
              <a:gd name="T6" fmla="*/ 2145 w 2250"/>
              <a:gd name="T7" fmla="*/ 1788 h 1806"/>
              <a:gd name="T8" fmla="*/ 2085 w 2250"/>
              <a:gd name="T9" fmla="*/ 1773 h 1806"/>
              <a:gd name="T10" fmla="*/ 2021 w 2250"/>
              <a:gd name="T11" fmla="*/ 1755 h 1806"/>
              <a:gd name="T12" fmla="*/ 1953 w 2250"/>
              <a:gd name="T13" fmla="*/ 1730 h 1806"/>
              <a:gd name="T14" fmla="*/ 1880 w 2250"/>
              <a:gd name="T15" fmla="*/ 1701 h 1806"/>
              <a:gd name="T16" fmla="*/ 1725 w 2250"/>
              <a:gd name="T17" fmla="*/ 1635 h 1806"/>
              <a:gd name="T18" fmla="*/ 1561 w 2250"/>
              <a:gd name="T19" fmla="*/ 1555 h 1806"/>
              <a:gd name="T20" fmla="*/ 1387 w 2250"/>
              <a:gd name="T21" fmla="*/ 1461 h 1806"/>
              <a:gd name="T22" fmla="*/ 1209 w 2250"/>
              <a:gd name="T23" fmla="*/ 1352 h 1806"/>
              <a:gd name="T24" fmla="*/ 1123 w 2250"/>
              <a:gd name="T25" fmla="*/ 1294 h 1806"/>
              <a:gd name="T26" fmla="*/ 1036 w 2250"/>
              <a:gd name="T27" fmla="*/ 1235 h 1806"/>
              <a:gd name="T28" fmla="*/ 945 w 2250"/>
              <a:gd name="T29" fmla="*/ 1170 h 1806"/>
              <a:gd name="T30" fmla="*/ 858 w 2250"/>
              <a:gd name="T31" fmla="*/ 1105 h 1806"/>
              <a:gd name="T32" fmla="*/ 776 w 2250"/>
              <a:gd name="T33" fmla="*/ 1039 h 1806"/>
              <a:gd name="T34" fmla="*/ 694 w 2250"/>
              <a:gd name="T35" fmla="*/ 967 h 1806"/>
              <a:gd name="T36" fmla="*/ 612 w 2250"/>
              <a:gd name="T37" fmla="*/ 894 h 1806"/>
              <a:gd name="T38" fmla="*/ 534 w 2250"/>
              <a:gd name="T39" fmla="*/ 821 h 1806"/>
              <a:gd name="T40" fmla="*/ 461 w 2250"/>
              <a:gd name="T41" fmla="*/ 745 h 1806"/>
              <a:gd name="T42" fmla="*/ 388 w 2250"/>
              <a:gd name="T43" fmla="*/ 669 h 1806"/>
              <a:gd name="T44" fmla="*/ 320 w 2250"/>
              <a:gd name="T45" fmla="*/ 589 h 1806"/>
              <a:gd name="T46" fmla="*/ 260 w 2250"/>
              <a:gd name="T47" fmla="*/ 509 h 1806"/>
              <a:gd name="T48" fmla="*/ 201 w 2250"/>
              <a:gd name="T49" fmla="*/ 425 h 1806"/>
              <a:gd name="T50" fmla="*/ 146 w 2250"/>
              <a:gd name="T51" fmla="*/ 341 h 1806"/>
              <a:gd name="T52" fmla="*/ 101 w 2250"/>
              <a:gd name="T53" fmla="*/ 258 h 1806"/>
              <a:gd name="T54" fmla="*/ 60 w 2250"/>
              <a:gd name="T55" fmla="*/ 174 h 1806"/>
              <a:gd name="T56" fmla="*/ 28 w 2250"/>
              <a:gd name="T57" fmla="*/ 87 h 1806"/>
              <a:gd name="T58" fmla="*/ 0 w 2250"/>
              <a:gd name="T59" fmla="*/ 0 h 1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50" h="1806">
                <a:moveTo>
                  <a:pt x="2250" y="1806"/>
                </a:moveTo>
                <a:lnTo>
                  <a:pt x="2250" y="1806"/>
                </a:lnTo>
                <a:lnTo>
                  <a:pt x="2199" y="1799"/>
                </a:lnTo>
                <a:lnTo>
                  <a:pt x="2145" y="1788"/>
                </a:lnTo>
                <a:lnTo>
                  <a:pt x="2085" y="1773"/>
                </a:lnTo>
                <a:lnTo>
                  <a:pt x="2021" y="1755"/>
                </a:lnTo>
                <a:lnTo>
                  <a:pt x="1953" y="1730"/>
                </a:lnTo>
                <a:lnTo>
                  <a:pt x="1880" y="1701"/>
                </a:lnTo>
                <a:lnTo>
                  <a:pt x="1725" y="1635"/>
                </a:lnTo>
                <a:lnTo>
                  <a:pt x="1561" y="1555"/>
                </a:lnTo>
                <a:lnTo>
                  <a:pt x="1387" y="1461"/>
                </a:lnTo>
                <a:lnTo>
                  <a:pt x="1209" y="1352"/>
                </a:lnTo>
                <a:lnTo>
                  <a:pt x="1123" y="1294"/>
                </a:lnTo>
                <a:lnTo>
                  <a:pt x="1036" y="1235"/>
                </a:lnTo>
                <a:lnTo>
                  <a:pt x="945" y="1170"/>
                </a:lnTo>
                <a:lnTo>
                  <a:pt x="858" y="1105"/>
                </a:lnTo>
                <a:lnTo>
                  <a:pt x="776" y="1039"/>
                </a:lnTo>
                <a:lnTo>
                  <a:pt x="694" y="967"/>
                </a:lnTo>
                <a:lnTo>
                  <a:pt x="612" y="894"/>
                </a:lnTo>
                <a:lnTo>
                  <a:pt x="534" y="821"/>
                </a:lnTo>
                <a:lnTo>
                  <a:pt x="461" y="745"/>
                </a:lnTo>
                <a:lnTo>
                  <a:pt x="388" y="669"/>
                </a:lnTo>
                <a:lnTo>
                  <a:pt x="320" y="589"/>
                </a:lnTo>
                <a:lnTo>
                  <a:pt x="260" y="509"/>
                </a:lnTo>
                <a:lnTo>
                  <a:pt x="201" y="425"/>
                </a:lnTo>
                <a:lnTo>
                  <a:pt x="146" y="341"/>
                </a:lnTo>
                <a:lnTo>
                  <a:pt x="101" y="258"/>
                </a:lnTo>
                <a:lnTo>
                  <a:pt x="60" y="174"/>
                </a:lnTo>
                <a:lnTo>
                  <a:pt x="28" y="87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174E5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23580" name="Freeform 28"/>
          <p:cNvSpPr>
            <a:spLocks/>
          </p:cNvSpPr>
          <p:nvPr/>
        </p:nvSpPr>
        <p:spPr bwMode="auto">
          <a:xfrm>
            <a:off x="5090591" y="4716466"/>
            <a:ext cx="136525" cy="136525"/>
          </a:xfrm>
          <a:custGeom>
            <a:avLst/>
            <a:gdLst>
              <a:gd name="T0" fmla="*/ 50 w 100"/>
              <a:gd name="T1" fmla="*/ 77 h 77"/>
              <a:gd name="T2" fmla="*/ 50 w 100"/>
              <a:gd name="T3" fmla="*/ 77 h 77"/>
              <a:gd name="T4" fmla="*/ 68 w 100"/>
              <a:gd name="T5" fmla="*/ 73 h 77"/>
              <a:gd name="T6" fmla="*/ 87 w 100"/>
              <a:gd name="T7" fmla="*/ 66 h 77"/>
              <a:gd name="T8" fmla="*/ 96 w 100"/>
              <a:gd name="T9" fmla="*/ 55 h 77"/>
              <a:gd name="T10" fmla="*/ 100 w 100"/>
              <a:gd name="T11" fmla="*/ 40 h 77"/>
              <a:gd name="T12" fmla="*/ 100 w 100"/>
              <a:gd name="T13" fmla="*/ 40 h 77"/>
              <a:gd name="T14" fmla="*/ 96 w 100"/>
              <a:gd name="T15" fmla="*/ 22 h 77"/>
              <a:gd name="T16" fmla="*/ 87 w 100"/>
              <a:gd name="T17" fmla="*/ 11 h 77"/>
              <a:gd name="T18" fmla="*/ 68 w 100"/>
              <a:gd name="T19" fmla="*/ 4 h 77"/>
              <a:gd name="T20" fmla="*/ 50 w 100"/>
              <a:gd name="T21" fmla="*/ 0 h 77"/>
              <a:gd name="T22" fmla="*/ 50 w 100"/>
              <a:gd name="T23" fmla="*/ 0 h 77"/>
              <a:gd name="T24" fmla="*/ 32 w 100"/>
              <a:gd name="T25" fmla="*/ 4 h 77"/>
              <a:gd name="T26" fmla="*/ 18 w 100"/>
              <a:gd name="T27" fmla="*/ 11 h 77"/>
              <a:gd name="T28" fmla="*/ 5 w 100"/>
              <a:gd name="T29" fmla="*/ 22 h 77"/>
              <a:gd name="T30" fmla="*/ 0 w 100"/>
              <a:gd name="T31" fmla="*/ 40 h 77"/>
              <a:gd name="T32" fmla="*/ 0 w 100"/>
              <a:gd name="T33" fmla="*/ 40 h 77"/>
              <a:gd name="T34" fmla="*/ 5 w 100"/>
              <a:gd name="T35" fmla="*/ 55 h 77"/>
              <a:gd name="T36" fmla="*/ 18 w 100"/>
              <a:gd name="T37" fmla="*/ 66 h 77"/>
              <a:gd name="T38" fmla="*/ 32 w 100"/>
              <a:gd name="T39" fmla="*/ 73 h 77"/>
              <a:gd name="T40" fmla="*/ 50 w 100"/>
              <a:gd name="T41" fmla="*/ 77 h 77"/>
              <a:gd name="T42" fmla="*/ 50 w 100"/>
              <a:gd name="T43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0" h="77">
                <a:moveTo>
                  <a:pt x="50" y="77"/>
                </a:moveTo>
                <a:lnTo>
                  <a:pt x="50" y="77"/>
                </a:lnTo>
                <a:lnTo>
                  <a:pt x="68" y="73"/>
                </a:lnTo>
                <a:lnTo>
                  <a:pt x="87" y="66"/>
                </a:lnTo>
                <a:lnTo>
                  <a:pt x="96" y="55"/>
                </a:lnTo>
                <a:lnTo>
                  <a:pt x="100" y="40"/>
                </a:lnTo>
                <a:lnTo>
                  <a:pt x="100" y="40"/>
                </a:lnTo>
                <a:lnTo>
                  <a:pt x="96" y="22"/>
                </a:lnTo>
                <a:lnTo>
                  <a:pt x="87" y="11"/>
                </a:lnTo>
                <a:lnTo>
                  <a:pt x="68" y="4"/>
                </a:lnTo>
                <a:lnTo>
                  <a:pt x="50" y="0"/>
                </a:lnTo>
                <a:lnTo>
                  <a:pt x="50" y="0"/>
                </a:lnTo>
                <a:lnTo>
                  <a:pt x="32" y="4"/>
                </a:lnTo>
                <a:lnTo>
                  <a:pt x="18" y="11"/>
                </a:lnTo>
                <a:lnTo>
                  <a:pt x="5" y="22"/>
                </a:lnTo>
                <a:lnTo>
                  <a:pt x="0" y="40"/>
                </a:lnTo>
                <a:lnTo>
                  <a:pt x="0" y="40"/>
                </a:lnTo>
                <a:lnTo>
                  <a:pt x="5" y="55"/>
                </a:lnTo>
                <a:lnTo>
                  <a:pt x="18" y="66"/>
                </a:lnTo>
                <a:lnTo>
                  <a:pt x="32" y="73"/>
                </a:lnTo>
                <a:lnTo>
                  <a:pt x="50" y="77"/>
                </a:lnTo>
                <a:lnTo>
                  <a:pt x="50" y="7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23581" name="Freeform 29"/>
          <p:cNvSpPr>
            <a:spLocks/>
          </p:cNvSpPr>
          <p:nvPr/>
        </p:nvSpPr>
        <p:spPr bwMode="auto">
          <a:xfrm>
            <a:off x="3838054" y="4076703"/>
            <a:ext cx="136525" cy="136525"/>
          </a:xfrm>
          <a:custGeom>
            <a:avLst/>
            <a:gdLst>
              <a:gd name="T0" fmla="*/ 45 w 95"/>
              <a:gd name="T1" fmla="*/ 76 h 76"/>
              <a:gd name="T2" fmla="*/ 45 w 95"/>
              <a:gd name="T3" fmla="*/ 76 h 76"/>
              <a:gd name="T4" fmla="*/ 68 w 95"/>
              <a:gd name="T5" fmla="*/ 72 h 76"/>
              <a:gd name="T6" fmla="*/ 82 w 95"/>
              <a:gd name="T7" fmla="*/ 65 h 76"/>
              <a:gd name="T8" fmla="*/ 91 w 95"/>
              <a:gd name="T9" fmla="*/ 51 h 76"/>
              <a:gd name="T10" fmla="*/ 95 w 95"/>
              <a:gd name="T11" fmla="*/ 36 h 76"/>
              <a:gd name="T12" fmla="*/ 95 w 95"/>
              <a:gd name="T13" fmla="*/ 36 h 76"/>
              <a:gd name="T14" fmla="*/ 91 w 95"/>
              <a:gd name="T15" fmla="*/ 22 h 76"/>
              <a:gd name="T16" fmla="*/ 82 w 95"/>
              <a:gd name="T17" fmla="*/ 11 h 76"/>
              <a:gd name="T18" fmla="*/ 68 w 95"/>
              <a:gd name="T19" fmla="*/ 0 h 76"/>
              <a:gd name="T20" fmla="*/ 45 w 95"/>
              <a:gd name="T21" fmla="*/ 0 h 76"/>
              <a:gd name="T22" fmla="*/ 45 w 95"/>
              <a:gd name="T23" fmla="*/ 0 h 76"/>
              <a:gd name="T24" fmla="*/ 27 w 95"/>
              <a:gd name="T25" fmla="*/ 0 h 76"/>
              <a:gd name="T26" fmla="*/ 13 w 95"/>
              <a:gd name="T27" fmla="*/ 11 h 76"/>
              <a:gd name="T28" fmla="*/ 4 w 95"/>
              <a:gd name="T29" fmla="*/ 22 h 76"/>
              <a:gd name="T30" fmla="*/ 0 w 95"/>
              <a:gd name="T31" fmla="*/ 36 h 76"/>
              <a:gd name="T32" fmla="*/ 0 w 95"/>
              <a:gd name="T33" fmla="*/ 36 h 76"/>
              <a:gd name="T34" fmla="*/ 4 w 95"/>
              <a:gd name="T35" fmla="*/ 51 h 76"/>
              <a:gd name="T36" fmla="*/ 13 w 95"/>
              <a:gd name="T37" fmla="*/ 65 h 76"/>
              <a:gd name="T38" fmla="*/ 27 w 95"/>
              <a:gd name="T39" fmla="*/ 72 h 76"/>
              <a:gd name="T40" fmla="*/ 45 w 95"/>
              <a:gd name="T41" fmla="*/ 76 h 76"/>
              <a:gd name="T42" fmla="*/ 45 w 95"/>
              <a:gd name="T43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5" h="76">
                <a:moveTo>
                  <a:pt x="45" y="76"/>
                </a:moveTo>
                <a:lnTo>
                  <a:pt x="45" y="76"/>
                </a:lnTo>
                <a:lnTo>
                  <a:pt x="68" y="72"/>
                </a:lnTo>
                <a:lnTo>
                  <a:pt x="82" y="65"/>
                </a:lnTo>
                <a:lnTo>
                  <a:pt x="91" y="51"/>
                </a:lnTo>
                <a:lnTo>
                  <a:pt x="95" y="36"/>
                </a:lnTo>
                <a:lnTo>
                  <a:pt x="95" y="36"/>
                </a:lnTo>
                <a:lnTo>
                  <a:pt x="91" y="22"/>
                </a:lnTo>
                <a:lnTo>
                  <a:pt x="82" y="11"/>
                </a:lnTo>
                <a:lnTo>
                  <a:pt x="68" y="0"/>
                </a:lnTo>
                <a:lnTo>
                  <a:pt x="45" y="0"/>
                </a:lnTo>
                <a:lnTo>
                  <a:pt x="45" y="0"/>
                </a:lnTo>
                <a:lnTo>
                  <a:pt x="27" y="0"/>
                </a:lnTo>
                <a:lnTo>
                  <a:pt x="13" y="11"/>
                </a:lnTo>
                <a:lnTo>
                  <a:pt x="4" y="22"/>
                </a:lnTo>
                <a:lnTo>
                  <a:pt x="0" y="36"/>
                </a:lnTo>
                <a:lnTo>
                  <a:pt x="0" y="36"/>
                </a:lnTo>
                <a:lnTo>
                  <a:pt x="4" y="51"/>
                </a:lnTo>
                <a:lnTo>
                  <a:pt x="13" y="65"/>
                </a:lnTo>
                <a:lnTo>
                  <a:pt x="27" y="72"/>
                </a:lnTo>
                <a:lnTo>
                  <a:pt x="45" y="76"/>
                </a:lnTo>
                <a:lnTo>
                  <a:pt x="45" y="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23582" name="Freeform 30"/>
          <p:cNvSpPr>
            <a:spLocks/>
          </p:cNvSpPr>
          <p:nvPr/>
        </p:nvSpPr>
        <p:spPr bwMode="auto">
          <a:xfrm>
            <a:off x="2569641" y="2957516"/>
            <a:ext cx="136525" cy="136525"/>
          </a:xfrm>
          <a:custGeom>
            <a:avLst/>
            <a:gdLst>
              <a:gd name="T0" fmla="*/ 50 w 96"/>
              <a:gd name="T1" fmla="*/ 80 h 80"/>
              <a:gd name="T2" fmla="*/ 50 w 96"/>
              <a:gd name="T3" fmla="*/ 80 h 80"/>
              <a:gd name="T4" fmla="*/ 69 w 96"/>
              <a:gd name="T5" fmla="*/ 76 h 80"/>
              <a:gd name="T6" fmla="*/ 82 w 96"/>
              <a:gd name="T7" fmla="*/ 65 h 80"/>
              <a:gd name="T8" fmla="*/ 96 w 96"/>
              <a:gd name="T9" fmla="*/ 54 h 80"/>
              <a:gd name="T10" fmla="*/ 96 w 96"/>
              <a:gd name="T11" fmla="*/ 40 h 80"/>
              <a:gd name="T12" fmla="*/ 96 w 96"/>
              <a:gd name="T13" fmla="*/ 40 h 80"/>
              <a:gd name="T14" fmla="*/ 96 w 96"/>
              <a:gd name="T15" fmla="*/ 25 h 80"/>
              <a:gd name="T16" fmla="*/ 82 w 96"/>
              <a:gd name="T17" fmla="*/ 11 h 80"/>
              <a:gd name="T18" fmla="*/ 69 w 96"/>
              <a:gd name="T19" fmla="*/ 3 h 80"/>
              <a:gd name="T20" fmla="*/ 50 w 96"/>
              <a:gd name="T21" fmla="*/ 0 h 80"/>
              <a:gd name="T22" fmla="*/ 50 w 96"/>
              <a:gd name="T23" fmla="*/ 0 h 80"/>
              <a:gd name="T24" fmla="*/ 32 w 96"/>
              <a:gd name="T25" fmla="*/ 3 h 80"/>
              <a:gd name="T26" fmla="*/ 14 w 96"/>
              <a:gd name="T27" fmla="*/ 11 h 80"/>
              <a:gd name="T28" fmla="*/ 5 w 96"/>
              <a:gd name="T29" fmla="*/ 25 h 80"/>
              <a:gd name="T30" fmla="*/ 0 w 96"/>
              <a:gd name="T31" fmla="*/ 40 h 80"/>
              <a:gd name="T32" fmla="*/ 0 w 96"/>
              <a:gd name="T33" fmla="*/ 40 h 80"/>
              <a:gd name="T34" fmla="*/ 5 w 96"/>
              <a:gd name="T35" fmla="*/ 54 h 80"/>
              <a:gd name="T36" fmla="*/ 14 w 96"/>
              <a:gd name="T37" fmla="*/ 65 h 80"/>
              <a:gd name="T38" fmla="*/ 32 w 96"/>
              <a:gd name="T39" fmla="*/ 76 h 80"/>
              <a:gd name="T40" fmla="*/ 50 w 96"/>
              <a:gd name="T41" fmla="*/ 80 h 80"/>
              <a:gd name="T42" fmla="*/ 50 w 96"/>
              <a:gd name="T43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80">
                <a:moveTo>
                  <a:pt x="50" y="80"/>
                </a:moveTo>
                <a:lnTo>
                  <a:pt x="50" y="80"/>
                </a:lnTo>
                <a:lnTo>
                  <a:pt x="69" y="76"/>
                </a:lnTo>
                <a:lnTo>
                  <a:pt x="82" y="65"/>
                </a:lnTo>
                <a:lnTo>
                  <a:pt x="96" y="54"/>
                </a:lnTo>
                <a:lnTo>
                  <a:pt x="96" y="40"/>
                </a:lnTo>
                <a:lnTo>
                  <a:pt x="96" y="40"/>
                </a:lnTo>
                <a:lnTo>
                  <a:pt x="96" y="25"/>
                </a:lnTo>
                <a:lnTo>
                  <a:pt x="82" y="11"/>
                </a:lnTo>
                <a:lnTo>
                  <a:pt x="69" y="3"/>
                </a:lnTo>
                <a:lnTo>
                  <a:pt x="50" y="0"/>
                </a:lnTo>
                <a:lnTo>
                  <a:pt x="50" y="0"/>
                </a:lnTo>
                <a:lnTo>
                  <a:pt x="32" y="3"/>
                </a:lnTo>
                <a:lnTo>
                  <a:pt x="14" y="11"/>
                </a:lnTo>
                <a:lnTo>
                  <a:pt x="5" y="25"/>
                </a:lnTo>
                <a:lnTo>
                  <a:pt x="0" y="40"/>
                </a:lnTo>
                <a:lnTo>
                  <a:pt x="0" y="40"/>
                </a:lnTo>
                <a:lnTo>
                  <a:pt x="5" y="54"/>
                </a:lnTo>
                <a:lnTo>
                  <a:pt x="14" y="65"/>
                </a:lnTo>
                <a:lnTo>
                  <a:pt x="32" y="76"/>
                </a:lnTo>
                <a:lnTo>
                  <a:pt x="50" y="80"/>
                </a:lnTo>
                <a:lnTo>
                  <a:pt x="50" y="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23583" name="Freeform 31"/>
          <p:cNvSpPr>
            <a:spLocks/>
          </p:cNvSpPr>
          <p:nvPr/>
        </p:nvSpPr>
        <p:spPr bwMode="auto">
          <a:xfrm>
            <a:off x="3017316" y="3060703"/>
            <a:ext cx="969963" cy="854075"/>
          </a:xfrm>
          <a:custGeom>
            <a:avLst/>
            <a:gdLst>
              <a:gd name="T0" fmla="*/ 611 w 611"/>
              <a:gd name="T1" fmla="*/ 538 h 538"/>
              <a:gd name="T2" fmla="*/ 611 w 611"/>
              <a:gd name="T3" fmla="*/ 538 h 538"/>
              <a:gd name="T4" fmla="*/ 566 w 611"/>
              <a:gd name="T5" fmla="*/ 513 h 538"/>
              <a:gd name="T6" fmla="*/ 502 w 611"/>
              <a:gd name="T7" fmla="*/ 465 h 538"/>
              <a:gd name="T8" fmla="*/ 420 w 611"/>
              <a:gd name="T9" fmla="*/ 400 h 538"/>
              <a:gd name="T10" fmla="*/ 329 w 611"/>
              <a:gd name="T11" fmla="*/ 324 h 538"/>
              <a:gd name="T12" fmla="*/ 237 w 611"/>
              <a:gd name="T13" fmla="*/ 244 h 538"/>
              <a:gd name="T14" fmla="*/ 146 w 611"/>
              <a:gd name="T15" fmla="*/ 156 h 538"/>
              <a:gd name="T16" fmla="*/ 64 w 611"/>
              <a:gd name="T17" fmla="*/ 77 h 538"/>
              <a:gd name="T18" fmla="*/ 0 w 611"/>
              <a:gd name="T19" fmla="*/ 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1" h="538">
                <a:moveTo>
                  <a:pt x="611" y="538"/>
                </a:moveTo>
                <a:lnTo>
                  <a:pt x="611" y="538"/>
                </a:lnTo>
                <a:lnTo>
                  <a:pt x="566" y="513"/>
                </a:lnTo>
                <a:lnTo>
                  <a:pt x="502" y="465"/>
                </a:lnTo>
                <a:lnTo>
                  <a:pt x="420" y="400"/>
                </a:lnTo>
                <a:lnTo>
                  <a:pt x="329" y="324"/>
                </a:lnTo>
                <a:lnTo>
                  <a:pt x="237" y="244"/>
                </a:lnTo>
                <a:lnTo>
                  <a:pt x="146" y="156"/>
                </a:lnTo>
                <a:lnTo>
                  <a:pt x="64" y="77"/>
                </a:lnTo>
                <a:lnTo>
                  <a:pt x="0" y="0"/>
                </a:lnTo>
              </a:path>
            </a:pathLst>
          </a:custGeom>
          <a:noFill/>
          <a:ln w="76200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23584" name="Freeform 32"/>
          <p:cNvSpPr>
            <a:spLocks/>
          </p:cNvSpPr>
          <p:nvPr/>
        </p:nvSpPr>
        <p:spPr bwMode="auto">
          <a:xfrm>
            <a:off x="4123804" y="4033841"/>
            <a:ext cx="949325" cy="503237"/>
          </a:xfrm>
          <a:custGeom>
            <a:avLst/>
            <a:gdLst>
              <a:gd name="T0" fmla="*/ 0 w 598"/>
              <a:gd name="T1" fmla="*/ 0 h 317"/>
              <a:gd name="T2" fmla="*/ 0 w 598"/>
              <a:gd name="T3" fmla="*/ 0 h 317"/>
              <a:gd name="T4" fmla="*/ 137 w 598"/>
              <a:gd name="T5" fmla="*/ 88 h 317"/>
              <a:gd name="T6" fmla="*/ 292 w 598"/>
              <a:gd name="T7" fmla="*/ 175 h 317"/>
              <a:gd name="T8" fmla="*/ 375 w 598"/>
              <a:gd name="T9" fmla="*/ 218 h 317"/>
              <a:gd name="T10" fmla="*/ 452 w 598"/>
              <a:gd name="T11" fmla="*/ 258 h 317"/>
              <a:gd name="T12" fmla="*/ 525 w 598"/>
              <a:gd name="T13" fmla="*/ 291 h 317"/>
              <a:gd name="T14" fmla="*/ 598 w 598"/>
              <a:gd name="T15" fmla="*/ 317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8" h="317">
                <a:moveTo>
                  <a:pt x="0" y="0"/>
                </a:moveTo>
                <a:lnTo>
                  <a:pt x="0" y="0"/>
                </a:lnTo>
                <a:lnTo>
                  <a:pt x="137" y="88"/>
                </a:lnTo>
                <a:lnTo>
                  <a:pt x="292" y="175"/>
                </a:lnTo>
                <a:lnTo>
                  <a:pt x="375" y="218"/>
                </a:lnTo>
                <a:lnTo>
                  <a:pt x="452" y="258"/>
                </a:lnTo>
                <a:lnTo>
                  <a:pt x="525" y="291"/>
                </a:lnTo>
                <a:lnTo>
                  <a:pt x="598" y="317"/>
                </a:lnTo>
              </a:path>
            </a:pathLst>
          </a:custGeom>
          <a:noFill/>
          <a:ln w="76200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 flipH="1">
            <a:off x="3215754" y="2906716"/>
            <a:ext cx="427037" cy="32226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 flipH="1">
            <a:off x="4742929" y="4102103"/>
            <a:ext cx="238125" cy="19050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grpSp>
        <p:nvGrpSpPr>
          <p:cNvPr id="23587" name="Group 35"/>
          <p:cNvGrpSpPr>
            <a:grpSpLocks/>
          </p:cNvGrpSpPr>
          <p:nvPr/>
        </p:nvGrpSpPr>
        <p:grpSpPr bwMode="auto">
          <a:xfrm>
            <a:off x="3702226" y="2540071"/>
            <a:ext cx="2743200" cy="584419"/>
            <a:chOff x="2448" y="1327"/>
            <a:chExt cx="1728" cy="576"/>
          </a:xfrm>
        </p:grpSpPr>
        <p:sp>
          <p:nvSpPr>
            <p:cNvPr id="23588" name="Rectangle 36"/>
            <p:cNvSpPr>
              <a:spLocks noChangeArrowheads="1"/>
            </p:cNvSpPr>
            <p:nvPr/>
          </p:nvSpPr>
          <p:spPr bwMode="auto">
            <a:xfrm>
              <a:off x="2448" y="1327"/>
              <a:ext cx="1728" cy="576"/>
            </a:xfrm>
            <a:prstGeom prst="rect">
              <a:avLst/>
            </a:prstGeom>
            <a:solidFill>
              <a:srgbClr val="EBE0CC"/>
            </a:solidFill>
            <a:ln w="1435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3589" name="Rectangle 37"/>
            <p:cNvSpPr>
              <a:spLocks noChangeArrowheads="1"/>
            </p:cNvSpPr>
            <p:nvPr/>
          </p:nvSpPr>
          <p:spPr bwMode="auto">
            <a:xfrm>
              <a:off x="2512" y="1381"/>
              <a:ext cx="1600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l-GR" dirty="0">
                  <a:solidFill>
                    <a:srgbClr val="000000"/>
                  </a:solidFill>
                </a:rPr>
                <a:t>Αύξηση του κόστους μετακίνησης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3590" name="Group 38"/>
          <p:cNvGrpSpPr>
            <a:grpSpLocks/>
          </p:cNvGrpSpPr>
          <p:nvPr/>
        </p:nvGrpSpPr>
        <p:grpSpPr bwMode="auto">
          <a:xfrm>
            <a:off x="4827066" y="3479802"/>
            <a:ext cx="2743200" cy="588963"/>
            <a:chOff x="2448" y="1327"/>
            <a:chExt cx="1728" cy="576"/>
          </a:xfrm>
        </p:grpSpPr>
        <p:sp>
          <p:nvSpPr>
            <p:cNvPr id="23591" name="Rectangle 39"/>
            <p:cNvSpPr>
              <a:spLocks noChangeArrowheads="1"/>
            </p:cNvSpPr>
            <p:nvPr/>
          </p:nvSpPr>
          <p:spPr bwMode="auto">
            <a:xfrm>
              <a:off x="2448" y="1327"/>
              <a:ext cx="1728" cy="576"/>
            </a:xfrm>
            <a:prstGeom prst="rect">
              <a:avLst/>
            </a:prstGeom>
            <a:solidFill>
              <a:srgbClr val="EBE0CC"/>
            </a:solidFill>
            <a:ln w="1435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3592" name="Rectangle 40"/>
            <p:cNvSpPr>
              <a:spLocks noChangeArrowheads="1"/>
            </p:cNvSpPr>
            <p:nvPr/>
          </p:nvSpPr>
          <p:spPr bwMode="auto">
            <a:xfrm>
              <a:off x="2512" y="1381"/>
              <a:ext cx="1600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l-GR" dirty="0">
                  <a:solidFill>
                    <a:srgbClr val="000000"/>
                  </a:solidFill>
                </a:rPr>
                <a:t>Μείωση του κόστους μετακίνησης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3593" name="Line 41"/>
          <p:cNvSpPr>
            <a:spLocks noChangeShapeType="1"/>
          </p:cNvSpPr>
          <p:nvPr/>
        </p:nvSpPr>
        <p:spPr bwMode="auto">
          <a:xfrm flipH="1">
            <a:off x="1253604" y="3011491"/>
            <a:ext cx="136366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23594" name="Line 42"/>
          <p:cNvSpPr>
            <a:spLocks noChangeShapeType="1"/>
          </p:cNvSpPr>
          <p:nvPr/>
        </p:nvSpPr>
        <p:spPr bwMode="auto">
          <a:xfrm flipH="1">
            <a:off x="1253604" y="4143378"/>
            <a:ext cx="26558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23595" name="Line 43"/>
          <p:cNvSpPr>
            <a:spLocks noChangeShapeType="1"/>
          </p:cNvSpPr>
          <p:nvPr/>
        </p:nvSpPr>
        <p:spPr bwMode="auto">
          <a:xfrm flipH="1">
            <a:off x="1253604" y="4783141"/>
            <a:ext cx="39179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23596" name="Line 44"/>
          <p:cNvSpPr>
            <a:spLocks noChangeShapeType="1"/>
          </p:cNvSpPr>
          <p:nvPr/>
        </p:nvSpPr>
        <p:spPr bwMode="auto">
          <a:xfrm>
            <a:off x="2631554" y="2997203"/>
            <a:ext cx="0" cy="27527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23597" name="Line 45"/>
          <p:cNvSpPr>
            <a:spLocks noChangeShapeType="1"/>
          </p:cNvSpPr>
          <p:nvPr/>
        </p:nvSpPr>
        <p:spPr bwMode="auto">
          <a:xfrm>
            <a:off x="3895204" y="4129091"/>
            <a:ext cx="0" cy="162083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23598" name="Line 46"/>
          <p:cNvSpPr>
            <a:spLocks noChangeShapeType="1"/>
          </p:cNvSpPr>
          <p:nvPr/>
        </p:nvSpPr>
        <p:spPr bwMode="auto">
          <a:xfrm>
            <a:off x="5157266" y="4783141"/>
            <a:ext cx="0" cy="9667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08687" y="1371895"/>
            <a:ext cx="4101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/>
              <a:t>Μετακίνηση επί της καμπύλης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609341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3" grpId="0"/>
      <p:bldP spid="23574" grpId="0"/>
      <p:bldP spid="23575" grpId="0"/>
      <p:bldP spid="23576" grpId="0"/>
      <p:bldP spid="23577" grpId="0"/>
      <p:bldP spid="23578" grpId="0"/>
      <p:bldP spid="23579" grpId="0" animBg="1"/>
      <p:bldP spid="23580" grpId="0" animBg="1"/>
      <p:bldP spid="23581" grpId="0" animBg="1"/>
      <p:bldP spid="23582" grpId="0" animBg="1"/>
      <p:bldP spid="23583" grpId="0" animBg="1"/>
      <p:bldP spid="23584" grpId="0" animBg="1"/>
      <p:bldP spid="23585" grpId="0" animBg="1"/>
      <p:bldP spid="23586" grpId="0" animBg="1"/>
      <p:bldP spid="23593" grpId="0" animBg="1"/>
      <p:bldP spid="23594" grpId="0" animBg="1"/>
      <p:bldP spid="23595" grpId="0" animBg="1"/>
      <p:bldP spid="23596" grpId="0" animBg="1"/>
      <p:bldP spid="23597" grpId="0" animBg="1"/>
      <p:bldP spid="2359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699C-2773-4863-BB24-FFB36A7D407C}" type="slidenum">
              <a:rPr lang="en-US" altLang="en-US">
                <a:solidFill>
                  <a:srgbClr val="000000"/>
                </a:solidFill>
              </a:rPr>
              <a:pPr/>
              <a:t>45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2006" y="-11905"/>
            <a:ext cx="9156006" cy="1139825"/>
          </a:xfrm>
        </p:spPr>
        <p:txBody>
          <a:bodyPr>
            <a:normAutofit/>
          </a:bodyPr>
          <a:lstStyle/>
          <a:p>
            <a:r>
              <a:rPr lang="el-GR" sz="4000" dirty="0"/>
              <a:t>Καμπύλη Ζήτησης</a:t>
            </a:r>
            <a:endParaRPr lang="en-US" sz="4000" dirty="0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 flipH="1">
            <a:off x="3910137" y="4559301"/>
            <a:ext cx="152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B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 flipH="1">
            <a:off x="5191249" y="4559301"/>
            <a:ext cx="165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C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 flipH="1">
            <a:off x="552574" y="4797426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€2</a:t>
            </a:r>
            <a:r>
              <a:rPr lang="el-GR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000000"/>
                </a:solidFill>
              </a:rPr>
              <a:t>00</a:t>
            </a: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 flipH="1">
            <a:off x="3570412" y="6286501"/>
            <a:ext cx="6428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60</a:t>
            </a:r>
            <a:r>
              <a:rPr lang="el-GR" dirty="0">
                <a:solidFill>
                  <a:srgbClr val="000000"/>
                </a:solidFill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000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 flipH="1">
            <a:off x="4922962" y="6286501"/>
            <a:ext cx="6428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80</a:t>
            </a:r>
            <a:r>
              <a:rPr lang="el-GR" dirty="0">
                <a:solidFill>
                  <a:srgbClr val="000000"/>
                </a:solidFill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000</a:t>
            </a:r>
          </a:p>
        </p:txBody>
      </p:sp>
      <p:grpSp>
        <p:nvGrpSpPr>
          <p:cNvPr id="17441" name="Group 33"/>
          <p:cNvGrpSpPr>
            <a:grpSpLocks/>
          </p:cNvGrpSpPr>
          <p:nvPr/>
        </p:nvGrpSpPr>
        <p:grpSpPr bwMode="auto">
          <a:xfrm>
            <a:off x="2606799" y="2782888"/>
            <a:ext cx="2557463" cy="2932113"/>
            <a:chOff x="1886" y="1436"/>
            <a:chExt cx="1611" cy="1847"/>
          </a:xfrm>
        </p:grpSpPr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 flipH="1">
              <a:off x="3340" y="3033"/>
              <a:ext cx="15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>
                  <a:solidFill>
                    <a:srgbClr val="000000"/>
                  </a:solidFill>
                </a:rPr>
                <a:t>D</a:t>
              </a:r>
              <a:r>
                <a:rPr lang="en-US" i="1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7424" name="Freeform 16"/>
            <p:cNvSpPr>
              <a:spLocks/>
            </p:cNvSpPr>
            <p:nvPr/>
          </p:nvSpPr>
          <p:spPr bwMode="auto">
            <a:xfrm flipH="1">
              <a:off x="1886" y="1436"/>
              <a:ext cx="1530" cy="1847"/>
            </a:xfrm>
            <a:custGeom>
              <a:avLst/>
              <a:gdLst>
                <a:gd name="T0" fmla="*/ 0 w 1530"/>
                <a:gd name="T1" fmla="*/ 1847 h 1847"/>
                <a:gd name="T2" fmla="*/ 0 w 1530"/>
                <a:gd name="T3" fmla="*/ 1847 h 1847"/>
                <a:gd name="T4" fmla="*/ 80 w 1530"/>
                <a:gd name="T5" fmla="*/ 1809 h 1847"/>
                <a:gd name="T6" fmla="*/ 169 w 1530"/>
                <a:gd name="T7" fmla="*/ 1758 h 1847"/>
                <a:gd name="T8" fmla="*/ 262 w 1530"/>
                <a:gd name="T9" fmla="*/ 1699 h 1847"/>
                <a:gd name="T10" fmla="*/ 363 w 1530"/>
                <a:gd name="T11" fmla="*/ 1632 h 1847"/>
                <a:gd name="T12" fmla="*/ 469 w 1530"/>
                <a:gd name="T13" fmla="*/ 1551 h 1847"/>
                <a:gd name="T14" fmla="*/ 579 w 1530"/>
                <a:gd name="T15" fmla="*/ 1463 h 1847"/>
                <a:gd name="T16" fmla="*/ 689 w 1530"/>
                <a:gd name="T17" fmla="*/ 1361 h 1847"/>
                <a:gd name="T18" fmla="*/ 799 w 1530"/>
                <a:gd name="T19" fmla="*/ 1251 h 1847"/>
                <a:gd name="T20" fmla="*/ 908 w 1530"/>
                <a:gd name="T21" fmla="*/ 1129 h 1847"/>
                <a:gd name="T22" fmla="*/ 1014 w 1530"/>
                <a:gd name="T23" fmla="*/ 998 h 1847"/>
                <a:gd name="T24" fmla="*/ 1115 w 1530"/>
                <a:gd name="T25" fmla="*/ 858 h 1847"/>
                <a:gd name="T26" fmla="*/ 1166 w 1530"/>
                <a:gd name="T27" fmla="*/ 782 h 1847"/>
                <a:gd name="T28" fmla="*/ 1217 w 1530"/>
                <a:gd name="T29" fmla="*/ 706 h 1847"/>
                <a:gd name="T30" fmla="*/ 1263 w 1530"/>
                <a:gd name="T31" fmla="*/ 626 h 1847"/>
                <a:gd name="T32" fmla="*/ 1306 w 1530"/>
                <a:gd name="T33" fmla="*/ 545 h 1847"/>
                <a:gd name="T34" fmla="*/ 1352 w 1530"/>
                <a:gd name="T35" fmla="*/ 461 h 1847"/>
                <a:gd name="T36" fmla="*/ 1390 w 1530"/>
                <a:gd name="T37" fmla="*/ 376 h 1847"/>
                <a:gd name="T38" fmla="*/ 1428 w 1530"/>
                <a:gd name="T39" fmla="*/ 283 h 1847"/>
                <a:gd name="T40" fmla="*/ 1466 w 1530"/>
                <a:gd name="T41" fmla="*/ 195 h 1847"/>
                <a:gd name="T42" fmla="*/ 1500 w 1530"/>
                <a:gd name="T43" fmla="*/ 97 h 1847"/>
                <a:gd name="T44" fmla="*/ 1530 w 1530"/>
                <a:gd name="T45" fmla="*/ 0 h 1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0" h="1847">
                  <a:moveTo>
                    <a:pt x="0" y="1847"/>
                  </a:moveTo>
                  <a:lnTo>
                    <a:pt x="0" y="1847"/>
                  </a:lnTo>
                  <a:lnTo>
                    <a:pt x="80" y="1809"/>
                  </a:lnTo>
                  <a:lnTo>
                    <a:pt x="169" y="1758"/>
                  </a:lnTo>
                  <a:lnTo>
                    <a:pt x="262" y="1699"/>
                  </a:lnTo>
                  <a:lnTo>
                    <a:pt x="363" y="1632"/>
                  </a:lnTo>
                  <a:lnTo>
                    <a:pt x="469" y="1551"/>
                  </a:lnTo>
                  <a:lnTo>
                    <a:pt x="579" y="1463"/>
                  </a:lnTo>
                  <a:lnTo>
                    <a:pt x="689" y="1361"/>
                  </a:lnTo>
                  <a:lnTo>
                    <a:pt x="799" y="1251"/>
                  </a:lnTo>
                  <a:lnTo>
                    <a:pt x="908" y="1129"/>
                  </a:lnTo>
                  <a:lnTo>
                    <a:pt x="1014" y="998"/>
                  </a:lnTo>
                  <a:lnTo>
                    <a:pt x="1115" y="858"/>
                  </a:lnTo>
                  <a:lnTo>
                    <a:pt x="1166" y="782"/>
                  </a:lnTo>
                  <a:lnTo>
                    <a:pt x="1217" y="706"/>
                  </a:lnTo>
                  <a:lnTo>
                    <a:pt x="1263" y="626"/>
                  </a:lnTo>
                  <a:lnTo>
                    <a:pt x="1306" y="545"/>
                  </a:lnTo>
                  <a:lnTo>
                    <a:pt x="1352" y="461"/>
                  </a:lnTo>
                  <a:lnTo>
                    <a:pt x="1390" y="376"/>
                  </a:lnTo>
                  <a:lnTo>
                    <a:pt x="1428" y="283"/>
                  </a:lnTo>
                  <a:lnTo>
                    <a:pt x="1466" y="195"/>
                  </a:lnTo>
                  <a:lnTo>
                    <a:pt x="1500" y="97"/>
                  </a:lnTo>
                  <a:lnTo>
                    <a:pt x="1530" y="0"/>
                  </a:lnTo>
                </a:path>
              </a:pathLst>
            </a:custGeom>
            <a:noFill/>
            <a:ln w="57150" cmpd="sng">
              <a:solidFill>
                <a:srgbClr val="1751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</a:endParaRPr>
            </a:p>
          </p:txBody>
        </p:sp>
      </p:grpSp>
      <p:grpSp>
        <p:nvGrpSpPr>
          <p:cNvPr id="17442" name="Group 34"/>
          <p:cNvGrpSpPr>
            <a:grpSpLocks/>
          </p:cNvGrpSpPr>
          <p:nvPr/>
        </p:nvGrpSpPr>
        <p:grpSpPr bwMode="auto">
          <a:xfrm>
            <a:off x="3725987" y="2701926"/>
            <a:ext cx="2762250" cy="2871787"/>
            <a:chOff x="2591" y="1385"/>
            <a:chExt cx="1740" cy="1809"/>
          </a:xfrm>
        </p:grpSpPr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 flipH="1">
              <a:off x="4174" y="3000"/>
              <a:ext cx="15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>
                  <a:solidFill>
                    <a:srgbClr val="000000"/>
                  </a:solidFill>
                </a:rPr>
                <a:t>D</a:t>
              </a:r>
              <a:r>
                <a:rPr lang="en-US" i="1" baseline="-25000">
                  <a:solidFill>
                    <a:srgbClr val="000000"/>
                  </a:solidFill>
                </a:rPr>
                <a:t>2</a:t>
              </a:r>
              <a:endParaRPr lang="en-US" baseline="-25000">
                <a:solidFill>
                  <a:srgbClr val="000000"/>
                </a:solidFill>
              </a:endParaRPr>
            </a:p>
          </p:txBody>
        </p:sp>
        <p:sp>
          <p:nvSpPr>
            <p:cNvPr id="17425" name="Freeform 17"/>
            <p:cNvSpPr>
              <a:spLocks/>
            </p:cNvSpPr>
            <p:nvPr/>
          </p:nvSpPr>
          <p:spPr bwMode="auto">
            <a:xfrm flipH="1">
              <a:off x="2591" y="1385"/>
              <a:ext cx="1568" cy="1809"/>
            </a:xfrm>
            <a:custGeom>
              <a:avLst/>
              <a:gdLst>
                <a:gd name="T0" fmla="*/ 0 w 1568"/>
                <a:gd name="T1" fmla="*/ 1809 h 1809"/>
                <a:gd name="T2" fmla="*/ 0 w 1568"/>
                <a:gd name="T3" fmla="*/ 1809 h 1809"/>
                <a:gd name="T4" fmla="*/ 102 w 1568"/>
                <a:gd name="T5" fmla="*/ 1759 h 1809"/>
                <a:gd name="T6" fmla="*/ 203 w 1568"/>
                <a:gd name="T7" fmla="*/ 1704 h 1809"/>
                <a:gd name="T8" fmla="*/ 305 w 1568"/>
                <a:gd name="T9" fmla="*/ 1636 h 1809"/>
                <a:gd name="T10" fmla="*/ 406 w 1568"/>
                <a:gd name="T11" fmla="*/ 1564 h 1809"/>
                <a:gd name="T12" fmla="*/ 507 w 1568"/>
                <a:gd name="T13" fmla="*/ 1480 h 1809"/>
                <a:gd name="T14" fmla="*/ 605 w 1568"/>
                <a:gd name="T15" fmla="*/ 1391 h 1809"/>
                <a:gd name="T16" fmla="*/ 706 w 1568"/>
                <a:gd name="T17" fmla="*/ 1294 h 1809"/>
                <a:gd name="T18" fmla="*/ 803 w 1568"/>
                <a:gd name="T19" fmla="*/ 1184 h 1809"/>
                <a:gd name="T20" fmla="*/ 900 w 1568"/>
                <a:gd name="T21" fmla="*/ 1070 h 1809"/>
                <a:gd name="T22" fmla="*/ 998 w 1568"/>
                <a:gd name="T23" fmla="*/ 943 h 1809"/>
                <a:gd name="T24" fmla="*/ 1091 w 1568"/>
                <a:gd name="T25" fmla="*/ 808 h 1809"/>
                <a:gd name="T26" fmla="*/ 1188 w 1568"/>
                <a:gd name="T27" fmla="*/ 668 h 1809"/>
                <a:gd name="T28" fmla="*/ 1285 w 1568"/>
                <a:gd name="T29" fmla="*/ 512 h 1809"/>
                <a:gd name="T30" fmla="*/ 1378 w 1568"/>
                <a:gd name="T31" fmla="*/ 351 h 1809"/>
                <a:gd name="T32" fmla="*/ 1471 w 1568"/>
                <a:gd name="T33" fmla="*/ 182 h 1809"/>
                <a:gd name="T34" fmla="*/ 1568 w 1568"/>
                <a:gd name="T35" fmla="*/ 0 h 1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8" h="1809">
                  <a:moveTo>
                    <a:pt x="0" y="1809"/>
                  </a:moveTo>
                  <a:lnTo>
                    <a:pt x="0" y="1809"/>
                  </a:lnTo>
                  <a:lnTo>
                    <a:pt x="102" y="1759"/>
                  </a:lnTo>
                  <a:lnTo>
                    <a:pt x="203" y="1704"/>
                  </a:lnTo>
                  <a:lnTo>
                    <a:pt x="305" y="1636"/>
                  </a:lnTo>
                  <a:lnTo>
                    <a:pt x="406" y="1564"/>
                  </a:lnTo>
                  <a:lnTo>
                    <a:pt x="507" y="1480"/>
                  </a:lnTo>
                  <a:lnTo>
                    <a:pt x="605" y="1391"/>
                  </a:lnTo>
                  <a:lnTo>
                    <a:pt x="706" y="1294"/>
                  </a:lnTo>
                  <a:lnTo>
                    <a:pt x="803" y="1184"/>
                  </a:lnTo>
                  <a:lnTo>
                    <a:pt x="900" y="1070"/>
                  </a:lnTo>
                  <a:lnTo>
                    <a:pt x="998" y="943"/>
                  </a:lnTo>
                  <a:lnTo>
                    <a:pt x="1091" y="808"/>
                  </a:lnTo>
                  <a:lnTo>
                    <a:pt x="1188" y="668"/>
                  </a:lnTo>
                  <a:lnTo>
                    <a:pt x="1285" y="512"/>
                  </a:lnTo>
                  <a:lnTo>
                    <a:pt x="1378" y="351"/>
                  </a:lnTo>
                  <a:lnTo>
                    <a:pt x="1471" y="182"/>
                  </a:lnTo>
                  <a:lnTo>
                    <a:pt x="1568" y="0"/>
                  </a:lnTo>
                </a:path>
              </a:pathLst>
            </a:custGeom>
            <a:noFill/>
            <a:ln w="57150" cmpd="sng">
              <a:solidFill>
                <a:srgbClr val="77A8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</a:endParaRPr>
            </a:p>
          </p:txBody>
        </p:sp>
      </p:grpSp>
      <p:sp>
        <p:nvSpPr>
          <p:cNvPr id="17426" name="Freeform 18"/>
          <p:cNvSpPr>
            <a:spLocks/>
          </p:cNvSpPr>
          <p:nvPr/>
        </p:nvSpPr>
        <p:spPr bwMode="auto">
          <a:xfrm flipH="1">
            <a:off x="3868862" y="4856163"/>
            <a:ext cx="141287" cy="141288"/>
          </a:xfrm>
          <a:custGeom>
            <a:avLst/>
            <a:gdLst>
              <a:gd name="T0" fmla="*/ 43 w 89"/>
              <a:gd name="T1" fmla="*/ 89 h 89"/>
              <a:gd name="T2" fmla="*/ 43 w 89"/>
              <a:gd name="T3" fmla="*/ 89 h 89"/>
              <a:gd name="T4" fmla="*/ 26 w 89"/>
              <a:gd name="T5" fmla="*/ 85 h 89"/>
              <a:gd name="T6" fmla="*/ 13 w 89"/>
              <a:gd name="T7" fmla="*/ 76 h 89"/>
              <a:gd name="T8" fmla="*/ 0 w 89"/>
              <a:gd name="T9" fmla="*/ 64 h 89"/>
              <a:gd name="T10" fmla="*/ 0 w 89"/>
              <a:gd name="T11" fmla="*/ 47 h 89"/>
              <a:gd name="T12" fmla="*/ 0 w 89"/>
              <a:gd name="T13" fmla="*/ 47 h 89"/>
              <a:gd name="T14" fmla="*/ 0 w 89"/>
              <a:gd name="T15" fmla="*/ 26 h 89"/>
              <a:gd name="T16" fmla="*/ 13 w 89"/>
              <a:gd name="T17" fmla="*/ 13 h 89"/>
              <a:gd name="T18" fmla="*/ 26 w 89"/>
              <a:gd name="T19" fmla="*/ 4 h 89"/>
              <a:gd name="T20" fmla="*/ 43 w 89"/>
              <a:gd name="T21" fmla="*/ 0 h 89"/>
              <a:gd name="T22" fmla="*/ 43 w 89"/>
              <a:gd name="T23" fmla="*/ 0 h 89"/>
              <a:gd name="T24" fmla="*/ 60 w 89"/>
              <a:gd name="T25" fmla="*/ 4 h 89"/>
              <a:gd name="T26" fmla="*/ 76 w 89"/>
              <a:gd name="T27" fmla="*/ 13 h 89"/>
              <a:gd name="T28" fmla="*/ 85 w 89"/>
              <a:gd name="T29" fmla="*/ 26 h 89"/>
              <a:gd name="T30" fmla="*/ 89 w 89"/>
              <a:gd name="T31" fmla="*/ 47 h 89"/>
              <a:gd name="T32" fmla="*/ 89 w 89"/>
              <a:gd name="T33" fmla="*/ 47 h 89"/>
              <a:gd name="T34" fmla="*/ 85 w 89"/>
              <a:gd name="T35" fmla="*/ 64 h 89"/>
              <a:gd name="T36" fmla="*/ 76 w 89"/>
              <a:gd name="T37" fmla="*/ 76 h 89"/>
              <a:gd name="T38" fmla="*/ 60 w 89"/>
              <a:gd name="T39" fmla="*/ 85 h 89"/>
              <a:gd name="T40" fmla="*/ 43 w 89"/>
              <a:gd name="T41" fmla="*/ 89 h 89"/>
              <a:gd name="T42" fmla="*/ 43 w 89"/>
              <a:gd name="T43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9" h="89">
                <a:moveTo>
                  <a:pt x="43" y="89"/>
                </a:moveTo>
                <a:lnTo>
                  <a:pt x="43" y="89"/>
                </a:lnTo>
                <a:lnTo>
                  <a:pt x="26" y="85"/>
                </a:lnTo>
                <a:lnTo>
                  <a:pt x="13" y="76"/>
                </a:lnTo>
                <a:lnTo>
                  <a:pt x="0" y="64"/>
                </a:lnTo>
                <a:lnTo>
                  <a:pt x="0" y="47"/>
                </a:lnTo>
                <a:lnTo>
                  <a:pt x="0" y="47"/>
                </a:lnTo>
                <a:lnTo>
                  <a:pt x="0" y="26"/>
                </a:lnTo>
                <a:lnTo>
                  <a:pt x="13" y="13"/>
                </a:lnTo>
                <a:lnTo>
                  <a:pt x="26" y="4"/>
                </a:lnTo>
                <a:lnTo>
                  <a:pt x="43" y="0"/>
                </a:lnTo>
                <a:lnTo>
                  <a:pt x="43" y="0"/>
                </a:lnTo>
                <a:lnTo>
                  <a:pt x="60" y="4"/>
                </a:lnTo>
                <a:lnTo>
                  <a:pt x="76" y="13"/>
                </a:lnTo>
                <a:lnTo>
                  <a:pt x="85" y="26"/>
                </a:lnTo>
                <a:lnTo>
                  <a:pt x="89" y="47"/>
                </a:lnTo>
                <a:lnTo>
                  <a:pt x="89" y="47"/>
                </a:lnTo>
                <a:lnTo>
                  <a:pt x="85" y="64"/>
                </a:lnTo>
                <a:lnTo>
                  <a:pt x="76" y="76"/>
                </a:lnTo>
                <a:lnTo>
                  <a:pt x="60" y="85"/>
                </a:lnTo>
                <a:lnTo>
                  <a:pt x="43" y="89"/>
                </a:lnTo>
                <a:lnTo>
                  <a:pt x="43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7427" name="Freeform 19"/>
          <p:cNvSpPr>
            <a:spLocks/>
          </p:cNvSpPr>
          <p:nvPr/>
        </p:nvSpPr>
        <p:spPr bwMode="auto">
          <a:xfrm flipH="1">
            <a:off x="5215062" y="4856163"/>
            <a:ext cx="141287" cy="141288"/>
          </a:xfrm>
          <a:custGeom>
            <a:avLst/>
            <a:gdLst>
              <a:gd name="T0" fmla="*/ 42 w 89"/>
              <a:gd name="T1" fmla="*/ 89 h 89"/>
              <a:gd name="T2" fmla="*/ 42 w 89"/>
              <a:gd name="T3" fmla="*/ 89 h 89"/>
              <a:gd name="T4" fmla="*/ 26 w 89"/>
              <a:gd name="T5" fmla="*/ 85 h 89"/>
              <a:gd name="T6" fmla="*/ 13 w 89"/>
              <a:gd name="T7" fmla="*/ 76 h 89"/>
              <a:gd name="T8" fmla="*/ 4 w 89"/>
              <a:gd name="T9" fmla="*/ 64 h 89"/>
              <a:gd name="T10" fmla="*/ 0 w 89"/>
              <a:gd name="T11" fmla="*/ 47 h 89"/>
              <a:gd name="T12" fmla="*/ 0 w 89"/>
              <a:gd name="T13" fmla="*/ 47 h 89"/>
              <a:gd name="T14" fmla="*/ 4 w 89"/>
              <a:gd name="T15" fmla="*/ 26 h 89"/>
              <a:gd name="T16" fmla="*/ 13 w 89"/>
              <a:gd name="T17" fmla="*/ 13 h 89"/>
              <a:gd name="T18" fmla="*/ 26 w 89"/>
              <a:gd name="T19" fmla="*/ 4 h 89"/>
              <a:gd name="T20" fmla="*/ 42 w 89"/>
              <a:gd name="T21" fmla="*/ 0 h 89"/>
              <a:gd name="T22" fmla="*/ 42 w 89"/>
              <a:gd name="T23" fmla="*/ 0 h 89"/>
              <a:gd name="T24" fmla="*/ 59 w 89"/>
              <a:gd name="T25" fmla="*/ 4 h 89"/>
              <a:gd name="T26" fmla="*/ 76 w 89"/>
              <a:gd name="T27" fmla="*/ 13 h 89"/>
              <a:gd name="T28" fmla="*/ 85 w 89"/>
              <a:gd name="T29" fmla="*/ 26 h 89"/>
              <a:gd name="T30" fmla="*/ 89 w 89"/>
              <a:gd name="T31" fmla="*/ 47 h 89"/>
              <a:gd name="T32" fmla="*/ 89 w 89"/>
              <a:gd name="T33" fmla="*/ 47 h 89"/>
              <a:gd name="T34" fmla="*/ 85 w 89"/>
              <a:gd name="T35" fmla="*/ 64 h 89"/>
              <a:gd name="T36" fmla="*/ 76 w 89"/>
              <a:gd name="T37" fmla="*/ 76 h 89"/>
              <a:gd name="T38" fmla="*/ 59 w 89"/>
              <a:gd name="T39" fmla="*/ 85 h 89"/>
              <a:gd name="T40" fmla="*/ 42 w 89"/>
              <a:gd name="T41" fmla="*/ 89 h 89"/>
              <a:gd name="T42" fmla="*/ 42 w 89"/>
              <a:gd name="T43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9" h="89">
                <a:moveTo>
                  <a:pt x="42" y="89"/>
                </a:moveTo>
                <a:lnTo>
                  <a:pt x="42" y="89"/>
                </a:lnTo>
                <a:lnTo>
                  <a:pt x="26" y="85"/>
                </a:lnTo>
                <a:lnTo>
                  <a:pt x="13" y="76"/>
                </a:lnTo>
                <a:lnTo>
                  <a:pt x="4" y="64"/>
                </a:lnTo>
                <a:lnTo>
                  <a:pt x="0" y="47"/>
                </a:lnTo>
                <a:lnTo>
                  <a:pt x="0" y="47"/>
                </a:lnTo>
                <a:lnTo>
                  <a:pt x="4" y="26"/>
                </a:lnTo>
                <a:lnTo>
                  <a:pt x="13" y="13"/>
                </a:lnTo>
                <a:lnTo>
                  <a:pt x="26" y="4"/>
                </a:lnTo>
                <a:lnTo>
                  <a:pt x="42" y="0"/>
                </a:lnTo>
                <a:lnTo>
                  <a:pt x="42" y="0"/>
                </a:lnTo>
                <a:lnTo>
                  <a:pt x="59" y="4"/>
                </a:lnTo>
                <a:lnTo>
                  <a:pt x="76" y="13"/>
                </a:lnTo>
                <a:lnTo>
                  <a:pt x="85" y="26"/>
                </a:lnTo>
                <a:lnTo>
                  <a:pt x="89" y="47"/>
                </a:lnTo>
                <a:lnTo>
                  <a:pt x="89" y="47"/>
                </a:lnTo>
                <a:lnTo>
                  <a:pt x="85" y="64"/>
                </a:lnTo>
                <a:lnTo>
                  <a:pt x="76" y="76"/>
                </a:lnTo>
                <a:lnTo>
                  <a:pt x="59" y="85"/>
                </a:lnTo>
                <a:lnTo>
                  <a:pt x="42" y="89"/>
                </a:lnTo>
                <a:lnTo>
                  <a:pt x="42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H="1">
            <a:off x="4273674" y="3159126"/>
            <a:ext cx="703263" cy="13319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grpSp>
        <p:nvGrpSpPr>
          <p:cNvPr id="17443" name="Group 35"/>
          <p:cNvGrpSpPr>
            <a:grpSpLocks/>
          </p:cNvGrpSpPr>
          <p:nvPr/>
        </p:nvGrpSpPr>
        <p:grpSpPr bwMode="auto">
          <a:xfrm>
            <a:off x="5037262" y="2424113"/>
            <a:ext cx="2971800" cy="914400"/>
            <a:chOff x="3417" y="1102"/>
            <a:chExt cx="1872" cy="576"/>
          </a:xfrm>
        </p:grpSpPr>
        <p:sp>
          <p:nvSpPr>
            <p:cNvPr id="17430" name="Rectangle 22"/>
            <p:cNvSpPr>
              <a:spLocks noChangeArrowheads="1"/>
            </p:cNvSpPr>
            <p:nvPr/>
          </p:nvSpPr>
          <p:spPr bwMode="auto">
            <a:xfrm flipH="1">
              <a:off x="3417" y="1102"/>
              <a:ext cx="1872" cy="576"/>
            </a:xfrm>
            <a:prstGeom prst="rect">
              <a:avLst/>
            </a:prstGeom>
            <a:solidFill>
              <a:srgbClr val="EBE0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7431" name="Rectangle 23"/>
            <p:cNvSpPr>
              <a:spLocks noChangeArrowheads="1"/>
            </p:cNvSpPr>
            <p:nvPr/>
          </p:nvSpPr>
          <p:spPr bwMode="auto">
            <a:xfrm flipH="1">
              <a:off x="3467" y="1156"/>
              <a:ext cx="1772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l-GR" dirty="0">
                  <a:solidFill>
                    <a:srgbClr val="000000"/>
                  </a:solidFill>
                </a:rPr>
                <a:t>Αύξηση του μέσου εισοδήματος οδηγεί στη μετατόπιση</a:t>
              </a:r>
              <a:r>
                <a:rPr lang="en-US" dirty="0">
                  <a:solidFill>
                    <a:srgbClr val="000000"/>
                  </a:solidFill>
                </a:rPr>
                <a:t> </a:t>
              </a:r>
              <a:r>
                <a:rPr lang="en-US" i="1" dirty="0">
                  <a:solidFill>
                    <a:srgbClr val="000000"/>
                  </a:solidFill>
                </a:rPr>
                <a:t>D</a:t>
              </a:r>
              <a:r>
                <a:rPr lang="en-US" i="1" baseline="-25000" dirty="0">
                  <a:solidFill>
                    <a:srgbClr val="000000"/>
                  </a:solidFill>
                </a:rPr>
                <a:t>1</a:t>
              </a:r>
              <a:r>
                <a:rPr lang="en-US" dirty="0">
                  <a:solidFill>
                    <a:srgbClr val="000000"/>
                  </a:solidFill>
                </a:rPr>
                <a:t> → </a:t>
              </a:r>
              <a:r>
                <a:rPr lang="en-US" i="1" dirty="0">
                  <a:solidFill>
                    <a:srgbClr val="000000"/>
                  </a:solidFill>
                </a:rPr>
                <a:t>D</a:t>
              </a:r>
              <a:r>
                <a:rPr lang="en-US" i="1" baseline="-25000" dirty="0">
                  <a:solidFill>
                    <a:srgbClr val="000000"/>
                  </a:solidFill>
                </a:rPr>
                <a:t>2</a:t>
              </a:r>
              <a:r>
                <a:rPr lang="en-US" dirty="0">
                  <a:solidFill>
                    <a:srgbClr val="000000"/>
                  </a:solidFill>
                </a:rPr>
                <a:t>. </a:t>
              </a:r>
            </a:p>
          </p:txBody>
        </p:sp>
      </p:grp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3841874" y="4541838"/>
            <a:ext cx="890588" cy="317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grpSp>
        <p:nvGrpSpPr>
          <p:cNvPr id="17440" name="Group 32"/>
          <p:cNvGrpSpPr>
            <a:grpSpLocks/>
          </p:cNvGrpSpPr>
          <p:nvPr/>
        </p:nvGrpSpPr>
        <p:grpSpPr bwMode="auto">
          <a:xfrm>
            <a:off x="179512" y="2308226"/>
            <a:ext cx="7985125" cy="4413249"/>
            <a:chOff x="357" y="1137"/>
            <a:chExt cx="5030" cy="2780"/>
          </a:xfrm>
        </p:grpSpPr>
        <p:sp>
          <p:nvSpPr>
            <p:cNvPr id="17416" name="Freeform 8"/>
            <p:cNvSpPr>
              <a:spLocks/>
            </p:cNvSpPr>
            <p:nvPr/>
          </p:nvSpPr>
          <p:spPr bwMode="auto">
            <a:xfrm flipH="1">
              <a:off x="1065" y="1137"/>
              <a:ext cx="4322" cy="2383"/>
            </a:xfrm>
            <a:custGeom>
              <a:avLst/>
              <a:gdLst>
                <a:gd name="T0" fmla="*/ 3735 w 3735"/>
                <a:gd name="T1" fmla="*/ 0 h 2557"/>
                <a:gd name="T2" fmla="*/ 3735 w 3735"/>
                <a:gd name="T3" fmla="*/ 2557 h 2557"/>
                <a:gd name="T4" fmla="*/ 0 w 3735"/>
                <a:gd name="T5" fmla="*/ 2557 h 2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35" h="2557">
                  <a:moveTo>
                    <a:pt x="3735" y="0"/>
                  </a:moveTo>
                  <a:lnTo>
                    <a:pt x="3735" y="2557"/>
                  </a:lnTo>
                  <a:lnTo>
                    <a:pt x="0" y="2557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7433" name="Rectangle 25"/>
            <p:cNvSpPr>
              <a:spLocks noChangeArrowheads="1"/>
            </p:cNvSpPr>
            <p:nvPr/>
          </p:nvSpPr>
          <p:spPr bwMode="auto">
            <a:xfrm>
              <a:off x="3993" y="3634"/>
              <a:ext cx="1392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l-GR" b="1" dirty="0">
                  <a:solidFill>
                    <a:srgbClr val="000000"/>
                  </a:solidFill>
                </a:rPr>
                <a:t>Διελεύσεις (</a:t>
              </a:r>
              <a:r>
                <a:rPr lang="el-GR" b="1" dirty="0" err="1">
                  <a:solidFill>
                    <a:srgbClr val="000000"/>
                  </a:solidFill>
                </a:rPr>
                <a:t>οχημ</a:t>
              </a:r>
              <a:r>
                <a:rPr lang="el-GR" b="1" dirty="0">
                  <a:solidFill>
                    <a:srgbClr val="000000"/>
                  </a:solidFill>
                </a:rPr>
                <a:t>/ημέρα)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434" name="Rectangle 26"/>
            <p:cNvSpPr>
              <a:spLocks noChangeArrowheads="1"/>
            </p:cNvSpPr>
            <p:nvPr/>
          </p:nvSpPr>
          <p:spPr bwMode="auto">
            <a:xfrm>
              <a:off x="357" y="1171"/>
              <a:ext cx="66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l-GR" b="1" dirty="0">
                  <a:solidFill>
                    <a:srgbClr val="000000"/>
                  </a:solidFill>
                </a:rPr>
                <a:t>Κόστος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7435" name="Line 27"/>
          <p:cNvSpPr>
            <a:spLocks noChangeShapeType="1"/>
          </p:cNvSpPr>
          <p:nvPr/>
        </p:nvSpPr>
        <p:spPr bwMode="auto">
          <a:xfrm flipH="1">
            <a:off x="1165349" y="4932363"/>
            <a:ext cx="2805113" cy="1111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>
            <a:off x="3935537" y="4929188"/>
            <a:ext cx="0" cy="1317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>
            <a:off x="3921249" y="4929188"/>
            <a:ext cx="134461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>
            <a:off x="5275387" y="4929188"/>
            <a:ext cx="0" cy="1317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grpSp>
        <p:nvGrpSpPr>
          <p:cNvPr id="17445" name="Group 37"/>
          <p:cNvGrpSpPr>
            <a:grpSpLocks/>
          </p:cNvGrpSpPr>
          <p:nvPr/>
        </p:nvGrpSpPr>
        <p:grpSpPr bwMode="auto">
          <a:xfrm>
            <a:off x="5032499" y="3519488"/>
            <a:ext cx="2971800" cy="914400"/>
            <a:chOff x="3417" y="1102"/>
            <a:chExt cx="1872" cy="576"/>
          </a:xfrm>
        </p:grpSpPr>
        <p:sp>
          <p:nvSpPr>
            <p:cNvPr id="17446" name="Rectangle 38"/>
            <p:cNvSpPr>
              <a:spLocks noChangeArrowheads="1"/>
            </p:cNvSpPr>
            <p:nvPr/>
          </p:nvSpPr>
          <p:spPr bwMode="auto">
            <a:xfrm flipH="1">
              <a:off x="3417" y="1102"/>
              <a:ext cx="1872" cy="576"/>
            </a:xfrm>
            <a:prstGeom prst="rect">
              <a:avLst/>
            </a:prstGeom>
            <a:solidFill>
              <a:srgbClr val="EBE0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7447" name="Rectangle 39"/>
            <p:cNvSpPr>
              <a:spLocks noChangeArrowheads="1"/>
            </p:cNvSpPr>
            <p:nvPr/>
          </p:nvSpPr>
          <p:spPr bwMode="auto">
            <a:xfrm flipH="1">
              <a:off x="3467" y="1156"/>
              <a:ext cx="1772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l-GR" dirty="0">
                  <a:solidFill>
                    <a:srgbClr val="000000"/>
                  </a:solidFill>
                </a:rPr>
                <a:t>Για το ίδιο κόστος μετακίνησης γίνονται περισσότερες μετακινήσεις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366678" y="1455650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/>
              <a:t>M</a:t>
            </a:r>
            <a:r>
              <a:rPr lang="el-GR" sz="2000" i="1" dirty="0" err="1"/>
              <a:t>ετακίνηση</a:t>
            </a:r>
            <a:r>
              <a:rPr lang="el-GR" sz="2000" i="1" dirty="0"/>
              <a:t> καμπύλης ζήτησης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186083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  <p:bldP spid="17418" grpId="0"/>
      <p:bldP spid="17419" grpId="0"/>
      <p:bldP spid="17422" grpId="0"/>
      <p:bldP spid="17423" grpId="0"/>
      <p:bldP spid="17426" grpId="0" animBg="1"/>
      <p:bldP spid="17427" grpId="0" animBg="1"/>
      <p:bldP spid="17428" grpId="0" animBg="1"/>
      <p:bldP spid="17432" grpId="0" animBg="1"/>
      <p:bldP spid="17435" grpId="0" animBg="1"/>
      <p:bldP spid="17436" grpId="0" animBg="1"/>
      <p:bldP spid="17437" grpId="0" animBg="1"/>
      <p:bldP spid="1743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73F9-0B11-47F0-8D2F-016B12A0418B}" type="slidenum">
              <a:rPr lang="en-US" altLang="en-US">
                <a:solidFill>
                  <a:srgbClr val="000000"/>
                </a:solidFill>
              </a:rPr>
              <a:pPr/>
              <a:t>46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39825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prstClr val="black"/>
                </a:solidFill>
              </a:rPr>
              <a:t>Καμπύλη Ζήτησης</a:t>
            </a:r>
            <a:endParaRPr lang="en-US" dirty="0"/>
          </a:p>
        </p:txBody>
      </p:sp>
      <p:grpSp>
        <p:nvGrpSpPr>
          <p:cNvPr id="92182" name="Group 22"/>
          <p:cNvGrpSpPr>
            <a:grpSpLocks/>
          </p:cNvGrpSpPr>
          <p:nvPr/>
        </p:nvGrpSpPr>
        <p:grpSpPr bwMode="auto">
          <a:xfrm>
            <a:off x="251520" y="2204864"/>
            <a:ext cx="7840663" cy="4356099"/>
            <a:chOff x="306" y="1101"/>
            <a:chExt cx="4939" cy="2744"/>
          </a:xfrm>
        </p:grpSpPr>
        <p:sp>
          <p:nvSpPr>
            <p:cNvPr id="92170" name="Freeform 10"/>
            <p:cNvSpPr>
              <a:spLocks/>
            </p:cNvSpPr>
            <p:nvPr/>
          </p:nvSpPr>
          <p:spPr bwMode="auto">
            <a:xfrm>
              <a:off x="739" y="1102"/>
              <a:ext cx="4453" cy="2467"/>
            </a:xfrm>
            <a:custGeom>
              <a:avLst/>
              <a:gdLst>
                <a:gd name="T0" fmla="*/ 0 w 3604"/>
                <a:gd name="T1" fmla="*/ 0 h 2467"/>
                <a:gd name="T2" fmla="*/ 0 w 3604"/>
                <a:gd name="T3" fmla="*/ 2467 h 2467"/>
                <a:gd name="T4" fmla="*/ 3604 w 3604"/>
                <a:gd name="T5" fmla="*/ 2467 h 2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04" h="2467">
                  <a:moveTo>
                    <a:pt x="0" y="0"/>
                  </a:moveTo>
                  <a:lnTo>
                    <a:pt x="0" y="2467"/>
                  </a:lnTo>
                  <a:lnTo>
                    <a:pt x="3604" y="2467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92171" name="Rectangle 11"/>
            <p:cNvSpPr>
              <a:spLocks noChangeArrowheads="1"/>
            </p:cNvSpPr>
            <p:nvPr/>
          </p:nvSpPr>
          <p:spPr bwMode="auto">
            <a:xfrm>
              <a:off x="4590" y="3671"/>
              <a:ext cx="65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b="1" dirty="0">
                  <a:solidFill>
                    <a:srgbClr val="000000"/>
                  </a:solidFill>
                </a:rPr>
                <a:t>Διελεύσεις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2172" name="Rectangle 12"/>
            <p:cNvSpPr>
              <a:spLocks noChangeArrowheads="1"/>
            </p:cNvSpPr>
            <p:nvPr/>
          </p:nvSpPr>
          <p:spPr bwMode="auto">
            <a:xfrm>
              <a:off x="306" y="1101"/>
              <a:ext cx="42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b="1" dirty="0">
                  <a:solidFill>
                    <a:srgbClr val="000000"/>
                  </a:solidFill>
                </a:rPr>
                <a:t>Κόστος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92173" name="Freeform 13"/>
          <p:cNvSpPr>
            <a:spLocks/>
          </p:cNvSpPr>
          <p:nvPr/>
        </p:nvSpPr>
        <p:spPr bwMode="auto">
          <a:xfrm>
            <a:off x="2158108" y="2569989"/>
            <a:ext cx="4411662" cy="2878137"/>
          </a:xfrm>
          <a:custGeom>
            <a:avLst/>
            <a:gdLst>
              <a:gd name="T0" fmla="*/ 2249 w 2249"/>
              <a:gd name="T1" fmla="*/ 1813 h 1813"/>
              <a:gd name="T2" fmla="*/ 2249 w 2249"/>
              <a:gd name="T3" fmla="*/ 1813 h 1813"/>
              <a:gd name="T4" fmla="*/ 2203 w 2249"/>
              <a:gd name="T5" fmla="*/ 1806 h 1813"/>
              <a:gd name="T6" fmla="*/ 2149 w 2249"/>
              <a:gd name="T7" fmla="*/ 1795 h 1813"/>
              <a:gd name="T8" fmla="*/ 2089 w 2249"/>
              <a:gd name="T9" fmla="*/ 1781 h 1813"/>
              <a:gd name="T10" fmla="*/ 2021 w 2249"/>
              <a:gd name="T11" fmla="*/ 1759 h 1813"/>
              <a:gd name="T12" fmla="*/ 1952 w 2249"/>
              <a:gd name="T13" fmla="*/ 1733 h 1813"/>
              <a:gd name="T14" fmla="*/ 1884 w 2249"/>
              <a:gd name="T15" fmla="*/ 1708 h 1813"/>
              <a:gd name="T16" fmla="*/ 1729 w 2249"/>
              <a:gd name="T17" fmla="*/ 1639 h 1813"/>
              <a:gd name="T18" fmla="*/ 1560 w 2249"/>
              <a:gd name="T19" fmla="*/ 1559 h 1813"/>
              <a:gd name="T20" fmla="*/ 1391 w 2249"/>
              <a:gd name="T21" fmla="*/ 1464 h 1813"/>
              <a:gd name="T22" fmla="*/ 1213 w 2249"/>
              <a:gd name="T23" fmla="*/ 1355 h 1813"/>
              <a:gd name="T24" fmla="*/ 1127 w 2249"/>
              <a:gd name="T25" fmla="*/ 1297 h 1813"/>
              <a:gd name="T26" fmla="*/ 1035 w 2249"/>
              <a:gd name="T27" fmla="*/ 1235 h 1813"/>
              <a:gd name="T28" fmla="*/ 949 w 2249"/>
              <a:gd name="T29" fmla="*/ 1174 h 1813"/>
              <a:gd name="T30" fmla="*/ 862 w 2249"/>
              <a:gd name="T31" fmla="*/ 1108 h 1813"/>
              <a:gd name="T32" fmla="*/ 780 w 2249"/>
              <a:gd name="T33" fmla="*/ 1039 h 1813"/>
              <a:gd name="T34" fmla="*/ 693 w 2249"/>
              <a:gd name="T35" fmla="*/ 970 h 1813"/>
              <a:gd name="T36" fmla="*/ 616 w 2249"/>
              <a:gd name="T37" fmla="*/ 897 h 1813"/>
              <a:gd name="T38" fmla="*/ 538 w 2249"/>
              <a:gd name="T39" fmla="*/ 825 h 1813"/>
              <a:gd name="T40" fmla="*/ 461 w 2249"/>
              <a:gd name="T41" fmla="*/ 749 h 1813"/>
              <a:gd name="T42" fmla="*/ 392 w 2249"/>
              <a:gd name="T43" fmla="*/ 669 h 1813"/>
              <a:gd name="T44" fmla="*/ 324 w 2249"/>
              <a:gd name="T45" fmla="*/ 589 h 1813"/>
              <a:gd name="T46" fmla="*/ 260 w 2249"/>
              <a:gd name="T47" fmla="*/ 509 h 1813"/>
              <a:gd name="T48" fmla="*/ 205 w 2249"/>
              <a:gd name="T49" fmla="*/ 425 h 1813"/>
              <a:gd name="T50" fmla="*/ 150 w 2249"/>
              <a:gd name="T51" fmla="*/ 341 h 1813"/>
              <a:gd name="T52" fmla="*/ 105 w 2249"/>
              <a:gd name="T53" fmla="*/ 258 h 1813"/>
              <a:gd name="T54" fmla="*/ 64 w 2249"/>
              <a:gd name="T55" fmla="*/ 174 h 1813"/>
              <a:gd name="T56" fmla="*/ 27 w 2249"/>
              <a:gd name="T57" fmla="*/ 87 h 1813"/>
              <a:gd name="T58" fmla="*/ 0 w 2249"/>
              <a:gd name="T59" fmla="*/ 0 h 1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49" h="1813">
                <a:moveTo>
                  <a:pt x="2249" y="1813"/>
                </a:moveTo>
                <a:lnTo>
                  <a:pt x="2249" y="1813"/>
                </a:lnTo>
                <a:lnTo>
                  <a:pt x="2203" y="1806"/>
                </a:lnTo>
                <a:lnTo>
                  <a:pt x="2149" y="1795"/>
                </a:lnTo>
                <a:lnTo>
                  <a:pt x="2089" y="1781"/>
                </a:lnTo>
                <a:lnTo>
                  <a:pt x="2021" y="1759"/>
                </a:lnTo>
                <a:lnTo>
                  <a:pt x="1952" y="1733"/>
                </a:lnTo>
                <a:lnTo>
                  <a:pt x="1884" y="1708"/>
                </a:lnTo>
                <a:lnTo>
                  <a:pt x="1729" y="1639"/>
                </a:lnTo>
                <a:lnTo>
                  <a:pt x="1560" y="1559"/>
                </a:lnTo>
                <a:lnTo>
                  <a:pt x="1391" y="1464"/>
                </a:lnTo>
                <a:lnTo>
                  <a:pt x="1213" y="1355"/>
                </a:lnTo>
                <a:lnTo>
                  <a:pt x="1127" y="1297"/>
                </a:lnTo>
                <a:lnTo>
                  <a:pt x="1035" y="1235"/>
                </a:lnTo>
                <a:lnTo>
                  <a:pt x="949" y="1174"/>
                </a:lnTo>
                <a:lnTo>
                  <a:pt x="862" y="1108"/>
                </a:lnTo>
                <a:lnTo>
                  <a:pt x="780" y="1039"/>
                </a:lnTo>
                <a:lnTo>
                  <a:pt x="693" y="970"/>
                </a:lnTo>
                <a:lnTo>
                  <a:pt x="616" y="897"/>
                </a:lnTo>
                <a:lnTo>
                  <a:pt x="538" y="825"/>
                </a:lnTo>
                <a:lnTo>
                  <a:pt x="461" y="749"/>
                </a:lnTo>
                <a:lnTo>
                  <a:pt x="392" y="669"/>
                </a:lnTo>
                <a:lnTo>
                  <a:pt x="324" y="589"/>
                </a:lnTo>
                <a:lnTo>
                  <a:pt x="260" y="509"/>
                </a:lnTo>
                <a:lnTo>
                  <a:pt x="205" y="425"/>
                </a:lnTo>
                <a:lnTo>
                  <a:pt x="150" y="341"/>
                </a:lnTo>
                <a:lnTo>
                  <a:pt x="105" y="258"/>
                </a:lnTo>
                <a:lnTo>
                  <a:pt x="64" y="174"/>
                </a:lnTo>
                <a:lnTo>
                  <a:pt x="27" y="87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77A8B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2174" name="Freeform 14"/>
          <p:cNvSpPr>
            <a:spLocks/>
          </p:cNvSpPr>
          <p:nvPr/>
        </p:nvSpPr>
        <p:spPr bwMode="auto">
          <a:xfrm>
            <a:off x="1188145" y="2938289"/>
            <a:ext cx="4411663" cy="2879725"/>
          </a:xfrm>
          <a:custGeom>
            <a:avLst/>
            <a:gdLst>
              <a:gd name="T0" fmla="*/ 2249 w 2249"/>
              <a:gd name="T1" fmla="*/ 1814 h 1814"/>
              <a:gd name="T2" fmla="*/ 2249 w 2249"/>
              <a:gd name="T3" fmla="*/ 1814 h 1814"/>
              <a:gd name="T4" fmla="*/ 2203 w 2249"/>
              <a:gd name="T5" fmla="*/ 1807 h 1814"/>
              <a:gd name="T6" fmla="*/ 2149 w 2249"/>
              <a:gd name="T7" fmla="*/ 1796 h 1814"/>
              <a:gd name="T8" fmla="*/ 2089 w 2249"/>
              <a:gd name="T9" fmla="*/ 1781 h 1814"/>
              <a:gd name="T10" fmla="*/ 2021 w 2249"/>
              <a:gd name="T11" fmla="*/ 1759 h 1814"/>
              <a:gd name="T12" fmla="*/ 1952 w 2249"/>
              <a:gd name="T13" fmla="*/ 1734 h 1814"/>
              <a:gd name="T14" fmla="*/ 1884 w 2249"/>
              <a:gd name="T15" fmla="*/ 1708 h 1814"/>
              <a:gd name="T16" fmla="*/ 1729 w 2249"/>
              <a:gd name="T17" fmla="*/ 1639 h 1814"/>
              <a:gd name="T18" fmla="*/ 1560 w 2249"/>
              <a:gd name="T19" fmla="*/ 1559 h 1814"/>
              <a:gd name="T20" fmla="*/ 1391 w 2249"/>
              <a:gd name="T21" fmla="*/ 1465 h 1814"/>
              <a:gd name="T22" fmla="*/ 1213 w 2249"/>
              <a:gd name="T23" fmla="*/ 1356 h 1814"/>
              <a:gd name="T24" fmla="*/ 1127 w 2249"/>
              <a:gd name="T25" fmla="*/ 1298 h 1814"/>
              <a:gd name="T26" fmla="*/ 1035 w 2249"/>
              <a:gd name="T27" fmla="*/ 1236 h 1814"/>
              <a:gd name="T28" fmla="*/ 949 w 2249"/>
              <a:gd name="T29" fmla="*/ 1174 h 1814"/>
              <a:gd name="T30" fmla="*/ 862 w 2249"/>
              <a:gd name="T31" fmla="*/ 1109 h 1814"/>
              <a:gd name="T32" fmla="*/ 780 w 2249"/>
              <a:gd name="T33" fmla="*/ 1040 h 1814"/>
              <a:gd name="T34" fmla="*/ 693 w 2249"/>
              <a:gd name="T35" fmla="*/ 971 h 1814"/>
              <a:gd name="T36" fmla="*/ 616 w 2249"/>
              <a:gd name="T37" fmla="*/ 898 h 1814"/>
              <a:gd name="T38" fmla="*/ 538 w 2249"/>
              <a:gd name="T39" fmla="*/ 825 h 1814"/>
              <a:gd name="T40" fmla="*/ 461 w 2249"/>
              <a:gd name="T41" fmla="*/ 749 h 1814"/>
              <a:gd name="T42" fmla="*/ 392 w 2249"/>
              <a:gd name="T43" fmla="*/ 669 h 1814"/>
              <a:gd name="T44" fmla="*/ 324 w 2249"/>
              <a:gd name="T45" fmla="*/ 589 h 1814"/>
              <a:gd name="T46" fmla="*/ 260 w 2249"/>
              <a:gd name="T47" fmla="*/ 509 h 1814"/>
              <a:gd name="T48" fmla="*/ 205 w 2249"/>
              <a:gd name="T49" fmla="*/ 426 h 1814"/>
              <a:gd name="T50" fmla="*/ 150 w 2249"/>
              <a:gd name="T51" fmla="*/ 342 h 1814"/>
              <a:gd name="T52" fmla="*/ 105 w 2249"/>
              <a:gd name="T53" fmla="*/ 258 h 1814"/>
              <a:gd name="T54" fmla="*/ 64 w 2249"/>
              <a:gd name="T55" fmla="*/ 175 h 1814"/>
              <a:gd name="T56" fmla="*/ 27 w 2249"/>
              <a:gd name="T57" fmla="*/ 88 h 1814"/>
              <a:gd name="T58" fmla="*/ 0 w 2249"/>
              <a:gd name="T59" fmla="*/ 0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49" h="1814">
                <a:moveTo>
                  <a:pt x="2249" y="1814"/>
                </a:moveTo>
                <a:lnTo>
                  <a:pt x="2249" y="1814"/>
                </a:lnTo>
                <a:lnTo>
                  <a:pt x="2203" y="1807"/>
                </a:lnTo>
                <a:lnTo>
                  <a:pt x="2149" y="1796"/>
                </a:lnTo>
                <a:lnTo>
                  <a:pt x="2089" y="1781"/>
                </a:lnTo>
                <a:lnTo>
                  <a:pt x="2021" y="1759"/>
                </a:lnTo>
                <a:lnTo>
                  <a:pt x="1952" y="1734"/>
                </a:lnTo>
                <a:lnTo>
                  <a:pt x="1884" y="1708"/>
                </a:lnTo>
                <a:lnTo>
                  <a:pt x="1729" y="1639"/>
                </a:lnTo>
                <a:lnTo>
                  <a:pt x="1560" y="1559"/>
                </a:lnTo>
                <a:lnTo>
                  <a:pt x="1391" y="1465"/>
                </a:lnTo>
                <a:lnTo>
                  <a:pt x="1213" y="1356"/>
                </a:lnTo>
                <a:lnTo>
                  <a:pt x="1127" y="1298"/>
                </a:lnTo>
                <a:lnTo>
                  <a:pt x="1035" y="1236"/>
                </a:lnTo>
                <a:lnTo>
                  <a:pt x="949" y="1174"/>
                </a:lnTo>
                <a:lnTo>
                  <a:pt x="862" y="1109"/>
                </a:lnTo>
                <a:lnTo>
                  <a:pt x="780" y="1040"/>
                </a:lnTo>
                <a:lnTo>
                  <a:pt x="693" y="971"/>
                </a:lnTo>
                <a:lnTo>
                  <a:pt x="616" y="898"/>
                </a:lnTo>
                <a:lnTo>
                  <a:pt x="538" y="825"/>
                </a:lnTo>
                <a:lnTo>
                  <a:pt x="461" y="749"/>
                </a:lnTo>
                <a:lnTo>
                  <a:pt x="392" y="669"/>
                </a:lnTo>
                <a:lnTo>
                  <a:pt x="324" y="589"/>
                </a:lnTo>
                <a:lnTo>
                  <a:pt x="260" y="509"/>
                </a:lnTo>
                <a:lnTo>
                  <a:pt x="205" y="426"/>
                </a:lnTo>
                <a:lnTo>
                  <a:pt x="150" y="342"/>
                </a:lnTo>
                <a:lnTo>
                  <a:pt x="105" y="258"/>
                </a:lnTo>
                <a:lnTo>
                  <a:pt x="64" y="175"/>
                </a:lnTo>
                <a:lnTo>
                  <a:pt x="27" y="88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174E5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6668195" y="5349701"/>
            <a:ext cx="2492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D</a:t>
            </a:r>
            <a:r>
              <a:rPr lang="en-US" i="1" baseline="-25000">
                <a:solidFill>
                  <a:srgbClr val="000000"/>
                </a:solidFill>
              </a:rPr>
              <a:t>2</a:t>
            </a:r>
            <a:endParaRPr lang="en-US" baseline="-25000">
              <a:solidFill>
                <a:srgbClr val="000000"/>
              </a:solidFill>
            </a:endParaRPr>
          </a:p>
        </p:txBody>
      </p:sp>
      <p:sp>
        <p:nvSpPr>
          <p:cNvPr id="92176" name="Rectangle 16"/>
          <p:cNvSpPr>
            <a:spLocks noChangeArrowheads="1"/>
          </p:cNvSpPr>
          <p:nvPr/>
        </p:nvSpPr>
        <p:spPr bwMode="auto">
          <a:xfrm>
            <a:off x="5729983" y="5681489"/>
            <a:ext cx="2492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D</a:t>
            </a:r>
            <a:r>
              <a:rPr lang="en-US" i="1" baseline="-25000">
                <a:solidFill>
                  <a:srgbClr val="000000"/>
                </a:solidFill>
              </a:rPr>
              <a:t>1</a:t>
            </a:r>
            <a:endParaRPr lang="en-US" baseline="-25000">
              <a:solidFill>
                <a:srgbClr val="000000"/>
              </a:solidFill>
            </a:endParaRPr>
          </a:p>
        </p:txBody>
      </p:sp>
      <p:sp>
        <p:nvSpPr>
          <p:cNvPr id="92177" name="Line 17"/>
          <p:cNvSpPr>
            <a:spLocks noChangeShapeType="1"/>
          </p:cNvSpPr>
          <p:nvPr/>
        </p:nvSpPr>
        <p:spPr bwMode="auto">
          <a:xfrm>
            <a:off x="2489895" y="4243214"/>
            <a:ext cx="10160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2178" name="Line 18"/>
          <p:cNvSpPr>
            <a:spLocks noChangeShapeType="1"/>
          </p:cNvSpPr>
          <p:nvPr/>
        </p:nvSpPr>
        <p:spPr bwMode="auto">
          <a:xfrm flipV="1">
            <a:off x="3007420" y="3325639"/>
            <a:ext cx="1719263" cy="90011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2180" name="Rectangle 20"/>
          <p:cNvSpPr>
            <a:spLocks noChangeArrowheads="1"/>
          </p:cNvSpPr>
          <p:nvPr/>
        </p:nvSpPr>
        <p:spPr bwMode="auto">
          <a:xfrm>
            <a:off x="4785420" y="2308051"/>
            <a:ext cx="3067050" cy="2201863"/>
          </a:xfrm>
          <a:prstGeom prst="rect">
            <a:avLst/>
          </a:prstGeom>
          <a:solidFill>
            <a:srgbClr val="EBE0CC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2181" name="Rectangle 21"/>
          <p:cNvSpPr>
            <a:spLocks noChangeArrowheads="1"/>
          </p:cNvSpPr>
          <p:nvPr/>
        </p:nvSpPr>
        <p:spPr bwMode="auto">
          <a:xfrm>
            <a:off x="4880668" y="2453092"/>
            <a:ext cx="2874963" cy="199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dirty="0">
                <a:solidFill>
                  <a:srgbClr val="000000"/>
                </a:solidFill>
              </a:rPr>
              <a:t>Η καμπύλη μετατοπίζεται προς τα </a:t>
            </a:r>
            <a:r>
              <a:rPr lang="el-GR" i="1" dirty="0">
                <a:solidFill>
                  <a:srgbClr val="000000"/>
                </a:solidFill>
              </a:rPr>
              <a:t>δεξιά</a:t>
            </a:r>
            <a:r>
              <a:rPr lang="el-GR" dirty="0">
                <a:solidFill>
                  <a:srgbClr val="000000"/>
                </a:solidFill>
              </a:rPr>
              <a:t> όταν</a:t>
            </a:r>
            <a:r>
              <a:rPr lang="en-US" dirty="0">
                <a:solidFill>
                  <a:srgbClr val="000000"/>
                </a:solidFill>
              </a:rPr>
              <a:t>:</a:t>
            </a:r>
            <a:endParaRPr lang="el-GR" dirty="0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l-GR" dirty="0">
                <a:solidFill>
                  <a:srgbClr val="000000"/>
                </a:solidFill>
              </a:rPr>
              <a:t>εισόδημα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  <a:cs typeface="Arial" charset="0"/>
              </a:rPr>
              <a:t>↑</a:t>
            </a:r>
            <a:endParaRPr lang="el-GR" b="1" dirty="0">
              <a:solidFill>
                <a:srgbClr val="000000"/>
              </a:solidFill>
              <a:cs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dirty="0">
                <a:solidFill>
                  <a:srgbClr val="000000"/>
                </a:solidFill>
              </a:rPr>
              <a:t> πληθυσμός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  <a:cs typeface="Arial" charset="0"/>
              </a:rPr>
              <a:t>↑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l-GR" dirty="0">
                <a:solidFill>
                  <a:srgbClr val="000000"/>
                </a:solidFill>
              </a:rPr>
              <a:t>κόστος </a:t>
            </a:r>
            <a:r>
              <a:rPr lang="el-GR" dirty="0" err="1">
                <a:solidFill>
                  <a:srgbClr val="000000"/>
                </a:solidFill>
              </a:rPr>
              <a:t>εναλλακτ</a:t>
            </a:r>
            <a:r>
              <a:rPr lang="el-GR" dirty="0">
                <a:solidFill>
                  <a:srgbClr val="000000"/>
                </a:solidFill>
              </a:rPr>
              <a:t>. </a:t>
            </a:r>
            <a:r>
              <a:rPr lang="el-GR" dirty="0" err="1">
                <a:solidFill>
                  <a:srgbClr val="000000"/>
                </a:solidFill>
              </a:rPr>
              <a:t>μετακ</a:t>
            </a:r>
            <a:r>
              <a:rPr lang="el-GR" dirty="0">
                <a:solidFill>
                  <a:srgbClr val="000000"/>
                </a:solidFill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  <a:cs typeface="Arial" charset="0"/>
              </a:rPr>
              <a:t>↑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dirty="0">
                <a:solidFill>
                  <a:srgbClr val="000000"/>
                </a:solidFill>
              </a:rPr>
              <a:t> επίπεδο εξυπηρέτησης </a:t>
            </a:r>
            <a:r>
              <a:rPr lang="en-US" b="1" dirty="0">
                <a:solidFill>
                  <a:srgbClr val="000000"/>
                </a:solidFill>
                <a:cs typeface="Arial" charset="0"/>
              </a:rPr>
              <a:t>↑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6698" y="1400520"/>
            <a:ext cx="3453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/>
              <a:t>M</a:t>
            </a:r>
            <a:r>
              <a:rPr lang="el-GR" sz="2000" i="1" dirty="0" err="1"/>
              <a:t>ετακίνηση</a:t>
            </a:r>
            <a:r>
              <a:rPr lang="el-GR" sz="2000" i="1" dirty="0"/>
              <a:t> καμπύλης ζήτησης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474141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2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2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2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2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3" grpId="0" animBg="1"/>
      <p:bldP spid="92174" grpId="0" animBg="1"/>
      <p:bldP spid="92175" grpId="0"/>
      <p:bldP spid="92176" grpId="0"/>
      <p:bldP spid="92177" grpId="0" animBg="1"/>
      <p:bldP spid="92178" grpId="0" animBg="1"/>
      <p:bldP spid="92180" grpId="0" animBg="1"/>
      <p:bldP spid="92181" grpId="0" build="p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C721-4D0C-4A7D-86AA-CF556C0E96F4}" type="slidenum">
              <a:rPr lang="en-US" altLang="en-US">
                <a:solidFill>
                  <a:srgbClr val="000000"/>
                </a:solidFill>
              </a:rPr>
              <a:pPr/>
              <a:t>47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39825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prstClr val="black"/>
                </a:solidFill>
              </a:rPr>
              <a:t>Καμπύλη Ζήτησης</a:t>
            </a:r>
            <a:endParaRPr lang="en-US" sz="4000" dirty="0"/>
          </a:p>
        </p:txBody>
      </p:sp>
      <p:grpSp>
        <p:nvGrpSpPr>
          <p:cNvPr id="93206" name="Group 22"/>
          <p:cNvGrpSpPr>
            <a:grpSpLocks/>
          </p:cNvGrpSpPr>
          <p:nvPr/>
        </p:nvGrpSpPr>
        <p:grpSpPr bwMode="auto">
          <a:xfrm>
            <a:off x="179512" y="2204864"/>
            <a:ext cx="8061325" cy="4356099"/>
            <a:chOff x="351" y="1119"/>
            <a:chExt cx="5078" cy="2744"/>
          </a:xfrm>
        </p:grpSpPr>
        <p:sp>
          <p:nvSpPr>
            <p:cNvPr id="93194" name="Freeform 10"/>
            <p:cNvSpPr>
              <a:spLocks/>
            </p:cNvSpPr>
            <p:nvPr/>
          </p:nvSpPr>
          <p:spPr bwMode="auto">
            <a:xfrm>
              <a:off x="816" y="1120"/>
              <a:ext cx="4613" cy="2467"/>
            </a:xfrm>
            <a:custGeom>
              <a:avLst/>
              <a:gdLst>
                <a:gd name="T0" fmla="*/ 0 w 3604"/>
                <a:gd name="T1" fmla="*/ 0 h 2467"/>
                <a:gd name="T2" fmla="*/ 0 w 3604"/>
                <a:gd name="T3" fmla="*/ 2467 h 2467"/>
                <a:gd name="T4" fmla="*/ 3604 w 3604"/>
                <a:gd name="T5" fmla="*/ 2467 h 2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04" h="2467">
                  <a:moveTo>
                    <a:pt x="0" y="0"/>
                  </a:moveTo>
                  <a:lnTo>
                    <a:pt x="0" y="2467"/>
                  </a:lnTo>
                  <a:lnTo>
                    <a:pt x="3604" y="2467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93195" name="Rectangle 11"/>
            <p:cNvSpPr>
              <a:spLocks noChangeArrowheads="1"/>
            </p:cNvSpPr>
            <p:nvPr/>
          </p:nvSpPr>
          <p:spPr bwMode="auto">
            <a:xfrm>
              <a:off x="4615" y="3689"/>
              <a:ext cx="65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b="1" dirty="0">
                  <a:solidFill>
                    <a:srgbClr val="000000"/>
                  </a:solidFill>
                </a:rPr>
                <a:t>Διελεύσεις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3196" name="Rectangle 12"/>
            <p:cNvSpPr>
              <a:spLocks noChangeArrowheads="1"/>
            </p:cNvSpPr>
            <p:nvPr/>
          </p:nvSpPr>
          <p:spPr bwMode="auto">
            <a:xfrm>
              <a:off x="351" y="1119"/>
              <a:ext cx="42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b="1" dirty="0">
                  <a:solidFill>
                    <a:srgbClr val="000000"/>
                  </a:solidFill>
                </a:rPr>
                <a:t>Κόστος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93197" name="Freeform 13"/>
          <p:cNvSpPr>
            <a:spLocks/>
          </p:cNvSpPr>
          <p:nvPr/>
        </p:nvSpPr>
        <p:spPr bwMode="auto">
          <a:xfrm>
            <a:off x="2079749" y="2569989"/>
            <a:ext cx="4405313" cy="2878137"/>
          </a:xfrm>
          <a:custGeom>
            <a:avLst/>
            <a:gdLst>
              <a:gd name="T0" fmla="*/ 2254 w 2254"/>
              <a:gd name="T1" fmla="*/ 1813 h 1813"/>
              <a:gd name="T2" fmla="*/ 2254 w 2254"/>
              <a:gd name="T3" fmla="*/ 1813 h 1813"/>
              <a:gd name="T4" fmla="*/ 2203 w 2254"/>
              <a:gd name="T5" fmla="*/ 1806 h 1813"/>
              <a:gd name="T6" fmla="*/ 2149 w 2254"/>
              <a:gd name="T7" fmla="*/ 1795 h 1813"/>
              <a:gd name="T8" fmla="*/ 2089 w 2254"/>
              <a:gd name="T9" fmla="*/ 1781 h 1813"/>
              <a:gd name="T10" fmla="*/ 2026 w 2254"/>
              <a:gd name="T11" fmla="*/ 1759 h 1813"/>
              <a:gd name="T12" fmla="*/ 1957 w 2254"/>
              <a:gd name="T13" fmla="*/ 1733 h 1813"/>
              <a:gd name="T14" fmla="*/ 1884 w 2254"/>
              <a:gd name="T15" fmla="*/ 1708 h 1813"/>
              <a:gd name="T16" fmla="*/ 1729 w 2254"/>
              <a:gd name="T17" fmla="*/ 1639 h 1813"/>
              <a:gd name="T18" fmla="*/ 1565 w 2254"/>
              <a:gd name="T19" fmla="*/ 1559 h 1813"/>
              <a:gd name="T20" fmla="*/ 1391 w 2254"/>
              <a:gd name="T21" fmla="*/ 1464 h 1813"/>
              <a:gd name="T22" fmla="*/ 1213 w 2254"/>
              <a:gd name="T23" fmla="*/ 1355 h 1813"/>
              <a:gd name="T24" fmla="*/ 1127 w 2254"/>
              <a:gd name="T25" fmla="*/ 1297 h 1813"/>
              <a:gd name="T26" fmla="*/ 1036 w 2254"/>
              <a:gd name="T27" fmla="*/ 1235 h 1813"/>
              <a:gd name="T28" fmla="*/ 949 w 2254"/>
              <a:gd name="T29" fmla="*/ 1174 h 1813"/>
              <a:gd name="T30" fmla="*/ 862 w 2254"/>
              <a:gd name="T31" fmla="*/ 1108 h 1813"/>
              <a:gd name="T32" fmla="*/ 780 w 2254"/>
              <a:gd name="T33" fmla="*/ 1039 h 1813"/>
              <a:gd name="T34" fmla="*/ 693 w 2254"/>
              <a:gd name="T35" fmla="*/ 970 h 1813"/>
              <a:gd name="T36" fmla="*/ 616 w 2254"/>
              <a:gd name="T37" fmla="*/ 897 h 1813"/>
              <a:gd name="T38" fmla="*/ 538 w 2254"/>
              <a:gd name="T39" fmla="*/ 825 h 1813"/>
              <a:gd name="T40" fmla="*/ 461 w 2254"/>
              <a:gd name="T41" fmla="*/ 749 h 1813"/>
              <a:gd name="T42" fmla="*/ 392 w 2254"/>
              <a:gd name="T43" fmla="*/ 669 h 1813"/>
              <a:gd name="T44" fmla="*/ 324 w 2254"/>
              <a:gd name="T45" fmla="*/ 589 h 1813"/>
              <a:gd name="T46" fmla="*/ 260 w 2254"/>
              <a:gd name="T47" fmla="*/ 509 h 1813"/>
              <a:gd name="T48" fmla="*/ 205 w 2254"/>
              <a:gd name="T49" fmla="*/ 425 h 1813"/>
              <a:gd name="T50" fmla="*/ 150 w 2254"/>
              <a:gd name="T51" fmla="*/ 341 h 1813"/>
              <a:gd name="T52" fmla="*/ 105 w 2254"/>
              <a:gd name="T53" fmla="*/ 258 h 1813"/>
              <a:gd name="T54" fmla="*/ 64 w 2254"/>
              <a:gd name="T55" fmla="*/ 174 h 1813"/>
              <a:gd name="T56" fmla="*/ 27 w 2254"/>
              <a:gd name="T57" fmla="*/ 87 h 1813"/>
              <a:gd name="T58" fmla="*/ 0 w 2254"/>
              <a:gd name="T59" fmla="*/ 0 h 1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54" h="1813">
                <a:moveTo>
                  <a:pt x="2254" y="1813"/>
                </a:moveTo>
                <a:lnTo>
                  <a:pt x="2254" y="1813"/>
                </a:lnTo>
                <a:lnTo>
                  <a:pt x="2203" y="1806"/>
                </a:lnTo>
                <a:lnTo>
                  <a:pt x="2149" y="1795"/>
                </a:lnTo>
                <a:lnTo>
                  <a:pt x="2089" y="1781"/>
                </a:lnTo>
                <a:lnTo>
                  <a:pt x="2026" y="1759"/>
                </a:lnTo>
                <a:lnTo>
                  <a:pt x="1957" y="1733"/>
                </a:lnTo>
                <a:lnTo>
                  <a:pt x="1884" y="1708"/>
                </a:lnTo>
                <a:lnTo>
                  <a:pt x="1729" y="1639"/>
                </a:lnTo>
                <a:lnTo>
                  <a:pt x="1565" y="1559"/>
                </a:lnTo>
                <a:lnTo>
                  <a:pt x="1391" y="1464"/>
                </a:lnTo>
                <a:lnTo>
                  <a:pt x="1213" y="1355"/>
                </a:lnTo>
                <a:lnTo>
                  <a:pt x="1127" y="1297"/>
                </a:lnTo>
                <a:lnTo>
                  <a:pt x="1036" y="1235"/>
                </a:lnTo>
                <a:lnTo>
                  <a:pt x="949" y="1174"/>
                </a:lnTo>
                <a:lnTo>
                  <a:pt x="862" y="1108"/>
                </a:lnTo>
                <a:lnTo>
                  <a:pt x="780" y="1039"/>
                </a:lnTo>
                <a:lnTo>
                  <a:pt x="693" y="970"/>
                </a:lnTo>
                <a:lnTo>
                  <a:pt x="616" y="897"/>
                </a:lnTo>
                <a:lnTo>
                  <a:pt x="538" y="825"/>
                </a:lnTo>
                <a:lnTo>
                  <a:pt x="461" y="749"/>
                </a:lnTo>
                <a:lnTo>
                  <a:pt x="392" y="669"/>
                </a:lnTo>
                <a:lnTo>
                  <a:pt x="324" y="589"/>
                </a:lnTo>
                <a:lnTo>
                  <a:pt x="260" y="509"/>
                </a:lnTo>
                <a:lnTo>
                  <a:pt x="205" y="425"/>
                </a:lnTo>
                <a:lnTo>
                  <a:pt x="150" y="341"/>
                </a:lnTo>
                <a:lnTo>
                  <a:pt x="105" y="258"/>
                </a:lnTo>
                <a:lnTo>
                  <a:pt x="64" y="174"/>
                </a:lnTo>
                <a:lnTo>
                  <a:pt x="27" y="87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174E5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3198" name="Freeform 14"/>
          <p:cNvSpPr>
            <a:spLocks/>
          </p:cNvSpPr>
          <p:nvPr/>
        </p:nvSpPr>
        <p:spPr bwMode="auto">
          <a:xfrm>
            <a:off x="1047874" y="2938289"/>
            <a:ext cx="4406900" cy="2879725"/>
          </a:xfrm>
          <a:custGeom>
            <a:avLst/>
            <a:gdLst>
              <a:gd name="T0" fmla="*/ 2254 w 2254"/>
              <a:gd name="T1" fmla="*/ 1814 h 1814"/>
              <a:gd name="T2" fmla="*/ 2254 w 2254"/>
              <a:gd name="T3" fmla="*/ 1814 h 1814"/>
              <a:gd name="T4" fmla="*/ 2203 w 2254"/>
              <a:gd name="T5" fmla="*/ 1807 h 1814"/>
              <a:gd name="T6" fmla="*/ 2149 w 2254"/>
              <a:gd name="T7" fmla="*/ 1796 h 1814"/>
              <a:gd name="T8" fmla="*/ 2089 w 2254"/>
              <a:gd name="T9" fmla="*/ 1781 h 1814"/>
              <a:gd name="T10" fmla="*/ 2026 w 2254"/>
              <a:gd name="T11" fmla="*/ 1759 h 1814"/>
              <a:gd name="T12" fmla="*/ 1957 w 2254"/>
              <a:gd name="T13" fmla="*/ 1734 h 1814"/>
              <a:gd name="T14" fmla="*/ 1884 w 2254"/>
              <a:gd name="T15" fmla="*/ 1708 h 1814"/>
              <a:gd name="T16" fmla="*/ 1729 w 2254"/>
              <a:gd name="T17" fmla="*/ 1639 h 1814"/>
              <a:gd name="T18" fmla="*/ 1565 w 2254"/>
              <a:gd name="T19" fmla="*/ 1559 h 1814"/>
              <a:gd name="T20" fmla="*/ 1391 w 2254"/>
              <a:gd name="T21" fmla="*/ 1465 h 1814"/>
              <a:gd name="T22" fmla="*/ 1213 w 2254"/>
              <a:gd name="T23" fmla="*/ 1356 h 1814"/>
              <a:gd name="T24" fmla="*/ 1127 w 2254"/>
              <a:gd name="T25" fmla="*/ 1298 h 1814"/>
              <a:gd name="T26" fmla="*/ 1036 w 2254"/>
              <a:gd name="T27" fmla="*/ 1236 h 1814"/>
              <a:gd name="T28" fmla="*/ 949 w 2254"/>
              <a:gd name="T29" fmla="*/ 1174 h 1814"/>
              <a:gd name="T30" fmla="*/ 862 w 2254"/>
              <a:gd name="T31" fmla="*/ 1109 h 1814"/>
              <a:gd name="T32" fmla="*/ 780 w 2254"/>
              <a:gd name="T33" fmla="*/ 1040 h 1814"/>
              <a:gd name="T34" fmla="*/ 693 w 2254"/>
              <a:gd name="T35" fmla="*/ 971 h 1814"/>
              <a:gd name="T36" fmla="*/ 616 w 2254"/>
              <a:gd name="T37" fmla="*/ 898 h 1814"/>
              <a:gd name="T38" fmla="*/ 538 w 2254"/>
              <a:gd name="T39" fmla="*/ 825 h 1814"/>
              <a:gd name="T40" fmla="*/ 461 w 2254"/>
              <a:gd name="T41" fmla="*/ 749 h 1814"/>
              <a:gd name="T42" fmla="*/ 392 w 2254"/>
              <a:gd name="T43" fmla="*/ 669 h 1814"/>
              <a:gd name="T44" fmla="*/ 324 w 2254"/>
              <a:gd name="T45" fmla="*/ 589 h 1814"/>
              <a:gd name="T46" fmla="*/ 260 w 2254"/>
              <a:gd name="T47" fmla="*/ 509 h 1814"/>
              <a:gd name="T48" fmla="*/ 205 w 2254"/>
              <a:gd name="T49" fmla="*/ 426 h 1814"/>
              <a:gd name="T50" fmla="*/ 150 w 2254"/>
              <a:gd name="T51" fmla="*/ 342 h 1814"/>
              <a:gd name="T52" fmla="*/ 105 w 2254"/>
              <a:gd name="T53" fmla="*/ 258 h 1814"/>
              <a:gd name="T54" fmla="*/ 64 w 2254"/>
              <a:gd name="T55" fmla="*/ 175 h 1814"/>
              <a:gd name="T56" fmla="*/ 27 w 2254"/>
              <a:gd name="T57" fmla="*/ 88 h 1814"/>
              <a:gd name="T58" fmla="*/ 0 w 2254"/>
              <a:gd name="T59" fmla="*/ 0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54" h="1814">
                <a:moveTo>
                  <a:pt x="2254" y="1814"/>
                </a:moveTo>
                <a:lnTo>
                  <a:pt x="2254" y="1814"/>
                </a:lnTo>
                <a:lnTo>
                  <a:pt x="2203" y="1807"/>
                </a:lnTo>
                <a:lnTo>
                  <a:pt x="2149" y="1796"/>
                </a:lnTo>
                <a:lnTo>
                  <a:pt x="2089" y="1781"/>
                </a:lnTo>
                <a:lnTo>
                  <a:pt x="2026" y="1759"/>
                </a:lnTo>
                <a:lnTo>
                  <a:pt x="1957" y="1734"/>
                </a:lnTo>
                <a:lnTo>
                  <a:pt x="1884" y="1708"/>
                </a:lnTo>
                <a:lnTo>
                  <a:pt x="1729" y="1639"/>
                </a:lnTo>
                <a:lnTo>
                  <a:pt x="1565" y="1559"/>
                </a:lnTo>
                <a:lnTo>
                  <a:pt x="1391" y="1465"/>
                </a:lnTo>
                <a:lnTo>
                  <a:pt x="1213" y="1356"/>
                </a:lnTo>
                <a:lnTo>
                  <a:pt x="1127" y="1298"/>
                </a:lnTo>
                <a:lnTo>
                  <a:pt x="1036" y="1236"/>
                </a:lnTo>
                <a:lnTo>
                  <a:pt x="949" y="1174"/>
                </a:lnTo>
                <a:lnTo>
                  <a:pt x="862" y="1109"/>
                </a:lnTo>
                <a:lnTo>
                  <a:pt x="780" y="1040"/>
                </a:lnTo>
                <a:lnTo>
                  <a:pt x="693" y="971"/>
                </a:lnTo>
                <a:lnTo>
                  <a:pt x="616" y="898"/>
                </a:lnTo>
                <a:lnTo>
                  <a:pt x="538" y="825"/>
                </a:lnTo>
                <a:lnTo>
                  <a:pt x="461" y="749"/>
                </a:lnTo>
                <a:lnTo>
                  <a:pt x="392" y="669"/>
                </a:lnTo>
                <a:lnTo>
                  <a:pt x="324" y="589"/>
                </a:lnTo>
                <a:lnTo>
                  <a:pt x="260" y="509"/>
                </a:lnTo>
                <a:lnTo>
                  <a:pt x="205" y="426"/>
                </a:lnTo>
                <a:lnTo>
                  <a:pt x="150" y="342"/>
                </a:lnTo>
                <a:lnTo>
                  <a:pt x="105" y="258"/>
                </a:lnTo>
                <a:lnTo>
                  <a:pt x="64" y="175"/>
                </a:lnTo>
                <a:lnTo>
                  <a:pt x="27" y="88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77A8B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3199" name="Rectangle 15"/>
          <p:cNvSpPr>
            <a:spLocks noChangeArrowheads="1"/>
          </p:cNvSpPr>
          <p:nvPr/>
        </p:nvSpPr>
        <p:spPr bwMode="auto">
          <a:xfrm>
            <a:off x="6566024" y="5349701"/>
            <a:ext cx="2492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D</a:t>
            </a:r>
            <a:r>
              <a:rPr lang="en-US" i="1" baseline="-25000">
                <a:solidFill>
                  <a:srgbClr val="000000"/>
                </a:solidFill>
              </a:rPr>
              <a:t>1</a:t>
            </a:r>
            <a:endParaRPr lang="en-US" baseline="-25000">
              <a:solidFill>
                <a:srgbClr val="000000"/>
              </a:solidFill>
            </a:endParaRPr>
          </a:p>
        </p:txBody>
      </p:sp>
      <p:sp>
        <p:nvSpPr>
          <p:cNvPr id="93200" name="Rectangle 16"/>
          <p:cNvSpPr>
            <a:spLocks noChangeArrowheads="1"/>
          </p:cNvSpPr>
          <p:nvPr/>
        </p:nvSpPr>
        <p:spPr bwMode="auto">
          <a:xfrm>
            <a:off x="5581774" y="5649739"/>
            <a:ext cx="2492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D</a:t>
            </a:r>
            <a:r>
              <a:rPr lang="en-US" i="1" baseline="-25000">
                <a:solidFill>
                  <a:srgbClr val="000000"/>
                </a:solidFill>
              </a:rPr>
              <a:t>2</a:t>
            </a:r>
            <a:endParaRPr lang="en-US" baseline="-25000">
              <a:solidFill>
                <a:srgbClr val="000000"/>
              </a:solidFill>
            </a:endParaRPr>
          </a:p>
        </p:txBody>
      </p:sp>
      <p:sp>
        <p:nvSpPr>
          <p:cNvPr id="93201" name="Line 17"/>
          <p:cNvSpPr>
            <a:spLocks noChangeShapeType="1"/>
          </p:cNvSpPr>
          <p:nvPr/>
        </p:nvSpPr>
        <p:spPr bwMode="auto">
          <a:xfrm flipH="1">
            <a:off x="2327399" y="4243214"/>
            <a:ext cx="1011238" cy="1587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3202" name="Line 18"/>
          <p:cNvSpPr>
            <a:spLocks noChangeShapeType="1"/>
          </p:cNvSpPr>
          <p:nvPr/>
        </p:nvSpPr>
        <p:spPr bwMode="auto">
          <a:xfrm flipV="1">
            <a:off x="3105274" y="3203401"/>
            <a:ext cx="1457325" cy="92710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3204" name="Rectangle 20"/>
          <p:cNvSpPr>
            <a:spLocks noChangeArrowheads="1"/>
          </p:cNvSpPr>
          <p:nvPr/>
        </p:nvSpPr>
        <p:spPr bwMode="auto">
          <a:xfrm>
            <a:off x="4641974" y="2279476"/>
            <a:ext cx="3067050" cy="2201863"/>
          </a:xfrm>
          <a:prstGeom prst="rect">
            <a:avLst/>
          </a:prstGeom>
          <a:solidFill>
            <a:srgbClr val="EBE0CC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dirty="0">
                <a:solidFill>
                  <a:srgbClr val="000000"/>
                </a:solidFill>
              </a:rPr>
              <a:t>Η καμπύλη μετατοπίζεται προς τα </a:t>
            </a:r>
            <a:r>
              <a:rPr lang="el-GR" i="1" dirty="0">
                <a:solidFill>
                  <a:srgbClr val="000000"/>
                </a:solidFill>
              </a:rPr>
              <a:t>αριστερά</a:t>
            </a:r>
            <a:r>
              <a:rPr lang="el-GR" dirty="0">
                <a:solidFill>
                  <a:srgbClr val="000000"/>
                </a:solidFill>
              </a:rPr>
              <a:t> όταν</a:t>
            </a:r>
            <a:r>
              <a:rPr lang="en-US" dirty="0">
                <a:solidFill>
                  <a:srgbClr val="000000"/>
                </a:solidFill>
              </a:rPr>
              <a:t>:</a:t>
            </a:r>
            <a:endParaRPr lang="el-GR" dirty="0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l-GR" dirty="0">
                <a:solidFill>
                  <a:srgbClr val="000000"/>
                </a:solidFill>
              </a:rPr>
              <a:t>εισόδημα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  <a:cs typeface="Arial" charset="0"/>
              </a:rPr>
              <a:t>↓</a:t>
            </a:r>
            <a:endParaRPr lang="el-GR" b="1" dirty="0">
              <a:solidFill>
                <a:srgbClr val="000000"/>
              </a:solidFill>
              <a:cs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dirty="0">
                <a:solidFill>
                  <a:srgbClr val="000000"/>
                </a:solidFill>
              </a:rPr>
              <a:t> πληθυσμός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  <a:cs typeface="Arial" charset="0"/>
              </a:rPr>
              <a:t>↓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l-GR" dirty="0">
                <a:solidFill>
                  <a:srgbClr val="000000"/>
                </a:solidFill>
              </a:rPr>
              <a:t>κόστος </a:t>
            </a:r>
            <a:r>
              <a:rPr lang="el-GR" dirty="0" err="1">
                <a:solidFill>
                  <a:srgbClr val="000000"/>
                </a:solidFill>
              </a:rPr>
              <a:t>εναλλακτ</a:t>
            </a:r>
            <a:r>
              <a:rPr lang="el-GR" dirty="0">
                <a:solidFill>
                  <a:srgbClr val="000000"/>
                </a:solidFill>
              </a:rPr>
              <a:t>. </a:t>
            </a:r>
            <a:r>
              <a:rPr lang="el-GR" dirty="0" err="1">
                <a:solidFill>
                  <a:srgbClr val="000000"/>
                </a:solidFill>
              </a:rPr>
              <a:t>μετακ</a:t>
            </a:r>
            <a:r>
              <a:rPr lang="el-GR" dirty="0">
                <a:solidFill>
                  <a:srgbClr val="000000"/>
                </a:solidFill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  <a:cs typeface="Arial" charset="0"/>
              </a:rPr>
              <a:t>↓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dirty="0">
                <a:solidFill>
                  <a:srgbClr val="000000"/>
                </a:solidFill>
              </a:rPr>
              <a:t> επίπεδο εξυπηρέτησης </a:t>
            </a:r>
            <a:r>
              <a:rPr lang="en-US" b="1" dirty="0">
                <a:solidFill>
                  <a:srgbClr val="000000"/>
                </a:solidFill>
                <a:cs typeface="Arial" charset="0"/>
              </a:rPr>
              <a:t>↓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6698" y="1400520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/>
              <a:t>M</a:t>
            </a:r>
            <a:r>
              <a:rPr lang="el-GR" sz="2000" i="1" dirty="0" err="1"/>
              <a:t>ετακίνηση</a:t>
            </a:r>
            <a:r>
              <a:rPr lang="el-GR" sz="2000" i="1" dirty="0"/>
              <a:t> καμπύλης ζήτησης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627494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7" grpId="0" animBg="1"/>
      <p:bldP spid="93198" grpId="0" animBg="1"/>
      <p:bldP spid="93199" grpId="0"/>
      <p:bldP spid="93200" grpId="0"/>
      <p:bldP spid="93201" grpId="0" animBg="1"/>
      <p:bldP spid="93202" grpId="0" animBg="1"/>
      <p:bldP spid="9320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5016-9A43-43EA-BB2F-6145AA03BA26}" type="slidenum">
              <a:rPr lang="en-US" altLang="en-US">
                <a:solidFill>
                  <a:srgbClr val="000000"/>
                </a:solidFill>
              </a:rPr>
              <a:pPr/>
              <a:t>48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12" y="-10561"/>
            <a:ext cx="9132887" cy="1139825"/>
          </a:xfrm>
        </p:spPr>
        <p:txBody>
          <a:bodyPr>
            <a:normAutofit/>
          </a:bodyPr>
          <a:lstStyle/>
          <a:p>
            <a:r>
              <a:rPr lang="el-GR" sz="4000" dirty="0"/>
              <a:t>Καμπύλη Προσφοράς</a:t>
            </a:r>
            <a:endParaRPr lang="en-US" sz="4000" dirty="0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4060825" y="4422775"/>
            <a:ext cx="139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F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5100638" y="3346450"/>
            <a:ext cx="17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958852" y="4349751"/>
            <a:ext cx="5754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dirty="0">
                <a:solidFill>
                  <a:srgbClr val="000000"/>
                </a:solidFill>
              </a:rPr>
              <a:t>€</a:t>
            </a:r>
            <a:r>
              <a:rPr lang="en-US" dirty="0">
                <a:solidFill>
                  <a:srgbClr val="000000"/>
                </a:solidFill>
              </a:rPr>
              <a:t>2</a:t>
            </a:r>
            <a:r>
              <a:rPr lang="el-GR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000000"/>
                </a:solidFill>
              </a:rPr>
              <a:t>00</a:t>
            </a:r>
          </a:p>
        </p:txBody>
      </p:sp>
      <p:sp>
        <p:nvSpPr>
          <p:cNvPr id="28685" name="Freeform 13"/>
          <p:cNvSpPr>
            <a:spLocks/>
          </p:cNvSpPr>
          <p:nvPr/>
        </p:nvSpPr>
        <p:spPr bwMode="auto">
          <a:xfrm>
            <a:off x="2259013" y="2646363"/>
            <a:ext cx="3035300" cy="2781300"/>
          </a:xfrm>
          <a:custGeom>
            <a:avLst/>
            <a:gdLst>
              <a:gd name="T0" fmla="*/ 0 w 1912"/>
              <a:gd name="T1" fmla="*/ 1590 h 1590"/>
              <a:gd name="T2" fmla="*/ 0 w 1912"/>
              <a:gd name="T3" fmla="*/ 1590 h 1590"/>
              <a:gd name="T4" fmla="*/ 87 w 1912"/>
              <a:gd name="T5" fmla="*/ 1559 h 1590"/>
              <a:gd name="T6" fmla="*/ 174 w 1912"/>
              <a:gd name="T7" fmla="*/ 1525 h 1590"/>
              <a:gd name="T8" fmla="*/ 257 w 1912"/>
              <a:gd name="T9" fmla="*/ 1491 h 1590"/>
              <a:gd name="T10" fmla="*/ 345 w 1912"/>
              <a:gd name="T11" fmla="*/ 1453 h 1590"/>
              <a:gd name="T12" fmla="*/ 511 w 1912"/>
              <a:gd name="T13" fmla="*/ 1375 h 1590"/>
              <a:gd name="T14" fmla="*/ 672 w 1912"/>
              <a:gd name="T15" fmla="*/ 1286 h 1590"/>
              <a:gd name="T16" fmla="*/ 825 w 1912"/>
              <a:gd name="T17" fmla="*/ 1193 h 1590"/>
              <a:gd name="T18" fmla="*/ 978 w 1912"/>
              <a:gd name="T19" fmla="*/ 1094 h 1590"/>
              <a:gd name="T20" fmla="*/ 1117 w 1912"/>
              <a:gd name="T21" fmla="*/ 992 h 1590"/>
              <a:gd name="T22" fmla="*/ 1253 w 1912"/>
              <a:gd name="T23" fmla="*/ 882 h 1590"/>
              <a:gd name="T24" fmla="*/ 1379 w 1912"/>
              <a:gd name="T25" fmla="*/ 773 h 1590"/>
              <a:gd name="T26" fmla="*/ 1493 w 1912"/>
              <a:gd name="T27" fmla="*/ 664 h 1590"/>
              <a:gd name="T28" fmla="*/ 1598 w 1912"/>
              <a:gd name="T29" fmla="*/ 551 h 1590"/>
              <a:gd name="T30" fmla="*/ 1646 w 1912"/>
              <a:gd name="T31" fmla="*/ 493 h 1590"/>
              <a:gd name="T32" fmla="*/ 1689 w 1912"/>
              <a:gd name="T33" fmla="*/ 434 h 1590"/>
              <a:gd name="T34" fmla="*/ 1729 w 1912"/>
              <a:gd name="T35" fmla="*/ 380 h 1590"/>
              <a:gd name="T36" fmla="*/ 1768 w 1912"/>
              <a:gd name="T37" fmla="*/ 325 h 1590"/>
              <a:gd name="T38" fmla="*/ 1799 w 1912"/>
              <a:gd name="T39" fmla="*/ 267 h 1590"/>
              <a:gd name="T40" fmla="*/ 1829 w 1912"/>
              <a:gd name="T41" fmla="*/ 212 h 1590"/>
              <a:gd name="T42" fmla="*/ 1855 w 1912"/>
              <a:gd name="T43" fmla="*/ 157 h 1590"/>
              <a:gd name="T44" fmla="*/ 1882 w 1912"/>
              <a:gd name="T45" fmla="*/ 103 h 1590"/>
              <a:gd name="T46" fmla="*/ 1899 w 1912"/>
              <a:gd name="T47" fmla="*/ 52 h 1590"/>
              <a:gd name="T48" fmla="*/ 1912 w 1912"/>
              <a:gd name="T49" fmla="*/ 0 h 1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12" h="1590">
                <a:moveTo>
                  <a:pt x="0" y="1590"/>
                </a:moveTo>
                <a:lnTo>
                  <a:pt x="0" y="1590"/>
                </a:lnTo>
                <a:lnTo>
                  <a:pt x="87" y="1559"/>
                </a:lnTo>
                <a:lnTo>
                  <a:pt x="174" y="1525"/>
                </a:lnTo>
                <a:lnTo>
                  <a:pt x="257" y="1491"/>
                </a:lnTo>
                <a:lnTo>
                  <a:pt x="345" y="1453"/>
                </a:lnTo>
                <a:lnTo>
                  <a:pt x="511" y="1375"/>
                </a:lnTo>
                <a:lnTo>
                  <a:pt x="672" y="1286"/>
                </a:lnTo>
                <a:lnTo>
                  <a:pt x="825" y="1193"/>
                </a:lnTo>
                <a:lnTo>
                  <a:pt x="978" y="1094"/>
                </a:lnTo>
                <a:lnTo>
                  <a:pt x="1117" y="992"/>
                </a:lnTo>
                <a:lnTo>
                  <a:pt x="1253" y="882"/>
                </a:lnTo>
                <a:lnTo>
                  <a:pt x="1379" y="773"/>
                </a:lnTo>
                <a:lnTo>
                  <a:pt x="1493" y="664"/>
                </a:lnTo>
                <a:lnTo>
                  <a:pt x="1598" y="551"/>
                </a:lnTo>
                <a:lnTo>
                  <a:pt x="1646" y="493"/>
                </a:lnTo>
                <a:lnTo>
                  <a:pt x="1689" y="434"/>
                </a:lnTo>
                <a:lnTo>
                  <a:pt x="1729" y="380"/>
                </a:lnTo>
                <a:lnTo>
                  <a:pt x="1768" y="325"/>
                </a:lnTo>
                <a:lnTo>
                  <a:pt x="1799" y="267"/>
                </a:lnTo>
                <a:lnTo>
                  <a:pt x="1829" y="212"/>
                </a:lnTo>
                <a:lnTo>
                  <a:pt x="1855" y="157"/>
                </a:lnTo>
                <a:lnTo>
                  <a:pt x="1882" y="103"/>
                </a:lnTo>
                <a:lnTo>
                  <a:pt x="1899" y="52"/>
                </a:lnTo>
                <a:lnTo>
                  <a:pt x="1912" y="0"/>
                </a:lnTo>
              </a:path>
            </a:pathLst>
          </a:custGeom>
          <a:noFill/>
          <a:ln w="57150" cmpd="sng">
            <a:solidFill>
              <a:srgbClr val="87396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5259388" y="2330450"/>
            <a:ext cx="152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3497263" y="5713413"/>
            <a:ext cx="6428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40</a:t>
            </a:r>
            <a:r>
              <a:rPr lang="el-GR" dirty="0">
                <a:solidFill>
                  <a:srgbClr val="000000"/>
                </a:solidFill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000</a:t>
            </a: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4540250" y="5713413"/>
            <a:ext cx="6428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60</a:t>
            </a:r>
            <a:r>
              <a:rPr lang="el-GR" dirty="0">
                <a:solidFill>
                  <a:srgbClr val="000000"/>
                </a:solidFill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000</a:t>
            </a: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1000125" y="3309938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€4</a:t>
            </a:r>
            <a:r>
              <a:rPr lang="el-GR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000000"/>
                </a:solidFill>
              </a:rPr>
              <a:t>00</a:t>
            </a:r>
          </a:p>
        </p:txBody>
      </p:sp>
      <p:sp>
        <p:nvSpPr>
          <p:cNvPr id="28694" name="Freeform 22"/>
          <p:cNvSpPr>
            <a:spLocks/>
          </p:cNvSpPr>
          <p:nvPr/>
        </p:nvSpPr>
        <p:spPr bwMode="auto">
          <a:xfrm>
            <a:off x="3797300" y="4440238"/>
            <a:ext cx="136525" cy="150812"/>
          </a:xfrm>
          <a:custGeom>
            <a:avLst/>
            <a:gdLst>
              <a:gd name="T0" fmla="*/ 44 w 92"/>
              <a:gd name="T1" fmla="*/ 72 h 72"/>
              <a:gd name="T2" fmla="*/ 44 w 92"/>
              <a:gd name="T3" fmla="*/ 72 h 72"/>
              <a:gd name="T4" fmla="*/ 61 w 92"/>
              <a:gd name="T5" fmla="*/ 72 h 72"/>
              <a:gd name="T6" fmla="*/ 79 w 92"/>
              <a:gd name="T7" fmla="*/ 61 h 72"/>
              <a:gd name="T8" fmla="*/ 87 w 92"/>
              <a:gd name="T9" fmla="*/ 51 h 72"/>
              <a:gd name="T10" fmla="*/ 92 w 92"/>
              <a:gd name="T11" fmla="*/ 38 h 72"/>
              <a:gd name="T12" fmla="*/ 92 w 92"/>
              <a:gd name="T13" fmla="*/ 38 h 72"/>
              <a:gd name="T14" fmla="*/ 87 w 92"/>
              <a:gd name="T15" fmla="*/ 24 h 72"/>
              <a:gd name="T16" fmla="*/ 79 w 92"/>
              <a:gd name="T17" fmla="*/ 10 h 72"/>
              <a:gd name="T18" fmla="*/ 61 w 92"/>
              <a:gd name="T19" fmla="*/ 3 h 72"/>
              <a:gd name="T20" fmla="*/ 44 w 92"/>
              <a:gd name="T21" fmla="*/ 0 h 72"/>
              <a:gd name="T22" fmla="*/ 44 w 92"/>
              <a:gd name="T23" fmla="*/ 0 h 72"/>
              <a:gd name="T24" fmla="*/ 26 w 92"/>
              <a:gd name="T25" fmla="*/ 3 h 72"/>
              <a:gd name="T26" fmla="*/ 13 w 92"/>
              <a:gd name="T27" fmla="*/ 10 h 72"/>
              <a:gd name="T28" fmla="*/ 4 w 92"/>
              <a:gd name="T29" fmla="*/ 24 h 72"/>
              <a:gd name="T30" fmla="*/ 0 w 92"/>
              <a:gd name="T31" fmla="*/ 38 h 72"/>
              <a:gd name="T32" fmla="*/ 0 w 92"/>
              <a:gd name="T33" fmla="*/ 38 h 72"/>
              <a:gd name="T34" fmla="*/ 4 w 92"/>
              <a:gd name="T35" fmla="*/ 51 h 72"/>
              <a:gd name="T36" fmla="*/ 13 w 92"/>
              <a:gd name="T37" fmla="*/ 61 h 72"/>
              <a:gd name="T38" fmla="*/ 26 w 92"/>
              <a:gd name="T39" fmla="*/ 72 h 72"/>
              <a:gd name="T40" fmla="*/ 44 w 92"/>
              <a:gd name="T41" fmla="*/ 72 h 72"/>
              <a:gd name="T42" fmla="*/ 44 w 92"/>
              <a:gd name="T43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2" h="72">
                <a:moveTo>
                  <a:pt x="44" y="72"/>
                </a:moveTo>
                <a:lnTo>
                  <a:pt x="44" y="72"/>
                </a:lnTo>
                <a:lnTo>
                  <a:pt x="61" y="72"/>
                </a:lnTo>
                <a:lnTo>
                  <a:pt x="79" y="61"/>
                </a:lnTo>
                <a:lnTo>
                  <a:pt x="87" y="51"/>
                </a:lnTo>
                <a:lnTo>
                  <a:pt x="92" y="38"/>
                </a:lnTo>
                <a:lnTo>
                  <a:pt x="92" y="38"/>
                </a:lnTo>
                <a:lnTo>
                  <a:pt x="87" y="24"/>
                </a:lnTo>
                <a:lnTo>
                  <a:pt x="79" y="10"/>
                </a:lnTo>
                <a:lnTo>
                  <a:pt x="61" y="3"/>
                </a:lnTo>
                <a:lnTo>
                  <a:pt x="44" y="0"/>
                </a:lnTo>
                <a:lnTo>
                  <a:pt x="44" y="0"/>
                </a:lnTo>
                <a:lnTo>
                  <a:pt x="26" y="3"/>
                </a:lnTo>
                <a:lnTo>
                  <a:pt x="13" y="10"/>
                </a:lnTo>
                <a:lnTo>
                  <a:pt x="4" y="24"/>
                </a:lnTo>
                <a:lnTo>
                  <a:pt x="0" y="38"/>
                </a:lnTo>
                <a:lnTo>
                  <a:pt x="0" y="38"/>
                </a:lnTo>
                <a:lnTo>
                  <a:pt x="4" y="51"/>
                </a:lnTo>
                <a:lnTo>
                  <a:pt x="13" y="61"/>
                </a:lnTo>
                <a:lnTo>
                  <a:pt x="26" y="72"/>
                </a:lnTo>
                <a:lnTo>
                  <a:pt x="44" y="72"/>
                </a:lnTo>
                <a:lnTo>
                  <a:pt x="44" y="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28695" name="Freeform 23"/>
          <p:cNvSpPr>
            <a:spLocks/>
          </p:cNvSpPr>
          <p:nvPr/>
        </p:nvSpPr>
        <p:spPr bwMode="auto">
          <a:xfrm>
            <a:off x="4830763" y="3387725"/>
            <a:ext cx="136525" cy="150813"/>
          </a:xfrm>
          <a:custGeom>
            <a:avLst/>
            <a:gdLst>
              <a:gd name="T0" fmla="*/ 43 w 91"/>
              <a:gd name="T1" fmla="*/ 72 h 72"/>
              <a:gd name="T2" fmla="*/ 43 w 91"/>
              <a:gd name="T3" fmla="*/ 72 h 72"/>
              <a:gd name="T4" fmla="*/ 61 w 91"/>
              <a:gd name="T5" fmla="*/ 72 h 72"/>
              <a:gd name="T6" fmla="*/ 78 w 91"/>
              <a:gd name="T7" fmla="*/ 62 h 72"/>
              <a:gd name="T8" fmla="*/ 87 w 91"/>
              <a:gd name="T9" fmla="*/ 51 h 72"/>
              <a:gd name="T10" fmla="*/ 91 w 91"/>
              <a:gd name="T11" fmla="*/ 38 h 72"/>
              <a:gd name="T12" fmla="*/ 91 w 91"/>
              <a:gd name="T13" fmla="*/ 38 h 72"/>
              <a:gd name="T14" fmla="*/ 87 w 91"/>
              <a:gd name="T15" fmla="*/ 24 h 72"/>
              <a:gd name="T16" fmla="*/ 78 w 91"/>
              <a:gd name="T17" fmla="*/ 10 h 72"/>
              <a:gd name="T18" fmla="*/ 61 w 91"/>
              <a:gd name="T19" fmla="*/ 4 h 72"/>
              <a:gd name="T20" fmla="*/ 43 w 91"/>
              <a:gd name="T21" fmla="*/ 0 h 72"/>
              <a:gd name="T22" fmla="*/ 43 w 91"/>
              <a:gd name="T23" fmla="*/ 0 h 72"/>
              <a:gd name="T24" fmla="*/ 26 w 91"/>
              <a:gd name="T25" fmla="*/ 4 h 72"/>
              <a:gd name="T26" fmla="*/ 13 w 91"/>
              <a:gd name="T27" fmla="*/ 10 h 72"/>
              <a:gd name="T28" fmla="*/ 4 w 91"/>
              <a:gd name="T29" fmla="*/ 24 h 72"/>
              <a:gd name="T30" fmla="*/ 0 w 91"/>
              <a:gd name="T31" fmla="*/ 38 h 72"/>
              <a:gd name="T32" fmla="*/ 0 w 91"/>
              <a:gd name="T33" fmla="*/ 38 h 72"/>
              <a:gd name="T34" fmla="*/ 4 w 91"/>
              <a:gd name="T35" fmla="*/ 51 h 72"/>
              <a:gd name="T36" fmla="*/ 13 w 91"/>
              <a:gd name="T37" fmla="*/ 62 h 72"/>
              <a:gd name="T38" fmla="*/ 26 w 91"/>
              <a:gd name="T39" fmla="*/ 72 h 72"/>
              <a:gd name="T40" fmla="*/ 43 w 91"/>
              <a:gd name="T41" fmla="*/ 72 h 72"/>
              <a:gd name="T42" fmla="*/ 43 w 91"/>
              <a:gd name="T43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1" h="72">
                <a:moveTo>
                  <a:pt x="43" y="72"/>
                </a:moveTo>
                <a:lnTo>
                  <a:pt x="43" y="72"/>
                </a:lnTo>
                <a:lnTo>
                  <a:pt x="61" y="72"/>
                </a:lnTo>
                <a:lnTo>
                  <a:pt x="78" y="62"/>
                </a:lnTo>
                <a:lnTo>
                  <a:pt x="87" y="51"/>
                </a:lnTo>
                <a:lnTo>
                  <a:pt x="91" y="38"/>
                </a:lnTo>
                <a:lnTo>
                  <a:pt x="91" y="38"/>
                </a:lnTo>
                <a:lnTo>
                  <a:pt x="87" y="24"/>
                </a:lnTo>
                <a:lnTo>
                  <a:pt x="78" y="10"/>
                </a:lnTo>
                <a:lnTo>
                  <a:pt x="61" y="4"/>
                </a:lnTo>
                <a:lnTo>
                  <a:pt x="43" y="0"/>
                </a:lnTo>
                <a:lnTo>
                  <a:pt x="43" y="0"/>
                </a:lnTo>
                <a:lnTo>
                  <a:pt x="26" y="4"/>
                </a:lnTo>
                <a:lnTo>
                  <a:pt x="13" y="10"/>
                </a:lnTo>
                <a:lnTo>
                  <a:pt x="4" y="24"/>
                </a:lnTo>
                <a:lnTo>
                  <a:pt x="0" y="38"/>
                </a:lnTo>
                <a:lnTo>
                  <a:pt x="0" y="38"/>
                </a:lnTo>
                <a:lnTo>
                  <a:pt x="4" y="51"/>
                </a:lnTo>
                <a:lnTo>
                  <a:pt x="13" y="62"/>
                </a:lnTo>
                <a:lnTo>
                  <a:pt x="26" y="72"/>
                </a:lnTo>
                <a:lnTo>
                  <a:pt x="43" y="72"/>
                </a:lnTo>
                <a:lnTo>
                  <a:pt x="43" y="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grpSp>
        <p:nvGrpSpPr>
          <p:cNvPr id="28711" name="Group 39"/>
          <p:cNvGrpSpPr>
            <a:grpSpLocks/>
          </p:cNvGrpSpPr>
          <p:nvPr/>
        </p:nvGrpSpPr>
        <p:grpSpPr bwMode="auto">
          <a:xfrm>
            <a:off x="647700" y="1924050"/>
            <a:ext cx="7837488" cy="4208463"/>
            <a:chOff x="408" y="1212"/>
            <a:chExt cx="4937" cy="2651"/>
          </a:xfrm>
        </p:grpSpPr>
        <p:sp>
          <p:nvSpPr>
            <p:cNvPr id="28681" name="Freeform 9"/>
            <p:cNvSpPr>
              <a:spLocks/>
            </p:cNvSpPr>
            <p:nvPr/>
          </p:nvSpPr>
          <p:spPr bwMode="auto">
            <a:xfrm>
              <a:off x="1139" y="1212"/>
              <a:ext cx="4206" cy="2279"/>
            </a:xfrm>
            <a:custGeom>
              <a:avLst/>
              <a:gdLst>
                <a:gd name="T0" fmla="*/ 0 w 3790"/>
                <a:gd name="T1" fmla="*/ 0 h 2068"/>
                <a:gd name="T2" fmla="*/ 0 w 3790"/>
                <a:gd name="T3" fmla="*/ 2068 h 2068"/>
                <a:gd name="T4" fmla="*/ 3790 w 3790"/>
                <a:gd name="T5" fmla="*/ 2068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90" h="2068">
                  <a:moveTo>
                    <a:pt x="0" y="0"/>
                  </a:moveTo>
                  <a:lnTo>
                    <a:pt x="0" y="2068"/>
                  </a:lnTo>
                  <a:lnTo>
                    <a:pt x="3790" y="2068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3900" y="3580"/>
              <a:ext cx="1392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l-GR" b="1" dirty="0">
                  <a:solidFill>
                    <a:srgbClr val="000000"/>
                  </a:solidFill>
                </a:rPr>
                <a:t>Διελεύσεις (</a:t>
              </a:r>
              <a:r>
                <a:rPr lang="el-GR" b="1" dirty="0" err="1">
                  <a:solidFill>
                    <a:srgbClr val="000000"/>
                  </a:solidFill>
                </a:rPr>
                <a:t>οχημ</a:t>
              </a:r>
              <a:r>
                <a:rPr lang="el-GR" b="1" dirty="0">
                  <a:solidFill>
                    <a:srgbClr val="000000"/>
                  </a:solidFill>
                </a:rPr>
                <a:t>/ημέρα)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8703" name="Rectangle 31"/>
            <p:cNvSpPr>
              <a:spLocks noChangeArrowheads="1"/>
            </p:cNvSpPr>
            <p:nvPr/>
          </p:nvSpPr>
          <p:spPr bwMode="auto">
            <a:xfrm>
              <a:off x="408" y="1253"/>
              <a:ext cx="66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l-GR" b="1" dirty="0">
                  <a:solidFill>
                    <a:srgbClr val="000000"/>
                  </a:solidFill>
                </a:rPr>
                <a:t>Κόστος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8704" name="Line 32"/>
          <p:cNvSpPr>
            <a:spLocks noChangeShapeType="1"/>
          </p:cNvSpPr>
          <p:nvPr/>
        </p:nvSpPr>
        <p:spPr bwMode="auto">
          <a:xfrm>
            <a:off x="1665288" y="3448050"/>
            <a:ext cx="32226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28705" name="Line 33"/>
          <p:cNvSpPr>
            <a:spLocks noChangeShapeType="1"/>
          </p:cNvSpPr>
          <p:nvPr/>
        </p:nvSpPr>
        <p:spPr bwMode="auto">
          <a:xfrm>
            <a:off x="4891088" y="3454400"/>
            <a:ext cx="0" cy="22479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28706" name="Line 34"/>
          <p:cNvSpPr>
            <a:spLocks noChangeShapeType="1"/>
          </p:cNvSpPr>
          <p:nvPr/>
        </p:nvSpPr>
        <p:spPr bwMode="auto">
          <a:xfrm>
            <a:off x="1665288" y="4513263"/>
            <a:ext cx="219233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>
            <a:off x="3852863" y="4502150"/>
            <a:ext cx="0" cy="1200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1819275"/>
            <a:ext cx="3214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Συσχέτιση παρεχόμενου μεταφορικού έργου και κόστους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flipH="1">
            <a:off x="5259388" y="2465606"/>
            <a:ext cx="1999878" cy="603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918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  <p:bldP spid="28683" grpId="0"/>
      <p:bldP spid="28684" grpId="0"/>
      <p:bldP spid="28685" grpId="0" animBg="1"/>
      <p:bldP spid="28686" grpId="0"/>
      <p:bldP spid="28689" grpId="0"/>
      <p:bldP spid="28691" grpId="0"/>
      <p:bldP spid="28692" grpId="0"/>
      <p:bldP spid="28694" grpId="0" animBg="1"/>
      <p:bldP spid="28695" grpId="0" animBg="1"/>
      <p:bldP spid="28704" grpId="0" animBg="1"/>
      <p:bldP spid="28705" grpId="0" animBg="1"/>
      <p:bldP spid="28706" grpId="0" animBg="1"/>
      <p:bldP spid="2870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5E70-C803-4BC0-BFAE-3C97B5009939}" type="slidenum">
              <a:rPr lang="en-US" altLang="en-US">
                <a:solidFill>
                  <a:srgbClr val="000000"/>
                </a:solidFill>
              </a:rPr>
              <a:pPr/>
              <a:t>49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624"/>
            <a:ext cx="9017955" cy="1139825"/>
          </a:xfrm>
        </p:spPr>
        <p:txBody>
          <a:bodyPr>
            <a:normAutofit/>
          </a:bodyPr>
          <a:lstStyle/>
          <a:p>
            <a:r>
              <a:rPr lang="el-GR" sz="4000" dirty="0"/>
              <a:t>Καμπύλη Προσφοράς</a:t>
            </a:r>
            <a:endParaRPr lang="en-US" sz="4000" dirty="0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899592" y="3451124"/>
            <a:ext cx="238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P</a:t>
            </a:r>
            <a:r>
              <a:rPr lang="en-US" i="1" baseline="-25000">
                <a:solidFill>
                  <a:srgbClr val="000000"/>
                </a:solidFill>
              </a:rPr>
              <a:t>2</a:t>
            </a:r>
            <a:endParaRPr lang="en-US" baseline="-25000">
              <a:solidFill>
                <a:srgbClr val="000000"/>
              </a:solidFill>
            </a:endParaRP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2776017" y="6441974"/>
            <a:ext cx="2619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Q</a:t>
            </a:r>
            <a:r>
              <a:rPr lang="en-US" i="1" baseline="-25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4304779" y="6441974"/>
            <a:ext cx="2619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Q</a:t>
            </a:r>
            <a:r>
              <a:rPr lang="en-US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5828779" y="6441974"/>
            <a:ext cx="2635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Q</a:t>
            </a:r>
            <a:r>
              <a:rPr lang="en-US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899592" y="4692549"/>
            <a:ext cx="238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P</a:t>
            </a:r>
            <a:r>
              <a:rPr lang="en-US" i="1" baseline="-25000">
                <a:solidFill>
                  <a:srgbClr val="000000"/>
                </a:solidFill>
              </a:rPr>
              <a:t>1</a:t>
            </a:r>
            <a:endParaRPr lang="en-US" baseline="-25000">
              <a:solidFill>
                <a:srgbClr val="000000"/>
              </a:solidFill>
            </a:endParaRP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899592" y="5387874"/>
            <a:ext cx="238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P</a:t>
            </a:r>
            <a:r>
              <a:rPr lang="en-US" i="1" baseline="-25000">
                <a:solidFill>
                  <a:srgbClr val="000000"/>
                </a:solidFill>
              </a:rPr>
              <a:t>3</a:t>
            </a:r>
            <a:endParaRPr lang="en-US" baseline="-25000">
              <a:solidFill>
                <a:srgbClr val="000000"/>
              </a:solidFill>
            </a:endParaRPr>
          </a:p>
        </p:txBody>
      </p:sp>
      <p:sp>
        <p:nvSpPr>
          <p:cNvPr id="37910" name="Freeform 22"/>
          <p:cNvSpPr>
            <a:spLocks/>
          </p:cNvSpPr>
          <p:nvPr/>
        </p:nvSpPr>
        <p:spPr bwMode="auto">
          <a:xfrm>
            <a:off x="2242617" y="2560536"/>
            <a:ext cx="4337050" cy="3143250"/>
          </a:xfrm>
          <a:custGeom>
            <a:avLst/>
            <a:gdLst>
              <a:gd name="T0" fmla="*/ 0 w 2518"/>
              <a:gd name="T1" fmla="*/ 1870 h 1870"/>
              <a:gd name="T2" fmla="*/ 0 w 2518"/>
              <a:gd name="T3" fmla="*/ 1870 h 1870"/>
              <a:gd name="T4" fmla="*/ 57 w 2518"/>
              <a:gd name="T5" fmla="*/ 1862 h 1870"/>
              <a:gd name="T6" fmla="*/ 118 w 2518"/>
              <a:gd name="T7" fmla="*/ 1851 h 1870"/>
              <a:gd name="T8" fmla="*/ 184 w 2518"/>
              <a:gd name="T9" fmla="*/ 1836 h 1870"/>
              <a:gd name="T10" fmla="*/ 256 w 2518"/>
              <a:gd name="T11" fmla="*/ 1817 h 1870"/>
              <a:gd name="T12" fmla="*/ 332 w 2518"/>
              <a:gd name="T13" fmla="*/ 1791 h 1870"/>
              <a:gd name="T14" fmla="*/ 414 w 2518"/>
              <a:gd name="T15" fmla="*/ 1761 h 1870"/>
              <a:gd name="T16" fmla="*/ 588 w 2518"/>
              <a:gd name="T17" fmla="*/ 1693 h 1870"/>
              <a:gd name="T18" fmla="*/ 771 w 2518"/>
              <a:gd name="T19" fmla="*/ 1610 h 1870"/>
              <a:gd name="T20" fmla="*/ 966 w 2518"/>
              <a:gd name="T21" fmla="*/ 1512 h 1870"/>
              <a:gd name="T22" fmla="*/ 1165 w 2518"/>
              <a:gd name="T23" fmla="*/ 1400 h 1870"/>
              <a:gd name="T24" fmla="*/ 1262 w 2518"/>
              <a:gd name="T25" fmla="*/ 1339 h 1870"/>
              <a:gd name="T26" fmla="*/ 1359 w 2518"/>
              <a:gd name="T27" fmla="*/ 1279 h 1870"/>
              <a:gd name="T28" fmla="*/ 1461 w 2518"/>
              <a:gd name="T29" fmla="*/ 1211 h 1870"/>
              <a:gd name="T30" fmla="*/ 1553 w 2518"/>
              <a:gd name="T31" fmla="*/ 1144 h 1870"/>
              <a:gd name="T32" fmla="*/ 1650 w 2518"/>
              <a:gd name="T33" fmla="*/ 1076 h 1870"/>
              <a:gd name="T34" fmla="*/ 1742 w 2518"/>
              <a:gd name="T35" fmla="*/ 1001 h 1870"/>
              <a:gd name="T36" fmla="*/ 1834 w 2518"/>
              <a:gd name="T37" fmla="*/ 925 h 1870"/>
              <a:gd name="T38" fmla="*/ 1920 w 2518"/>
              <a:gd name="T39" fmla="*/ 850 h 1870"/>
              <a:gd name="T40" fmla="*/ 2002 w 2518"/>
              <a:gd name="T41" fmla="*/ 771 h 1870"/>
              <a:gd name="T42" fmla="*/ 2084 w 2518"/>
              <a:gd name="T43" fmla="*/ 692 h 1870"/>
              <a:gd name="T44" fmla="*/ 2160 w 2518"/>
              <a:gd name="T45" fmla="*/ 609 h 1870"/>
              <a:gd name="T46" fmla="*/ 2227 w 2518"/>
              <a:gd name="T47" fmla="*/ 526 h 1870"/>
              <a:gd name="T48" fmla="*/ 2293 w 2518"/>
              <a:gd name="T49" fmla="*/ 440 h 1870"/>
              <a:gd name="T50" fmla="*/ 2354 w 2518"/>
              <a:gd name="T51" fmla="*/ 353 h 1870"/>
              <a:gd name="T52" fmla="*/ 2405 w 2518"/>
              <a:gd name="T53" fmla="*/ 267 h 1870"/>
              <a:gd name="T54" fmla="*/ 2451 w 2518"/>
              <a:gd name="T55" fmla="*/ 180 h 1870"/>
              <a:gd name="T56" fmla="*/ 2487 w 2518"/>
              <a:gd name="T57" fmla="*/ 90 h 1870"/>
              <a:gd name="T58" fmla="*/ 2518 w 2518"/>
              <a:gd name="T59" fmla="*/ 0 h 1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518" h="1870">
                <a:moveTo>
                  <a:pt x="0" y="1870"/>
                </a:moveTo>
                <a:lnTo>
                  <a:pt x="0" y="1870"/>
                </a:lnTo>
                <a:lnTo>
                  <a:pt x="57" y="1862"/>
                </a:lnTo>
                <a:lnTo>
                  <a:pt x="118" y="1851"/>
                </a:lnTo>
                <a:lnTo>
                  <a:pt x="184" y="1836"/>
                </a:lnTo>
                <a:lnTo>
                  <a:pt x="256" y="1817"/>
                </a:lnTo>
                <a:lnTo>
                  <a:pt x="332" y="1791"/>
                </a:lnTo>
                <a:lnTo>
                  <a:pt x="414" y="1761"/>
                </a:lnTo>
                <a:lnTo>
                  <a:pt x="588" y="1693"/>
                </a:lnTo>
                <a:lnTo>
                  <a:pt x="771" y="1610"/>
                </a:lnTo>
                <a:lnTo>
                  <a:pt x="966" y="1512"/>
                </a:lnTo>
                <a:lnTo>
                  <a:pt x="1165" y="1400"/>
                </a:lnTo>
                <a:lnTo>
                  <a:pt x="1262" y="1339"/>
                </a:lnTo>
                <a:lnTo>
                  <a:pt x="1359" y="1279"/>
                </a:lnTo>
                <a:lnTo>
                  <a:pt x="1461" y="1211"/>
                </a:lnTo>
                <a:lnTo>
                  <a:pt x="1553" y="1144"/>
                </a:lnTo>
                <a:lnTo>
                  <a:pt x="1650" y="1076"/>
                </a:lnTo>
                <a:lnTo>
                  <a:pt x="1742" y="1001"/>
                </a:lnTo>
                <a:lnTo>
                  <a:pt x="1834" y="925"/>
                </a:lnTo>
                <a:lnTo>
                  <a:pt x="1920" y="850"/>
                </a:lnTo>
                <a:lnTo>
                  <a:pt x="2002" y="771"/>
                </a:lnTo>
                <a:lnTo>
                  <a:pt x="2084" y="692"/>
                </a:lnTo>
                <a:lnTo>
                  <a:pt x="2160" y="609"/>
                </a:lnTo>
                <a:lnTo>
                  <a:pt x="2227" y="526"/>
                </a:lnTo>
                <a:lnTo>
                  <a:pt x="2293" y="440"/>
                </a:lnTo>
                <a:lnTo>
                  <a:pt x="2354" y="353"/>
                </a:lnTo>
                <a:lnTo>
                  <a:pt x="2405" y="267"/>
                </a:lnTo>
                <a:lnTo>
                  <a:pt x="2451" y="180"/>
                </a:lnTo>
                <a:lnTo>
                  <a:pt x="2487" y="90"/>
                </a:lnTo>
                <a:lnTo>
                  <a:pt x="2518" y="0"/>
                </a:lnTo>
              </a:path>
            </a:pathLst>
          </a:custGeom>
          <a:noFill/>
          <a:ln w="57150" cmpd="sng">
            <a:solidFill>
              <a:srgbClr val="6D184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7912" name="Freeform 24"/>
          <p:cNvSpPr>
            <a:spLocks/>
          </p:cNvSpPr>
          <p:nvPr/>
        </p:nvSpPr>
        <p:spPr bwMode="auto">
          <a:xfrm>
            <a:off x="2761729" y="5476774"/>
            <a:ext cx="149225" cy="146050"/>
          </a:xfrm>
          <a:custGeom>
            <a:avLst/>
            <a:gdLst>
              <a:gd name="T0" fmla="*/ 56 w 107"/>
              <a:gd name="T1" fmla="*/ 79 h 79"/>
              <a:gd name="T2" fmla="*/ 56 w 107"/>
              <a:gd name="T3" fmla="*/ 79 h 79"/>
              <a:gd name="T4" fmla="*/ 35 w 107"/>
              <a:gd name="T5" fmla="*/ 75 h 79"/>
              <a:gd name="T6" fmla="*/ 15 w 107"/>
              <a:gd name="T7" fmla="*/ 67 h 79"/>
              <a:gd name="T8" fmla="*/ 5 w 107"/>
              <a:gd name="T9" fmla="*/ 56 h 79"/>
              <a:gd name="T10" fmla="*/ 0 w 107"/>
              <a:gd name="T11" fmla="*/ 41 h 79"/>
              <a:gd name="T12" fmla="*/ 0 w 107"/>
              <a:gd name="T13" fmla="*/ 41 h 79"/>
              <a:gd name="T14" fmla="*/ 5 w 107"/>
              <a:gd name="T15" fmla="*/ 22 h 79"/>
              <a:gd name="T16" fmla="*/ 15 w 107"/>
              <a:gd name="T17" fmla="*/ 11 h 79"/>
              <a:gd name="T18" fmla="*/ 35 w 107"/>
              <a:gd name="T19" fmla="*/ 3 h 79"/>
              <a:gd name="T20" fmla="*/ 56 w 107"/>
              <a:gd name="T21" fmla="*/ 0 h 79"/>
              <a:gd name="T22" fmla="*/ 56 w 107"/>
              <a:gd name="T23" fmla="*/ 0 h 79"/>
              <a:gd name="T24" fmla="*/ 76 w 107"/>
              <a:gd name="T25" fmla="*/ 3 h 79"/>
              <a:gd name="T26" fmla="*/ 92 w 107"/>
              <a:gd name="T27" fmla="*/ 11 h 79"/>
              <a:gd name="T28" fmla="*/ 107 w 107"/>
              <a:gd name="T29" fmla="*/ 22 h 79"/>
              <a:gd name="T30" fmla="*/ 107 w 107"/>
              <a:gd name="T31" fmla="*/ 41 h 79"/>
              <a:gd name="T32" fmla="*/ 107 w 107"/>
              <a:gd name="T33" fmla="*/ 41 h 79"/>
              <a:gd name="T34" fmla="*/ 107 w 107"/>
              <a:gd name="T35" fmla="*/ 56 h 79"/>
              <a:gd name="T36" fmla="*/ 92 w 107"/>
              <a:gd name="T37" fmla="*/ 67 h 79"/>
              <a:gd name="T38" fmla="*/ 76 w 107"/>
              <a:gd name="T39" fmla="*/ 75 h 79"/>
              <a:gd name="T40" fmla="*/ 56 w 107"/>
              <a:gd name="T41" fmla="*/ 79 h 79"/>
              <a:gd name="T42" fmla="*/ 56 w 107"/>
              <a:gd name="T43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7" h="79">
                <a:moveTo>
                  <a:pt x="56" y="79"/>
                </a:moveTo>
                <a:lnTo>
                  <a:pt x="56" y="79"/>
                </a:lnTo>
                <a:lnTo>
                  <a:pt x="35" y="75"/>
                </a:lnTo>
                <a:lnTo>
                  <a:pt x="15" y="67"/>
                </a:lnTo>
                <a:lnTo>
                  <a:pt x="5" y="56"/>
                </a:lnTo>
                <a:lnTo>
                  <a:pt x="0" y="41"/>
                </a:lnTo>
                <a:lnTo>
                  <a:pt x="0" y="41"/>
                </a:lnTo>
                <a:lnTo>
                  <a:pt x="5" y="22"/>
                </a:lnTo>
                <a:lnTo>
                  <a:pt x="15" y="11"/>
                </a:lnTo>
                <a:lnTo>
                  <a:pt x="35" y="3"/>
                </a:lnTo>
                <a:lnTo>
                  <a:pt x="56" y="0"/>
                </a:lnTo>
                <a:lnTo>
                  <a:pt x="56" y="0"/>
                </a:lnTo>
                <a:lnTo>
                  <a:pt x="76" y="3"/>
                </a:lnTo>
                <a:lnTo>
                  <a:pt x="92" y="11"/>
                </a:lnTo>
                <a:lnTo>
                  <a:pt x="107" y="22"/>
                </a:lnTo>
                <a:lnTo>
                  <a:pt x="107" y="41"/>
                </a:lnTo>
                <a:lnTo>
                  <a:pt x="107" y="41"/>
                </a:lnTo>
                <a:lnTo>
                  <a:pt x="107" y="56"/>
                </a:lnTo>
                <a:lnTo>
                  <a:pt x="92" y="67"/>
                </a:lnTo>
                <a:lnTo>
                  <a:pt x="76" y="75"/>
                </a:lnTo>
                <a:lnTo>
                  <a:pt x="56" y="79"/>
                </a:lnTo>
                <a:lnTo>
                  <a:pt x="56" y="7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7913" name="Freeform 25"/>
          <p:cNvSpPr>
            <a:spLocks/>
          </p:cNvSpPr>
          <p:nvPr/>
        </p:nvSpPr>
        <p:spPr bwMode="auto">
          <a:xfrm>
            <a:off x="4292079" y="4775099"/>
            <a:ext cx="147638" cy="144462"/>
          </a:xfrm>
          <a:custGeom>
            <a:avLst/>
            <a:gdLst>
              <a:gd name="T0" fmla="*/ 51 w 107"/>
              <a:gd name="T1" fmla="*/ 79 h 79"/>
              <a:gd name="T2" fmla="*/ 51 w 107"/>
              <a:gd name="T3" fmla="*/ 79 h 79"/>
              <a:gd name="T4" fmla="*/ 31 w 107"/>
              <a:gd name="T5" fmla="*/ 75 h 79"/>
              <a:gd name="T6" fmla="*/ 15 w 107"/>
              <a:gd name="T7" fmla="*/ 68 h 79"/>
              <a:gd name="T8" fmla="*/ 5 w 107"/>
              <a:gd name="T9" fmla="*/ 52 h 79"/>
              <a:gd name="T10" fmla="*/ 0 w 107"/>
              <a:gd name="T11" fmla="*/ 37 h 79"/>
              <a:gd name="T12" fmla="*/ 0 w 107"/>
              <a:gd name="T13" fmla="*/ 37 h 79"/>
              <a:gd name="T14" fmla="*/ 5 w 107"/>
              <a:gd name="T15" fmla="*/ 22 h 79"/>
              <a:gd name="T16" fmla="*/ 15 w 107"/>
              <a:gd name="T17" fmla="*/ 11 h 79"/>
              <a:gd name="T18" fmla="*/ 31 w 107"/>
              <a:gd name="T19" fmla="*/ 0 h 79"/>
              <a:gd name="T20" fmla="*/ 51 w 107"/>
              <a:gd name="T21" fmla="*/ 0 h 79"/>
              <a:gd name="T22" fmla="*/ 51 w 107"/>
              <a:gd name="T23" fmla="*/ 0 h 79"/>
              <a:gd name="T24" fmla="*/ 77 w 107"/>
              <a:gd name="T25" fmla="*/ 0 h 79"/>
              <a:gd name="T26" fmla="*/ 92 w 107"/>
              <a:gd name="T27" fmla="*/ 11 h 79"/>
              <a:gd name="T28" fmla="*/ 102 w 107"/>
              <a:gd name="T29" fmla="*/ 22 h 79"/>
              <a:gd name="T30" fmla="*/ 107 w 107"/>
              <a:gd name="T31" fmla="*/ 37 h 79"/>
              <a:gd name="T32" fmla="*/ 107 w 107"/>
              <a:gd name="T33" fmla="*/ 37 h 79"/>
              <a:gd name="T34" fmla="*/ 102 w 107"/>
              <a:gd name="T35" fmla="*/ 52 h 79"/>
              <a:gd name="T36" fmla="*/ 92 w 107"/>
              <a:gd name="T37" fmla="*/ 68 h 79"/>
              <a:gd name="T38" fmla="*/ 77 w 107"/>
              <a:gd name="T39" fmla="*/ 75 h 79"/>
              <a:gd name="T40" fmla="*/ 51 w 107"/>
              <a:gd name="T41" fmla="*/ 79 h 79"/>
              <a:gd name="T42" fmla="*/ 51 w 107"/>
              <a:gd name="T43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7" h="79">
                <a:moveTo>
                  <a:pt x="51" y="79"/>
                </a:moveTo>
                <a:lnTo>
                  <a:pt x="51" y="79"/>
                </a:lnTo>
                <a:lnTo>
                  <a:pt x="31" y="75"/>
                </a:lnTo>
                <a:lnTo>
                  <a:pt x="15" y="68"/>
                </a:lnTo>
                <a:lnTo>
                  <a:pt x="5" y="52"/>
                </a:lnTo>
                <a:lnTo>
                  <a:pt x="0" y="37"/>
                </a:lnTo>
                <a:lnTo>
                  <a:pt x="0" y="37"/>
                </a:lnTo>
                <a:lnTo>
                  <a:pt x="5" y="22"/>
                </a:lnTo>
                <a:lnTo>
                  <a:pt x="15" y="11"/>
                </a:lnTo>
                <a:lnTo>
                  <a:pt x="31" y="0"/>
                </a:lnTo>
                <a:lnTo>
                  <a:pt x="51" y="0"/>
                </a:lnTo>
                <a:lnTo>
                  <a:pt x="51" y="0"/>
                </a:lnTo>
                <a:lnTo>
                  <a:pt x="77" y="0"/>
                </a:lnTo>
                <a:lnTo>
                  <a:pt x="92" y="11"/>
                </a:lnTo>
                <a:lnTo>
                  <a:pt x="102" y="22"/>
                </a:lnTo>
                <a:lnTo>
                  <a:pt x="107" y="37"/>
                </a:lnTo>
                <a:lnTo>
                  <a:pt x="107" y="37"/>
                </a:lnTo>
                <a:lnTo>
                  <a:pt x="102" y="52"/>
                </a:lnTo>
                <a:lnTo>
                  <a:pt x="92" y="68"/>
                </a:lnTo>
                <a:lnTo>
                  <a:pt x="77" y="75"/>
                </a:lnTo>
                <a:lnTo>
                  <a:pt x="51" y="79"/>
                </a:lnTo>
                <a:lnTo>
                  <a:pt x="51" y="7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7914" name="Freeform 26"/>
          <p:cNvSpPr>
            <a:spLocks/>
          </p:cNvSpPr>
          <p:nvPr/>
        </p:nvSpPr>
        <p:spPr bwMode="auto">
          <a:xfrm>
            <a:off x="5824017" y="3547961"/>
            <a:ext cx="147637" cy="144463"/>
          </a:xfrm>
          <a:custGeom>
            <a:avLst/>
            <a:gdLst>
              <a:gd name="T0" fmla="*/ 56 w 112"/>
              <a:gd name="T1" fmla="*/ 82 h 82"/>
              <a:gd name="T2" fmla="*/ 56 w 112"/>
              <a:gd name="T3" fmla="*/ 82 h 82"/>
              <a:gd name="T4" fmla="*/ 35 w 112"/>
              <a:gd name="T5" fmla="*/ 79 h 82"/>
              <a:gd name="T6" fmla="*/ 20 w 112"/>
              <a:gd name="T7" fmla="*/ 67 h 82"/>
              <a:gd name="T8" fmla="*/ 5 w 112"/>
              <a:gd name="T9" fmla="*/ 56 h 82"/>
              <a:gd name="T10" fmla="*/ 0 w 112"/>
              <a:gd name="T11" fmla="*/ 41 h 82"/>
              <a:gd name="T12" fmla="*/ 0 w 112"/>
              <a:gd name="T13" fmla="*/ 41 h 82"/>
              <a:gd name="T14" fmla="*/ 5 w 112"/>
              <a:gd name="T15" fmla="*/ 26 h 82"/>
              <a:gd name="T16" fmla="*/ 20 w 112"/>
              <a:gd name="T17" fmla="*/ 11 h 82"/>
              <a:gd name="T18" fmla="*/ 35 w 112"/>
              <a:gd name="T19" fmla="*/ 3 h 82"/>
              <a:gd name="T20" fmla="*/ 56 w 112"/>
              <a:gd name="T21" fmla="*/ 0 h 82"/>
              <a:gd name="T22" fmla="*/ 56 w 112"/>
              <a:gd name="T23" fmla="*/ 0 h 82"/>
              <a:gd name="T24" fmla="*/ 76 w 112"/>
              <a:gd name="T25" fmla="*/ 3 h 82"/>
              <a:gd name="T26" fmla="*/ 97 w 112"/>
              <a:gd name="T27" fmla="*/ 11 h 82"/>
              <a:gd name="T28" fmla="*/ 107 w 112"/>
              <a:gd name="T29" fmla="*/ 26 h 82"/>
              <a:gd name="T30" fmla="*/ 112 w 112"/>
              <a:gd name="T31" fmla="*/ 41 h 82"/>
              <a:gd name="T32" fmla="*/ 112 w 112"/>
              <a:gd name="T33" fmla="*/ 41 h 82"/>
              <a:gd name="T34" fmla="*/ 107 w 112"/>
              <a:gd name="T35" fmla="*/ 56 h 82"/>
              <a:gd name="T36" fmla="*/ 97 w 112"/>
              <a:gd name="T37" fmla="*/ 67 h 82"/>
              <a:gd name="T38" fmla="*/ 76 w 112"/>
              <a:gd name="T39" fmla="*/ 79 h 82"/>
              <a:gd name="T40" fmla="*/ 56 w 112"/>
              <a:gd name="T41" fmla="*/ 82 h 82"/>
              <a:gd name="T42" fmla="*/ 56 w 112"/>
              <a:gd name="T43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2" h="82">
                <a:moveTo>
                  <a:pt x="56" y="82"/>
                </a:moveTo>
                <a:lnTo>
                  <a:pt x="56" y="82"/>
                </a:lnTo>
                <a:lnTo>
                  <a:pt x="35" y="79"/>
                </a:lnTo>
                <a:lnTo>
                  <a:pt x="20" y="67"/>
                </a:lnTo>
                <a:lnTo>
                  <a:pt x="5" y="56"/>
                </a:lnTo>
                <a:lnTo>
                  <a:pt x="0" y="41"/>
                </a:lnTo>
                <a:lnTo>
                  <a:pt x="0" y="41"/>
                </a:lnTo>
                <a:lnTo>
                  <a:pt x="5" y="26"/>
                </a:lnTo>
                <a:lnTo>
                  <a:pt x="20" y="11"/>
                </a:lnTo>
                <a:lnTo>
                  <a:pt x="35" y="3"/>
                </a:lnTo>
                <a:lnTo>
                  <a:pt x="56" y="0"/>
                </a:lnTo>
                <a:lnTo>
                  <a:pt x="56" y="0"/>
                </a:lnTo>
                <a:lnTo>
                  <a:pt x="76" y="3"/>
                </a:lnTo>
                <a:lnTo>
                  <a:pt x="97" y="11"/>
                </a:lnTo>
                <a:lnTo>
                  <a:pt x="107" y="26"/>
                </a:lnTo>
                <a:lnTo>
                  <a:pt x="112" y="41"/>
                </a:lnTo>
                <a:lnTo>
                  <a:pt x="112" y="41"/>
                </a:lnTo>
                <a:lnTo>
                  <a:pt x="107" y="56"/>
                </a:lnTo>
                <a:lnTo>
                  <a:pt x="97" y="67"/>
                </a:lnTo>
                <a:lnTo>
                  <a:pt x="76" y="79"/>
                </a:lnTo>
                <a:lnTo>
                  <a:pt x="56" y="82"/>
                </a:lnTo>
                <a:lnTo>
                  <a:pt x="56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7915" name="Freeform 27"/>
          <p:cNvSpPr>
            <a:spLocks/>
          </p:cNvSpPr>
          <p:nvPr/>
        </p:nvSpPr>
        <p:spPr bwMode="auto">
          <a:xfrm>
            <a:off x="4407967" y="3660674"/>
            <a:ext cx="1177925" cy="936625"/>
          </a:xfrm>
          <a:custGeom>
            <a:avLst/>
            <a:gdLst>
              <a:gd name="T0" fmla="*/ 0 w 684"/>
              <a:gd name="T1" fmla="*/ 557 h 557"/>
              <a:gd name="T2" fmla="*/ 0 w 684"/>
              <a:gd name="T3" fmla="*/ 557 h 557"/>
              <a:gd name="T4" fmla="*/ 51 w 684"/>
              <a:gd name="T5" fmla="*/ 531 h 557"/>
              <a:gd name="T6" fmla="*/ 123 w 684"/>
              <a:gd name="T7" fmla="*/ 482 h 557"/>
              <a:gd name="T8" fmla="*/ 215 w 684"/>
              <a:gd name="T9" fmla="*/ 414 h 557"/>
              <a:gd name="T10" fmla="*/ 317 w 684"/>
              <a:gd name="T11" fmla="*/ 335 h 557"/>
              <a:gd name="T12" fmla="*/ 419 w 684"/>
              <a:gd name="T13" fmla="*/ 253 h 557"/>
              <a:gd name="T14" fmla="*/ 521 w 684"/>
              <a:gd name="T15" fmla="*/ 166 h 557"/>
              <a:gd name="T16" fmla="*/ 613 w 684"/>
              <a:gd name="T17" fmla="*/ 79 h 557"/>
              <a:gd name="T18" fmla="*/ 684 w 684"/>
              <a:gd name="T19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4" h="557">
                <a:moveTo>
                  <a:pt x="0" y="557"/>
                </a:moveTo>
                <a:lnTo>
                  <a:pt x="0" y="557"/>
                </a:lnTo>
                <a:lnTo>
                  <a:pt x="51" y="531"/>
                </a:lnTo>
                <a:lnTo>
                  <a:pt x="123" y="482"/>
                </a:lnTo>
                <a:lnTo>
                  <a:pt x="215" y="414"/>
                </a:lnTo>
                <a:lnTo>
                  <a:pt x="317" y="335"/>
                </a:lnTo>
                <a:lnTo>
                  <a:pt x="419" y="253"/>
                </a:lnTo>
                <a:lnTo>
                  <a:pt x="521" y="166"/>
                </a:lnTo>
                <a:lnTo>
                  <a:pt x="613" y="79"/>
                </a:lnTo>
                <a:lnTo>
                  <a:pt x="684" y="0"/>
                </a:lnTo>
              </a:path>
            </a:pathLst>
          </a:custGeom>
          <a:noFill/>
          <a:ln w="76200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7916" name="Freeform 28"/>
          <p:cNvSpPr>
            <a:spLocks/>
          </p:cNvSpPr>
          <p:nvPr/>
        </p:nvSpPr>
        <p:spPr bwMode="auto">
          <a:xfrm>
            <a:off x="2801417" y="4829074"/>
            <a:ext cx="1150937" cy="555625"/>
          </a:xfrm>
          <a:custGeom>
            <a:avLst/>
            <a:gdLst>
              <a:gd name="T0" fmla="*/ 668 w 668"/>
              <a:gd name="T1" fmla="*/ 0 h 331"/>
              <a:gd name="T2" fmla="*/ 668 w 668"/>
              <a:gd name="T3" fmla="*/ 0 h 331"/>
              <a:gd name="T4" fmla="*/ 515 w 668"/>
              <a:gd name="T5" fmla="*/ 90 h 331"/>
              <a:gd name="T6" fmla="*/ 342 w 668"/>
              <a:gd name="T7" fmla="*/ 180 h 331"/>
              <a:gd name="T8" fmla="*/ 250 w 668"/>
              <a:gd name="T9" fmla="*/ 225 h 331"/>
              <a:gd name="T10" fmla="*/ 163 w 668"/>
              <a:gd name="T11" fmla="*/ 267 h 331"/>
              <a:gd name="T12" fmla="*/ 76 w 668"/>
              <a:gd name="T13" fmla="*/ 301 h 331"/>
              <a:gd name="T14" fmla="*/ 0 w 668"/>
              <a:gd name="T15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68" h="331">
                <a:moveTo>
                  <a:pt x="668" y="0"/>
                </a:moveTo>
                <a:lnTo>
                  <a:pt x="668" y="0"/>
                </a:lnTo>
                <a:lnTo>
                  <a:pt x="515" y="90"/>
                </a:lnTo>
                <a:lnTo>
                  <a:pt x="342" y="180"/>
                </a:lnTo>
                <a:lnTo>
                  <a:pt x="250" y="225"/>
                </a:lnTo>
                <a:lnTo>
                  <a:pt x="163" y="267"/>
                </a:lnTo>
                <a:lnTo>
                  <a:pt x="76" y="301"/>
                </a:lnTo>
                <a:lnTo>
                  <a:pt x="0" y="331"/>
                </a:lnTo>
              </a:path>
            </a:pathLst>
          </a:custGeom>
          <a:noFill/>
          <a:ln w="76200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7917" name="Line 29"/>
          <p:cNvSpPr>
            <a:spLocks noChangeShapeType="1"/>
          </p:cNvSpPr>
          <p:nvPr/>
        </p:nvSpPr>
        <p:spPr bwMode="auto">
          <a:xfrm>
            <a:off x="3557067" y="3220936"/>
            <a:ext cx="1539875" cy="7318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grpSp>
        <p:nvGrpSpPr>
          <p:cNvPr id="37941" name="Group 53"/>
          <p:cNvGrpSpPr>
            <a:grpSpLocks/>
          </p:cNvGrpSpPr>
          <p:nvPr/>
        </p:nvGrpSpPr>
        <p:grpSpPr bwMode="auto">
          <a:xfrm>
            <a:off x="559867" y="2235099"/>
            <a:ext cx="7740651" cy="4521201"/>
            <a:chOff x="467" y="1189"/>
            <a:chExt cx="4876" cy="2848"/>
          </a:xfrm>
        </p:grpSpPr>
        <p:sp>
          <p:nvSpPr>
            <p:cNvPr id="37901" name="Freeform 13"/>
            <p:cNvSpPr>
              <a:spLocks/>
            </p:cNvSpPr>
            <p:nvPr/>
          </p:nvSpPr>
          <p:spPr bwMode="auto">
            <a:xfrm>
              <a:off x="937" y="1208"/>
              <a:ext cx="4406" cy="2572"/>
            </a:xfrm>
            <a:custGeom>
              <a:avLst/>
              <a:gdLst>
                <a:gd name="T0" fmla="*/ 0 w 4034"/>
                <a:gd name="T1" fmla="*/ 0 h 2560"/>
                <a:gd name="T2" fmla="*/ 0 w 4034"/>
                <a:gd name="T3" fmla="*/ 2560 h 2560"/>
                <a:gd name="T4" fmla="*/ 4034 w 4034"/>
                <a:gd name="T5" fmla="*/ 2560 h 2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34" h="2560">
                  <a:moveTo>
                    <a:pt x="0" y="0"/>
                  </a:moveTo>
                  <a:lnTo>
                    <a:pt x="0" y="2560"/>
                  </a:lnTo>
                  <a:lnTo>
                    <a:pt x="4034" y="256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37902" name="Rectangle 14"/>
            <p:cNvSpPr>
              <a:spLocks noChangeArrowheads="1"/>
            </p:cNvSpPr>
            <p:nvPr/>
          </p:nvSpPr>
          <p:spPr bwMode="auto">
            <a:xfrm>
              <a:off x="4548" y="3863"/>
              <a:ext cx="65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b="1" dirty="0">
                  <a:solidFill>
                    <a:srgbClr val="000000"/>
                  </a:solidFill>
                </a:rPr>
                <a:t>Διελεύσεις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7903" name="Rectangle 15"/>
            <p:cNvSpPr>
              <a:spLocks noChangeArrowheads="1"/>
            </p:cNvSpPr>
            <p:nvPr/>
          </p:nvSpPr>
          <p:spPr bwMode="auto">
            <a:xfrm>
              <a:off x="467" y="1189"/>
              <a:ext cx="42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b="1" dirty="0">
                  <a:solidFill>
                    <a:srgbClr val="000000"/>
                  </a:solidFill>
                </a:rPr>
                <a:t>Κόστος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7939" name="Group 51"/>
          <p:cNvGrpSpPr>
            <a:grpSpLocks/>
          </p:cNvGrpSpPr>
          <p:nvPr/>
        </p:nvGrpSpPr>
        <p:grpSpPr bwMode="auto">
          <a:xfrm>
            <a:off x="2242617" y="2573410"/>
            <a:ext cx="2393950" cy="628650"/>
            <a:chOff x="1357" y="1213"/>
            <a:chExt cx="1508" cy="610"/>
          </a:xfrm>
        </p:grpSpPr>
        <p:sp>
          <p:nvSpPr>
            <p:cNvPr id="37919" name="Rectangle 31"/>
            <p:cNvSpPr>
              <a:spLocks noChangeArrowheads="1"/>
            </p:cNvSpPr>
            <p:nvPr/>
          </p:nvSpPr>
          <p:spPr bwMode="auto">
            <a:xfrm>
              <a:off x="1357" y="1213"/>
              <a:ext cx="1508" cy="610"/>
            </a:xfrm>
            <a:prstGeom prst="rect">
              <a:avLst/>
            </a:prstGeom>
            <a:solidFill>
              <a:srgbClr val="EBE0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37920" name="Rectangle 32"/>
            <p:cNvSpPr>
              <a:spLocks noChangeArrowheads="1"/>
            </p:cNvSpPr>
            <p:nvPr/>
          </p:nvSpPr>
          <p:spPr bwMode="auto">
            <a:xfrm>
              <a:off x="1415" y="1276"/>
              <a:ext cx="1413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l-GR" i="1" dirty="0">
                  <a:solidFill>
                    <a:srgbClr val="000000"/>
                  </a:solidFill>
                </a:rPr>
                <a:t>Αύξηση</a:t>
              </a:r>
              <a:r>
                <a:rPr lang="el-GR" dirty="0">
                  <a:solidFill>
                    <a:srgbClr val="000000"/>
                  </a:solidFill>
                </a:rPr>
                <a:t> του μοναδιαίου κόστους</a:t>
              </a:r>
              <a:endParaRPr lang="en-US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6571729" y="2300186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7922" name="Line 34"/>
          <p:cNvSpPr>
            <a:spLocks noChangeShapeType="1"/>
          </p:cNvSpPr>
          <p:nvPr/>
        </p:nvSpPr>
        <p:spPr bwMode="auto">
          <a:xfrm flipH="1">
            <a:off x="1194867" y="3620986"/>
            <a:ext cx="471011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7923" name="Line 35"/>
          <p:cNvSpPr>
            <a:spLocks noChangeShapeType="1"/>
          </p:cNvSpPr>
          <p:nvPr/>
        </p:nvSpPr>
        <p:spPr bwMode="auto">
          <a:xfrm flipH="1">
            <a:off x="1194867" y="4837011"/>
            <a:ext cx="31813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7924" name="Line 36"/>
          <p:cNvSpPr>
            <a:spLocks noChangeShapeType="1"/>
          </p:cNvSpPr>
          <p:nvPr/>
        </p:nvSpPr>
        <p:spPr bwMode="auto">
          <a:xfrm flipH="1">
            <a:off x="1194867" y="5543449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7925" name="Line 37"/>
          <p:cNvSpPr>
            <a:spLocks noChangeShapeType="1"/>
          </p:cNvSpPr>
          <p:nvPr/>
        </p:nvSpPr>
        <p:spPr bwMode="auto">
          <a:xfrm>
            <a:off x="2833167" y="5538686"/>
            <a:ext cx="0" cy="8858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7926" name="Line 38"/>
          <p:cNvSpPr>
            <a:spLocks noChangeShapeType="1"/>
          </p:cNvSpPr>
          <p:nvPr/>
        </p:nvSpPr>
        <p:spPr bwMode="auto">
          <a:xfrm>
            <a:off x="4360342" y="4848124"/>
            <a:ext cx="0" cy="1576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7927" name="Line 39"/>
          <p:cNvSpPr>
            <a:spLocks noChangeShapeType="1"/>
          </p:cNvSpPr>
          <p:nvPr/>
        </p:nvSpPr>
        <p:spPr bwMode="auto">
          <a:xfrm>
            <a:off x="5904979" y="3617811"/>
            <a:ext cx="0" cy="28067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7931" name="Line 43"/>
          <p:cNvSpPr>
            <a:spLocks noChangeShapeType="1"/>
          </p:cNvSpPr>
          <p:nvPr/>
        </p:nvSpPr>
        <p:spPr bwMode="auto">
          <a:xfrm flipH="1" flipV="1">
            <a:off x="3625329" y="5094186"/>
            <a:ext cx="1528763" cy="238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grpSp>
        <p:nvGrpSpPr>
          <p:cNvPr id="37940" name="Group 52"/>
          <p:cNvGrpSpPr>
            <a:grpSpLocks/>
          </p:cNvGrpSpPr>
          <p:nvPr/>
        </p:nvGrpSpPr>
        <p:grpSpPr bwMode="auto">
          <a:xfrm>
            <a:off x="5085829" y="4763986"/>
            <a:ext cx="2389188" cy="620713"/>
            <a:chOff x="3318" y="2782"/>
            <a:chExt cx="1505" cy="610"/>
          </a:xfrm>
        </p:grpSpPr>
        <p:sp>
          <p:nvSpPr>
            <p:cNvPr id="37929" name="Rectangle 41"/>
            <p:cNvSpPr>
              <a:spLocks noChangeArrowheads="1"/>
            </p:cNvSpPr>
            <p:nvPr/>
          </p:nvSpPr>
          <p:spPr bwMode="auto">
            <a:xfrm>
              <a:off x="3318" y="2782"/>
              <a:ext cx="1505" cy="610"/>
            </a:xfrm>
            <a:prstGeom prst="rect">
              <a:avLst/>
            </a:prstGeom>
            <a:solidFill>
              <a:srgbClr val="EBE0CC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37930" name="Rectangle 42"/>
            <p:cNvSpPr>
              <a:spLocks noChangeArrowheads="1"/>
            </p:cNvSpPr>
            <p:nvPr/>
          </p:nvSpPr>
          <p:spPr bwMode="auto">
            <a:xfrm>
              <a:off x="3370" y="2839"/>
              <a:ext cx="1400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l-GR" i="1" dirty="0">
                  <a:solidFill>
                    <a:srgbClr val="000000"/>
                  </a:solidFill>
                </a:rPr>
                <a:t>Μείωση</a:t>
              </a:r>
              <a:r>
                <a:rPr lang="el-GR" dirty="0">
                  <a:solidFill>
                    <a:srgbClr val="000000"/>
                  </a:solidFill>
                </a:rPr>
                <a:t> του μοναδιαίου κόστους</a:t>
              </a:r>
              <a:endParaRPr lang="en-US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214290" y="1528632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i="1" dirty="0"/>
              <a:t>Μετακίνηση επί της καμπύλης προσφοράς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137559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4" grpId="0"/>
      <p:bldP spid="37905" grpId="0"/>
      <p:bldP spid="37906" grpId="0"/>
      <p:bldP spid="37907" grpId="0"/>
      <p:bldP spid="37908" grpId="0"/>
      <p:bldP spid="37909" grpId="0"/>
      <p:bldP spid="37910" grpId="0" animBg="1"/>
      <p:bldP spid="37912" grpId="0" animBg="1"/>
      <p:bldP spid="37913" grpId="0" animBg="1"/>
      <p:bldP spid="37914" grpId="0" animBg="1"/>
      <p:bldP spid="37915" grpId="0" animBg="1"/>
      <p:bldP spid="37916" grpId="0" animBg="1"/>
      <p:bldP spid="37917" grpId="0" animBg="1"/>
      <p:bldP spid="37921" grpId="0"/>
      <p:bldP spid="37922" grpId="0" animBg="1"/>
      <p:bldP spid="37923" grpId="0" animBg="1"/>
      <p:bldP spid="37924" grpId="0" animBg="1"/>
      <p:bldP spid="37925" grpId="0" animBg="1"/>
      <p:bldP spid="37926" grpId="0" animBg="1"/>
      <p:bldP spid="37927" grpId="0" animBg="1"/>
      <p:bldP spid="379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334"/>
            <a:ext cx="9144000" cy="1143000"/>
          </a:xfrm>
        </p:spPr>
        <p:txBody>
          <a:bodyPr/>
          <a:lstStyle/>
          <a:p>
            <a:r>
              <a:rPr lang="el-GR" dirty="0"/>
              <a:t>Ζήτηση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08"/>
            <a:ext cx="8229600" cy="74868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Γιατί μετακινούμαστε;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FECE-F587-46D1-B986-0B84E4D261D9}" type="slidenum">
              <a:rPr lang="el-GR" smtClean="0"/>
              <a:pPr/>
              <a:t>5</a:t>
            </a:fld>
            <a:endParaRPr lang="el-GR"/>
          </a:p>
        </p:txBody>
      </p:sp>
      <p:pic>
        <p:nvPicPr>
          <p:cNvPr id="19458" name="Picture 2" descr="http://www.acclaimclipart.com/free_clipart_images/worker_rushing_to_the_office_0521-1012-0921-2451_SM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12" y="2436686"/>
            <a:ext cx="3202988" cy="335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cliparts.co/cliparts/riL/xGo/riLxGo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174" y="2133982"/>
            <a:ext cx="2075747" cy="347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www.picgifs.com/clip-art/activities/shopping/clip-art-shopping-7776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870" y="2448717"/>
            <a:ext cx="1644264" cy="289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8522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2AA5-5FA8-4431-9681-0F306DADBC3B}" type="slidenum">
              <a:rPr lang="en-US" altLang="en-US">
                <a:solidFill>
                  <a:srgbClr val="000000"/>
                </a:solidFill>
              </a:rPr>
              <a:pPr/>
              <a:t>50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35" y="18256"/>
            <a:ext cx="9142065" cy="1139825"/>
          </a:xfrm>
        </p:spPr>
        <p:txBody>
          <a:bodyPr>
            <a:noAutofit/>
          </a:bodyPr>
          <a:lstStyle/>
          <a:p>
            <a:r>
              <a:rPr lang="el-GR" sz="4000" dirty="0"/>
              <a:t>Καμπύλη Προσφοράς</a:t>
            </a:r>
            <a:endParaRPr lang="en-US" sz="4000" dirty="0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6442422" y="2757761"/>
            <a:ext cx="2365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S</a:t>
            </a:r>
            <a:r>
              <a:rPr lang="en-US" i="1" baseline="-25000">
                <a:solidFill>
                  <a:srgbClr val="000000"/>
                </a:solidFill>
              </a:rPr>
              <a:t>2</a:t>
            </a:r>
            <a:endParaRPr lang="en-US" baseline="-25000">
              <a:solidFill>
                <a:srgbClr val="000000"/>
              </a:solidFill>
            </a:endParaRP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H="1">
            <a:off x="5004147" y="3643586"/>
            <a:ext cx="784225" cy="1587"/>
          </a:xfrm>
          <a:prstGeom prst="line">
            <a:avLst/>
          </a:prstGeom>
          <a:noFill/>
          <a:ln w="1016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4853335" y="3821386"/>
            <a:ext cx="177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5969347" y="3689623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J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5097810" y="2757761"/>
            <a:ext cx="2365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S</a:t>
            </a:r>
            <a:r>
              <a:rPr lang="en-US" i="1" baseline="-25000">
                <a:solidFill>
                  <a:srgbClr val="000000"/>
                </a:solidFill>
              </a:rPr>
              <a:t>1</a:t>
            </a:r>
            <a:endParaRPr lang="en-US" baseline="-25000">
              <a:solidFill>
                <a:srgbClr val="000000"/>
              </a:solidFill>
            </a:endParaRP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4375497" y="5893073"/>
            <a:ext cx="6428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60</a:t>
            </a:r>
            <a:r>
              <a:rPr lang="el-GR" dirty="0">
                <a:solidFill>
                  <a:srgbClr val="000000"/>
                </a:solidFill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000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475010" y="3670573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€4</a:t>
            </a:r>
            <a:r>
              <a:rPr lang="el-GR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000000"/>
                </a:solidFill>
              </a:rPr>
              <a:t>00</a:t>
            </a:r>
          </a:p>
        </p:txBody>
      </p:sp>
      <p:sp>
        <p:nvSpPr>
          <p:cNvPr id="30737" name="Freeform 17"/>
          <p:cNvSpPr>
            <a:spLocks/>
          </p:cNvSpPr>
          <p:nvPr/>
        </p:nvSpPr>
        <p:spPr bwMode="auto">
          <a:xfrm>
            <a:off x="3500785" y="3051448"/>
            <a:ext cx="3035300" cy="2432050"/>
          </a:xfrm>
          <a:custGeom>
            <a:avLst/>
            <a:gdLst>
              <a:gd name="T0" fmla="*/ 0 w 1912"/>
              <a:gd name="T1" fmla="*/ 1532 h 1532"/>
              <a:gd name="T2" fmla="*/ 0 w 1912"/>
              <a:gd name="T3" fmla="*/ 1532 h 1532"/>
              <a:gd name="T4" fmla="*/ 78 w 1912"/>
              <a:gd name="T5" fmla="*/ 1497 h 1532"/>
              <a:gd name="T6" fmla="*/ 160 w 1912"/>
              <a:gd name="T7" fmla="*/ 1455 h 1532"/>
              <a:gd name="T8" fmla="*/ 251 w 1912"/>
              <a:gd name="T9" fmla="*/ 1406 h 1532"/>
              <a:gd name="T10" fmla="*/ 351 w 1912"/>
              <a:gd name="T11" fmla="*/ 1347 h 1532"/>
              <a:gd name="T12" fmla="*/ 455 w 1912"/>
              <a:gd name="T13" fmla="*/ 1281 h 1532"/>
              <a:gd name="T14" fmla="*/ 569 w 1912"/>
              <a:gd name="T15" fmla="*/ 1207 h 1532"/>
              <a:gd name="T16" fmla="*/ 688 w 1912"/>
              <a:gd name="T17" fmla="*/ 1127 h 1532"/>
              <a:gd name="T18" fmla="*/ 811 w 1912"/>
              <a:gd name="T19" fmla="*/ 1036 h 1532"/>
              <a:gd name="T20" fmla="*/ 938 w 1912"/>
              <a:gd name="T21" fmla="*/ 939 h 1532"/>
              <a:gd name="T22" fmla="*/ 1070 w 1912"/>
              <a:gd name="T23" fmla="*/ 830 h 1532"/>
              <a:gd name="T24" fmla="*/ 1207 w 1912"/>
              <a:gd name="T25" fmla="*/ 715 h 1532"/>
              <a:gd name="T26" fmla="*/ 1343 w 1912"/>
              <a:gd name="T27" fmla="*/ 593 h 1532"/>
              <a:gd name="T28" fmla="*/ 1484 w 1912"/>
              <a:gd name="T29" fmla="*/ 457 h 1532"/>
              <a:gd name="T30" fmla="*/ 1626 w 1912"/>
              <a:gd name="T31" fmla="*/ 314 h 1532"/>
              <a:gd name="T32" fmla="*/ 1771 w 1912"/>
              <a:gd name="T33" fmla="*/ 164 h 1532"/>
              <a:gd name="T34" fmla="*/ 1912 w 1912"/>
              <a:gd name="T35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12" h="1532">
                <a:moveTo>
                  <a:pt x="0" y="1532"/>
                </a:moveTo>
                <a:lnTo>
                  <a:pt x="0" y="1532"/>
                </a:lnTo>
                <a:lnTo>
                  <a:pt x="78" y="1497"/>
                </a:lnTo>
                <a:lnTo>
                  <a:pt x="160" y="1455"/>
                </a:lnTo>
                <a:lnTo>
                  <a:pt x="251" y="1406"/>
                </a:lnTo>
                <a:lnTo>
                  <a:pt x="351" y="1347"/>
                </a:lnTo>
                <a:lnTo>
                  <a:pt x="455" y="1281"/>
                </a:lnTo>
                <a:lnTo>
                  <a:pt x="569" y="1207"/>
                </a:lnTo>
                <a:lnTo>
                  <a:pt x="688" y="1127"/>
                </a:lnTo>
                <a:lnTo>
                  <a:pt x="811" y="1036"/>
                </a:lnTo>
                <a:lnTo>
                  <a:pt x="938" y="939"/>
                </a:lnTo>
                <a:lnTo>
                  <a:pt x="1070" y="830"/>
                </a:lnTo>
                <a:lnTo>
                  <a:pt x="1207" y="715"/>
                </a:lnTo>
                <a:lnTo>
                  <a:pt x="1343" y="593"/>
                </a:lnTo>
                <a:lnTo>
                  <a:pt x="1484" y="457"/>
                </a:lnTo>
                <a:lnTo>
                  <a:pt x="1626" y="314"/>
                </a:lnTo>
                <a:lnTo>
                  <a:pt x="1771" y="164"/>
                </a:lnTo>
                <a:lnTo>
                  <a:pt x="1912" y="0"/>
                </a:lnTo>
              </a:path>
            </a:pathLst>
          </a:custGeom>
          <a:noFill/>
          <a:ln w="57150">
            <a:solidFill>
              <a:srgbClr val="C28C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5474047" y="5893073"/>
            <a:ext cx="6428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80</a:t>
            </a:r>
            <a:r>
              <a:rPr lang="el-GR" dirty="0">
                <a:solidFill>
                  <a:srgbClr val="000000"/>
                </a:solidFill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000</a:t>
            </a:r>
          </a:p>
        </p:txBody>
      </p:sp>
      <p:grpSp>
        <p:nvGrpSpPr>
          <p:cNvPr id="30739" name="Group 19"/>
          <p:cNvGrpSpPr>
            <a:grpSpLocks/>
          </p:cNvGrpSpPr>
          <p:nvPr/>
        </p:nvGrpSpPr>
        <p:grpSpPr bwMode="auto">
          <a:xfrm>
            <a:off x="1371947" y="2084661"/>
            <a:ext cx="3317875" cy="914400"/>
            <a:chOff x="1066" y="1056"/>
            <a:chExt cx="2090" cy="576"/>
          </a:xfrm>
        </p:grpSpPr>
        <p:sp>
          <p:nvSpPr>
            <p:cNvPr id="30740" name="Rectangle 20"/>
            <p:cNvSpPr>
              <a:spLocks noChangeArrowheads="1"/>
            </p:cNvSpPr>
            <p:nvPr/>
          </p:nvSpPr>
          <p:spPr bwMode="auto">
            <a:xfrm>
              <a:off x="1066" y="1056"/>
              <a:ext cx="2090" cy="576"/>
            </a:xfrm>
            <a:prstGeom prst="rect">
              <a:avLst/>
            </a:prstGeom>
            <a:solidFill>
              <a:srgbClr val="EBE0CC"/>
            </a:solidFill>
            <a:ln w="1435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30741" name="Rectangle 21"/>
            <p:cNvSpPr>
              <a:spLocks noChangeArrowheads="1"/>
            </p:cNvSpPr>
            <p:nvPr/>
          </p:nvSpPr>
          <p:spPr bwMode="auto">
            <a:xfrm>
              <a:off x="1105" y="1110"/>
              <a:ext cx="2012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l-GR" dirty="0">
                  <a:solidFill>
                    <a:srgbClr val="000000"/>
                  </a:solidFill>
                </a:rPr>
                <a:t>Μείωση του κόστους οδηγεί στη μετατόπιση της καμπύλης προσφοράς </a:t>
              </a:r>
              <a:r>
                <a:rPr lang="en-US" i="1" dirty="0">
                  <a:solidFill>
                    <a:srgbClr val="000000"/>
                  </a:solidFill>
                </a:rPr>
                <a:t>S</a:t>
              </a:r>
              <a:r>
                <a:rPr lang="en-US" i="1" baseline="-25000" dirty="0">
                  <a:solidFill>
                    <a:srgbClr val="000000"/>
                  </a:solidFill>
                </a:rPr>
                <a:t>1</a:t>
              </a:r>
              <a:r>
                <a:rPr lang="en-US" dirty="0">
                  <a:solidFill>
                    <a:srgbClr val="000000"/>
                  </a:solidFill>
                </a:rPr>
                <a:t> →</a:t>
              </a:r>
              <a:r>
                <a:rPr lang="en-US" i="1" dirty="0">
                  <a:solidFill>
                    <a:srgbClr val="000000"/>
                  </a:solidFill>
                </a:rPr>
                <a:t>S</a:t>
              </a:r>
              <a:r>
                <a:rPr lang="en-US" i="1" baseline="-25000" dirty="0">
                  <a:solidFill>
                    <a:srgbClr val="000000"/>
                  </a:solidFill>
                </a:rPr>
                <a:t>2</a:t>
              </a:r>
              <a:r>
                <a:rPr lang="en-US" dirty="0">
                  <a:solidFill>
                    <a:srgbClr val="000000"/>
                  </a:solidFill>
                </a:rPr>
                <a:t>. </a:t>
              </a:r>
            </a:p>
          </p:txBody>
        </p:sp>
      </p:grpSp>
      <p:grpSp>
        <p:nvGrpSpPr>
          <p:cNvPr id="30754" name="Group 34"/>
          <p:cNvGrpSpPr>
            <a:grpSpLocks/>
          </p:cNvGrpSpPr>
          <p:nvPr/>
        </p:nvGrpSpPr>
        <p:grpSpPr bwMode="auto">
          <a:xfrm>
            <a:off x="1935" y="2060848"/>
            <a:ext cx="8456612" cy="4003676"/>
            <a:chOff x="203" y="1212"/>
            <a:chExt cx="5327" cy="2522"/>
          </a:xfrm>
        </p:grpSpPr>
        <p:sp>
          <p:nvSpPr>
            <p:cNvPr id="30729" name="Freeform 9"/>
            <p:cNvSpPr>
              <a:spLocks/>
            </p:cNvSpPr>
            <p:nvPr/>
          </p:nvSpPr>
          <p:spPr bwMode="auto">
            <a:xfrm>
              <a:off x="964" y="1212"/>
              <a:ext cx="4566" cy="2294"/>
            </a:xfrm>
            <a:custGeom>
              <a:avLst/>
              <a:gdLst>
                <a:gd name="T0" fmla="*/ 0 w 3948"/>
                <a:gd name="T1" fmla="*/ 0 h 2108"/>
                <a:gd name="T2" fmla="*/ 0 w 3948"/>
                <a:gd name="T3" fmla="*/ 2108 h 2108"/>
                <a:gd name="T4" fmla="*/ 3948 w 3948"/>
                <a:gd name="T5" fmla="*/ 2108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8" h="2108">
                  <a:moveTo>
                    <a:pt x="0" y="0"/>
                  </a:moveTo>
                  <a:lnTo>
                    <a:pt x="0" y="2108"/>
                  </a:lnTo>
                  <a:lnTo>
                    <a:pt x="3948" y="2108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30742" name="Rectangle 22"/>
            <p:cNvSpPr>
              <a:spLocks noChangeArrowheads="1"/>
            </p:cNvSpPr>
            <p:nvPr/>
          </p:nvSpPr>
          <p:spPr bwMode="auto">
            <a:xfrm>
              <a:off x="4128" y="3591"/>
              <a:ext cx="139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l-GR" b="1" dirty="0">
                  <a:solidFill>
                    <a:srgbClr val="000000"/>
                  </a:solidFill>
                </a:rPr>
                <a:t>Διελεύσεις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0743" name="Rectangle 23"/>
            <p:cNvSpPr>
              <a:spLocks noChangeArrowheads="1"/>
            </p:cNvSpPr>
            <p:nvPr/>
          </p:nvSpPr>
          <p:spPr bwMode="auto">
            <a:xfrm>
              <a:off x="203" y="1287"/>
              <a:ext cx="66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l-GR" b="1" dirty="0">
                  <a:solidFill>
                    <a:srgbClr val="000000"/>
                  </a:solidFill>
                </a:rPr>
                <a:t>Κόστος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30744" name="Freeform 24"/>
          <p:cNvSpPr>
            <a:spLocks/>
          </p:cNvSpPr>
          <p:nvPr/>
        </p:nvSpPr>
        <p:spPr bwMode="auto">
          <a:xfrm>
            <a:off x="2489547" y="3006998"/>
            <a:ext cx="2659063" cy="2447925"/>
          </a:xfrm>
          <a:custGeom>
            <a:avLst/>
            <a:gdLst>
              <a:gd name="T0" fmla="*/ 0 w 1675"/>
              <a:gd name="T1" fmla="*/ 1542 h 1542"/>
              <a:gd name="T2" fmla="*/ 0 w 1675"/>
              <a:gd name="T3" fmla="*/ 1542 h 1542"/>
              <a:gd name="T4" fmla="*/ 86 w 1675"/>
              <a:gd name="T5" fmla="*/ 1504 h 1542"/>
              <a:gd name="T6" fmla="*/ 182 w 1675"/>
              <a:gd name="T7" fmla="*/ 1455 h 1542"/>
              <a:gd name="T8" fmla="*/ 291 w 1675"/>
              <a:gd name="T9" fmla="*/ 1399 h 1542"/>
              <a:gd name="T10" fmla="*/ 410 w 1675"/>
              <a:gd name="T11" fmla="*/ 1333 h 1542"/>
              <a:gd name="T12" fmla="*/ 532 w 1675"/>
              <a:gd name="T13" fmla="*/ 1256 h 1542"/>
              <a:gd name="T14" fmla="*/ 664 w 1675"/>
              <a:gd name="T15" fmla="*/ 1173 h 1542"/>
              <a:gd name="T16" fmla="*/ 797 w 1675"/>
              <a:gd name="T17" fmla="*/ 1082 h 1542"/>
              <a:gd name="T18" fmla="*/ 929 w 1675"/>
              <a:gd name="T19" fmla="*/ 981 h 1542"/>
              <a:gd name="T20" fmla="*/ 1056 w 1675"/>
              <a:gd name="T21" fmla="*/ 876 h 1542"/>
              <a:gd name="T22" fmla="*/ 1179 w 1675"/>
              <a:gd name="T23" fmla="*/ 764 h 1542"/>
              <a:gd name="T24" fmla="*/ 1238 w 1675"/>
              <a:gd name="T25" fmla="*/ 708 h 1542"/>
              <a:gd name="T26" fmla="*/ 1297 w 1675"/>
              <a:gd name="T27" fmla="*/ 649 h 1542"/>
              <a:gd name="T28" fmla="*/ 1352 w 1675"/>
              <a:gd name="T29" fmla="*/ 586 h 1542"/>
              <a:gd name="T30" fmla="*/ 1402 w 1675"/>
              <a:gd name="T31" fmla="*/ 527 h 1542"/>
              <a:gd name="T32" fmla="*/ 1452 w 1675"/>
              <a:gd name="T33" fmla="*/ 464 h 1542"/>
              <a:gd name="T34" fmla="*/ 1498 w 1675"/>
              <a:gd name="T35" fmla="*/ 401 h 1542"/>
              <a:gd name="T36" fmla="*/ 1539 w 1675"/>
              <a:gd name="T37" fmla="*/ 335 h 1542"/>
              <a:gd name="T38" fmla="*/ 1575 w 1675"/>
              <a:gd name="T39" fmla="*/ 269 h 1542"/>
              <a:gd name="T40" fmla="*/ 1607 w 1675"/>
              <a:gd name="T41" fmla="*/ 202 h 1542"/>
              <a:gd name="T42" fmla="*/ 1634 w 1675"/>
              <a:gd name="T43" fmla="*/ 136 h 1542"/>
              <a:gd name="T44" fmla="*/ 1657 w 1675"/>
              <a:gd name="T45" fmla="*/ 70 h 1542"/>
              <a:gd name="T46" fmla="*/ 1675 w 1675"/>
              <a:gd name="T47" fmla="*/ 0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75" h="1542">
                <a:moveTo>
                  <a:pt x="0" y="1542"/>
                </a:moveTo>
                <a:lnTo>
                  <a:pt x="0" y="1542"/>
                </a:lnTo>
                <a:lnTo>
                  <a:pt x="86" y="1504"/>
                </a:lnTo>
                <a:lnTo>
                  <a:pt x="182" y="1455"/>
                </a:lnTo>
                <a:lnTo>
                  <a:pt x="291" y="1399"/>
                </a:lnTo>
                <a:lnTo>
                  <a:pt x="410" y="1333"/>
                </a:lnTo>
                <a:lnTo>
                  <a:pt x="532" y="1256"/>
                </a:lnTo>
                <a:lnTo>
                  <a:pt x="664" y="1173"/>
                </a:lnTo>
                <a:lnTo>
                  <a:pt x="797" y="1082"/>
                </a:lnTo>
                <a:lnTo>
                  <a:pt x="929" y="981"/>
                </a:lnTo>
                <a:lnTo>
                  <a:pt x="1056" y="876"/>
                </a:lnTo>
                <a:lnTo>
                  <a:pt x="1179" y="764"/>
                </a:lnTo>
                <a:lnTo>
                  <a:pt x="1238" y="708"/>
                </a:lnTo>
                <a:lnTo>
                  <a:pt x="1297" y="649"/>
                </a:lnTo>
                <a:lnTo>
                  <a:pt x="1352" y="586"/>
                </a:lnTo>
                <a:lnTo>
                  <a:pt x="1402" y="527"/>
                </a:lnTo>
                <a:lnTo>
                  <a:pt x="1452" y="464"/>
                </a:lnTo>
                <a:lnTo>
                  <a:pt x="1498" y="401"/>
                </a:lnTo>
                <a:lnTo>
                  <a:pt x="1539" y="335"/>
                </a:lnTo>
                <a:lnTo>
                  <a:pt x="1575" y="269"/>
                </a:lnTo>
                <a:lnTo>
                  <a:pt x="1607" y="202"/>
                </a:lnTo>
                <a:lnTo>
                  <a:pt x="1634" y="136"/>
                </a:lnTo>
                <a:lnTo>
                  <a:pt x="1657" y="70"/>
                </a:lnTo>
                <a:lnTo>
                  <a:pt x="1675" y="0"/>
                </a:lnTo>
              </a:path>
            </a:pathLst>
          </a:custGeom>
          <a:noFill/>
          <a:ln w="57150">
            <a:solidFill>
              <a:srgbClr val="87396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0745" name="Freeform 25"/>
          <p:cNvSpPr>
            <a:spLocks/>
          </p:cNvSpPr>
          <p:nvPr/>
        </p:nvSpPr>
        <p:spPr bwMode="auto">
          <a:xfrm>
            <a:off x="4672360" y="3743598"/>
            <a:ext cx="136525" cy="136525"/>
          </a:xfrm>
          <a:custGeom>
            <a:avLst/>
            <a:gdLst>
              <a:gd name="T0" fmla="*/ 50 w 95"/>
              <a:gd name="T1" fmla="*/ 73 h 73"/>
              <a:gd name="T2" fmla="*/ 50 w 95"/>
              <a:gd name="T3" fmla="*/ 73 h 73"/>
              <a:gd name="T4" fmla="*/ 68 w 95"/>
              <a:gd name="T5" fmla="*/ 70 h 73"/>
              <a:gd name="T6" fmla="*/ 82 w 95"/>
              <a:gd name="T7" fmla="*/ 63 h 73"/>
              <a:gd name="T8" fmla="*/ 91 w 95"/>
              <a:gd name="T9" fmla="*/ 49 h 73"/>
              <a:gd name="T10" fmla="*/ 95 w 95"/>
              <a:gd name="T11" fmla="*/ 35 h 73"/>
              <a:gd name="T12" fmla="*/ 95 w 95"/>
              <a:gd name="T13" fmla="*/ 35 h 73"/>
              <a:gd name="T14" fmla="*/ 91 w 95"/>
              <a:gd name="T15" fmla="*/ 21 h 73"/>
              <a:gd name="T16" fmla="*/ 82 w 95"/>
              <a:gd name="T17" fmla="*/ 10 h 73"/>
              <a:gd name="T18" fmla="*/ 68 w 95"/>
              <a:gd name="T19" fmla="*/ 4 h 73"/>
              <a:gd name="T20" fmla="*/ 50 w 95"/>
              <a:gd name="T21" fmla="*/ 0 h 73"/>
              <a:gd name="T22" fmla="*/ 50 w 95"/>
              <a:gd name="T23" fmla="*/ 0 h 73"/>
              <a:gd name="T24" fmla="*/ 32 w 95"/>
              <a:gd name="T25" fmla="*/ 4 h 73"/>
              <a:gd name="T26" fmla="*/ 13 w 95"/>
              <a:gd name="T27" fmla="*/ 10 h 73"/>
              <a:gd name="T28" fmla="*/ 4 w 95"/>
              <a:gd name="T29" fmla="*/ 21 h 73"/>
              <a:gd name="T30" fmla="*/ 0 w 95"/>
              <a:gd name="T31" fmla="*/ 35 h 73"/>
              <a:gd name="T32" fmla="*/ 0 w 95"/>
              <a:gd name="T33" fmla="*/ 35 h 73"/>
              <a:gd name="T34" fmla="*/ 4 w 95"/>
              <a:gd name="T35" fmla="*/ 49 h 73"/>
              <a:gd name="T36" fmla="*/ 13 w 95"/>
              <a:gd name="T37" fmla="*/ 63 h 73"/>
              <a:gd name="T38" fmla="*/ 32 w 95"/>
              <a:gd name="T39" fmla="*/ 70 h 73"/>
              <a:gd name="T40" fmla="*/ 50 w 95"/>
              <a:gd name="T41" fmla="*/ 73 h 73"/>
              <a:gd name="T42" fmla="*/ 50 w 95"/>
              <a:gd name="T43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5" h="73">
                <a:moveTo>
                  <a:pt x="50" y="73"/>
                </a:moveTo>
                <a:lnTo>
                  <a:pt x="50" y="73"/>
                </a:lnTo>
                <a:lnTo>
                  <a:pt x="68" y="70"/>
                </a:lnTo>
                <a:lnTo>
                  <a:pt x="82" y="63"/>
                </a:lnTo>
                <a:lnTo>
                  <a:pt x="91" y="49"/>
                </a:lnTo>
                <a:lnTo>
                  <a:pt x="95" y="35"/>
                </a:lnTo>
                <a:lnTo>
                  <a:pt x="95" y="35"/>
                </a:lnTo>
                <a:lnTo>
                  <a:pt x="91" y="21"/>
                </a:lnTo>
                <a:lnTo>
                  <a:pt x="82" y="10"/>
                </a:lnTo>
                <a:lnTo>
                  <a:pt x="68" y="4"/>
                </a:lnTo>
                <a:lnTo>
                  <a:pt x="50" y="0"/>
                </a:lnTo>
                <a:lnTo>
                  <a:pt x="50" y="0"/>
                </a:lnTo>
                <a:lnTo>
                  <a:pt x="32" y="4"/>
                </a:lnTo>
                <a:lnTo>
                  <a:pt x="13" y="10"/>
                </a:lnTo>
                <a:lnTo>
                  <a:pt x="4" y="21"/>
                </a:lnTo>
                <a:lnTo>
                  <a:pt x="0" y="35"/>
                </a:lnTo>
                <a:lnTo>
                  <a:pt x="0" y="35"/>
                </a:lnTo>
                <a:lnTo>
                  <a:pt x="4" y="49"/>
                </a:lnTo>
                <a:lnTo>
                  <a:pt x="13" y="63"/>
                </a:lnTo>
                <a:lnTo>
                  <a:pt x="32" y="70"/>
                </a:lnTo>
                <a:lnTo>
                  <a:pt x="50" y="73"/>
                </a:lnTo>
                <a:lnTo>
                  <a:pt x="50" y="7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0746" name="Freeform 26"/>
          <p:cNvSpPr>
            <a:spLocks/>
          </p:cNvSpPr>
          <p:nvPr/>
        </p:nvSpPr>
        <p:spPr bwMode="auto">
          <a:xfrm>
            <a:off x="5748685" y="3743598"/>
            <a:ext cx="136525" cy="136525"/>
          </a:xfrm>
          <a:custGeom>
            <a:avLst/>
            <a:gdLst>
              <a:gd name="T0" fmla="*/ 46 w 96"/>
              <a:gd name="T1" fmla="*/ 73 h 73"/>
              <a:gd name="T2" fmla="*/ 46 w 96"/>
              <a:gd name="T3" fmla="*/ 73 h 73"/>
              <a:gd name="T4" fmla="*/ 68 w 96"/>
              <a:gd name="T5" fmla="*/ 70 h 73"/>
              <a:gd name="T6" fmla="*/ 82 w 96"/>
              <a:gd name="T7" fmla="*/ 63 h 73"/>
              <a:gd name="T8" fmla="*/ 91 w 96"/>
              <a:gd name="T9" fmla="*/ 49 h 73"/>
              <a:gd name="T10" fmla="*/ 96 w 96"/>
              <a:gd name="T11" fmla="*/ 35 h 73"/>
              <a:gd name="T12" fmla="*/ 96 w 96"/>
              <a:gd name="T13" fmla="*/ 35 h 73"/>
              <a:gd name="T14" fmla="*/ 91 w 96"/>
              <a:gd name="T15" fmla="*/ 21 h 73"/>
              <a:gd name="T16" fmla="*/ 82 w 96"/>
              <a:gd name="T17" fmla="*/ 10 h 73"/>
              <a:gd name="T18" fmla="*/ 68 w 96"/>
              <a:gd name="T19" fmla="*/ 4 h 73"/>
              <a:gd name="T20" fmla="*/ 46 w 96"/>
              <a:gd name="T21" fmla="*/ 0 h 73"/>
              <a:gd name="T22" fmla="*/ 46 w 96"/>
              <a:gd name="T23" fmla="*/ 0 h 73"/>
              <a:gd name="T24" fmla="*/ 27 w 96"/>
              <a:gd name="T25" fmla="*/ 4 h 73"/>
              <a:gd name="T26" fmla="*/ 14 w 96"/>
              <a:gd name="T27" fmla="*/ 10 h 73"/>
              <a:gd name="T28" fmla="*/ 5 w 96"/>
              <a:gd name="T29" fmla="*/ 21 h 73"/>
              <a:gd name="T30" fmla="*/ 0 w 96"/>
              <a:gd name="T31" fmla="*/ 35 h 73"/>
              <a:gd name="T32" fmla="*/ 0 w 96"/>
              <a:gd name="T33" fmla="*/ 35 h 73"/>
              <a:gd name="T34" fmla="*/ 5 w 96"/>
              <a:gd name="T35" fmla="*/ 49 h 73"/>
              <a:gd name="T36" fmla="*/ 14 w 96"/>
              <a:gd name="T37" fmla="*/ 63 h 73"/>
              <a:gd name="T38" fmla="*/ 27 w 96"/>
              <a:gd name="T39" fmla="*/ 70 h 73"/>
              <a:gd name="T40" fmla="*/ 46 w 96"/>
              <a:gd name="T41" fmla="*/ 73 h 73"/>
              <a:gd name="T42" fmla="*/ 46 w 96"/>
              <a:gd name="T43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73">
                <a:moveTo>
                  <a:pt x="46" y="73"/>
                </a:moveTo>
                <a:lnTo>
                  <a:pt x="46" y="73"/>
                </a:lnTo>
                <a:lnTo>
                  <a:pt x="68" y="70"/>
                </a:lnTo>
                <a:lnTo>
                  <a:pt x="82" y="63"/>
                </a:lnTo>
                <a:lnTo>
                  <a:pt x="91" y="49"/>
                </a:lnTo>
                <a:lnTo>
                  <a:pt x="96" y="35"/>
                </a:lnTo>
                <a:lnTo>
                  <a:pt x="96" y="35"/>
                </a:lnTo>
                <a:lnTo>
                  <a:pt x="91" y="21"/>
                </a:lnTo>
                <a:lnTo>
                  <a:pt x="82" y="10"/>
                </a:lnTo>
                <a:lnTo>
                  <a:pt x="68" y="4"/>
                </a:lnTo>
                <a:lnTo>
                  <a:pt x="46" y="0"/>
                </a:lnTo>
                <a:lnTo>
                  <a:pt x="46" y="0"/>
                </a:lnTo>
                <a:lnTo>
                  <a:pt x="27" y="4"/>
                </a:lnTo>
                <a:lnTo>
                  <a:pt x="14" y="10"/>
                </a:lnTo>
                <a:lnTo>
                  <a:pt x="5" y="21"/>
                </a:lnTo>
                <a:lnTo>
                  <a:pt x="0" y="35"/>
                </a:lnTo>
                <a:lnTo>
                  <a:pt x="0" y="35"/>
                </a:lnTo>
                <a:lnTo>
                  <a:pt x="5" y="49"/>
                </a:lnTo>
                <a:lnTo>
                  <a:pt x="14" y="63"/>
                </a:lnTo>
                <a:lnTo>
                  <a:pt x="27" y="70"/>
                </a:lnTo>
                <a:lnTo>
                  <a:pt x="46" y="73"/>
                </a:lnTo>
                <a:lnTo>
                  <a:pt x="46" y="7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 flipH="1">
            <a:off x="1087785" y="3811861"/>
            <a:ext cx="36464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0748" name="Line 28"/>
          <p:cNvSpPr>
            <a:spLocks noChangeShapeType="1"/>
          </p:cNvSpPr>
          <p:nvPr/>
        </p:nvSpPr>
        <p:spPr bwMode="auto">
          <a:xfrm>
            <a:off x="4734272" y="3811861"/>
            <a:ext cx="0" cy="20510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>
            <a:off x="4734272" y="3811861"/>
            <a:ext cx="108267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>
            <a:off x="5816947" y="3818211"/>
            <a:ext cx="0" cy="20447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46698" y="1400520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i="1" dirty="0"/>
              <a:t>Οριζόντια μετακίνηση καμπύλης προσφοράς</a:t>
            </a:r>
            <a:endParaRPr lang="en-US" sz="2000" i="1" dirty="0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H="1">
            <a:off x="1210021" y="4725144"/>
            <a:ext cx="35242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528066" y="4586644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€2</a:t>
            </a:r>
            <a:r>
              <a:rPr lang="el-GR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000000"/>
                </a:solidFill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1526057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/>
      <p:bldP spid="30731" grpId="0" animBg="1"/>
      <p:bldP spid="30732" grpId="0"/>
      <p:bldP spid="30733" grpId="0"/>
      <p:bldP spid="30734" grpId="0"/>
      <p:bldP spid="30735" grpId="0"/>
      <p:bldP spid="30736" grpId="0"/>
      <p:bldP spid="30737" grpId="0" animBg="1"/>
      <p:bldP spid="30738" grpId="0"/>
      <p:bldP spid="30744" grpId="0" animBg="1"/>
      <p:bldP spid="30745" grpId="0" animBg="1"/>
      <p:bldP spid="30746" grpId="0" animBg="1"/>
      <p:bldP spid="30747" grpId="0" animBg="1"/>
      <p:bldP spid="30748" grpId="0" animBg="1"/>
      <p:bldP spid="30749" grpId="0" animBg="1"/>
      <p:bldP spid="30750" grpId="0" animBg="1"/>
      <p:bldP spid="31" grpId="0" animBg="1"/>
      <p:bldP spid="3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B5D9-E2FF-4B42-A476-5FE4D854887A}" type="slidenum">
              <a:rPr lang="en-US" altLang="en-US">
                <a:solidFill>
                  <a:srgbClr val="000000"/>
                </a:solidFill>
              </a:rPr>
              <a:pPr/>
              <a:t>51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60" y="32097"/>
            <a:ext cx="9132540" cy="1139825"/>
          </a:xfrm>
        </p:spPr>
        <p:txBody>
          <a:bodyPr>
            <a:noAutofit/>
          </a:bodyPr>
          <a:lstStyle/>
          <a:p>
            <a:r>
              <a:rPr lang="el-GR" sz="4000" dirty="0"/>
              <a:t>Καμπύλη Προσφοράς</a:t>
            </a:r>
            <a:endParaRPr lang="en-US" sz="4000" dirty="0"/>
          </a:p>
        </p:txBody>
      </p:sp>
      <p:grpSp>
        <p:nvGrpSpPr>
          <p:cNvPr id="94231" name="Group 23"/>
          <p:cNvGrpSpPr>
            <a:grpSpLocks/>
          </p:cNvGrpSpPr>
          <p:nvPr/>
        </p:nvGrpSpPr>
        <p:grpSpPr bwMode="auto">
          <a:xfrm>
            <a:off x="23440" y="2259011"/>
            <a:ext cx="8164513" cy="4443413"/>
            <a:chOff x="360" y="1259"/>
            <a:chExt cx="5143" cy="2799"/>
          </a:xfrm>
        </p:grpSpPr>
        <p:sp>
          <p:nvSpPr>
            <p:cNvPr id="94218" name="Freeform 10"/>
            <p:cNvSpPr>
              <a:spLocks/>
            </p:cNvSpPr>
            <p:nvPr/>
          </p:nvSpPr>
          <p:spPr bwMode="auto">
            <a:xfrm>
              <a:off x="823" y="1259"/>
              <a:ext cx="4680" cy="2560"/>
            </a:xfrm>
            <a:custGeom>
              <a:avLst/>
              <a:gdLst>
                <a:gd name="T0" fmla="*/ 0 w 4034"/>
                <a:gd name="T1" fmla="*/ 0 h 2560"/>
                <a:gd name="T2" fmla="*/ 0 w 4034"/>
                <a:gd name="T3" fmla="*/ 2560 h 2560"/>
                <a:gd name="T4" fmla="*/ 4034 w 4034"/>
                <a:gd name="T5" fmla="*/ 2560 h 2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34" h="2560">
                  <a:moveTo>
                    <a:pt x="0" y="0"/>
                  </a:moveTo>
                  <a:lnTo>
                    <a:pt x="0" y="2560"/>
                  </a:lnTo>
                  <a:lnTo>
                    <a:pt x="4034" y="256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94219" name="Rectangle 11"/>
            <p:cNvSpPr>
              <a:spLocks noChangeArrowheads="1"/>
            </p:cNvSpPr>
            <p:nvPr/>
          </p:nvSpPr>
          <p:spPr bwMode="auto">
            <a:xfrm>
              <a:off x="4848" y="3884"/>
              <a:ext cx="65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b="1" dirty="0">
                  <a:solidFill>
                    <a:srgbClr val="000000"/>
                  </a:solidFill>
                </a:rPr>
                <a:t>Διελεύσεις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4220" name="Rectangle 12"/>
            <p:cNvSpPr>
              <a:spLocks noChangeArrowheads="1"/>
            </p:cNvSpPr>
            <p:nvPr/>
          </p:nvSpPr>
          <p:spPr bwMode="auto">
            <a:xfrm>
              <a:off x="360" y="1259"/>
              <a:ext cx="42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b="1" dirty="0">
                  <a:solidFill>
                    <a:srgbClr val="000000"/>
                  </a:solidFill>
                </a:rPr>
                <a:t>Κόστος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94221" name="Freeform 13"/>
          <p:cNvSpPr>
            <a:spLocks/>
          </p:cNvSpPr>
          <p:nvPr/>
        </p:nvSpPr>
        <p:spPr bwMode="auto">
          <a:xfrm>
            <a:off x="1604590" y="2636836"/>
            <a:ext cx="4432300" cy="2979737"/>
          </a:xfrm>
          <a:custGeom>
            <a:avLst/>
            <a:gdLst>
              <a:gd name="T0" fmla="*/ 0 w 2518"/>
              <a:gd name="T1" fmla="*/ 1877 h 1877"/>
              <a:gd name="T2" fmla="*/ 0 w 2518"/>
              <a:gd name="T3" fmla="*/ 1877 h 1877"/>
              <a:gd name="T4" fmla="*/ 51 w 2518"/>
              <a:gd name="T5" fmla="*/ 1870 h 1877"/>
              <a:gd name="T6" fmla="*/ 113 w 2518"/>
              <a:gd name="T7" fmla="*/ 1859 h 1877"/>
              <a:gd name="T8" fmla="*/ 179 w 2518"/>
              <a:gd name="T9" fmla="*/ 1844 h 1877"/>
              <a:gd name="T10" fmla="*/ 256 w 2518"/>
              <a:gd name="T11" fmla="*/ 1821 h 1877"/>
              <a:gd name="T12" fmla="*/ 332 w 2518"/>
              <a:gd name="T13" fmla="*/ 1798 h 1877"/>
              <a:gd name="T14" fmla="*/ 409 w 2518"/>
              <a:gd name="T15" fmla="*/ 1768 h 1877"/>
              <a:gd name="T16" fmla="*/ 582 w 2518"/>
              <a:gd name="T17" fmla="*/ 1697 h 1877"/>
              <a:gd name="T18" fmla="*/ 771 w 2518"/>
              <a:gd name="T19" fmla="*/ 1614 h 1877"/>
              <a:gd name="T20" fmla="*/ 960 w 2518"/>
              <a:gd name="T21" fmla="*/ 1516 h 1877"/>
              <a:gd name="T22" fmla="*/ 1159 w 2518"/>
              <a:gd name="T23" fmla="*/ 1403 h 1877"/>
              <a:gd name="T24" fmla="*/ 1256 w 2518"/>
              <a:gd name="T25" fmla="*/ 1343 h 1877"/>
              <a:gd name="T26" fmla="*/ 1358 w 2518"/>
              <a:gd name="T27" fmla="*/ 1283 h 1877"/>
              <a:gd name="T28" fmla="*/ 1456 w 2518"/>
              <a:gd name="T29" fmla="*/ 1215 h 1877"/>
              <a:gd name="T30" fmla="*/ 1553 w 2518"/>
              <a:gd name="T31" fmla="*/ 1147 h 1877"/>
              <a:gd name="T32" fmla="*/ 1644 w 2518"/>
              <a:gd name="T33" fmla="*/ 1076 h 1877"/>
              <a:gd name="T34" fmla="*/ 1741 w 2518"/>
              <a:gd name="T35" fmla="*/ 1004 h 1877"/>
              <a:gd name="T36" fmla="*/ 1828 w 2518"/>
              <a:gd name="T37" fmla="*/ 929 h 1877"/>
              <a:gd name="T38" fmla="*/ 1915 w 2518"/>
              <a:gd name="T39" fmla="*/ 854 h 1877"/>
              <a:gd name="T40" fmla="*/ 2002 w 2518"/>
              <a:gd name="T41" fmla="*/ 775 h 1877"/>
              <a:gd name="T42" fmla="*/ 2078 w 2518"/>
              <a:gd name="T43" fmla="*/ 692 h 1877"/>
              <a:gd name="T44" fmla="*/ 2155 w 2518"/>
              <a:gd name="T45" fmla="*/ 609 h 1877"/>
              <a:gd name="T46" fmla="*/ 2227 w 2518"/>
              <a:gd name="T47" fmla="*/ 526 h 1877"/>
              <a:gd name="T48" fmla="*/ 2288 w 2518"/>
              <a:gd name="T49" fmla="*/ 440 h 1877"/>
              <a:gd name="T50" fmla="*/ 2349 w 2518"/>
              <a:gd name="T51" fmla="*/ 353 h 1877"/>
              <a:gd name="T52" fmla="*/ 2400 w 2518"/>
              <a:gd name="T53" fmla="*/ 267 h 1877"/>
              <a:gd name="T54" fmla="*/ 2446 w 2518"/>
              <a:gd name="T55" fmla="*/ 180 h 1877"/>
              <a:gd name="T56" fmla="*/ 2487 w 2518"/>
              <a:gd name="T57" fmla="*/ 90 h 1877"/>
              <a:gd name="T58" fmla="*/ 2518 w 2518"/>
              <a:gd name="T59" fmla="*/ 0 h 1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518" h="1877">
                <a:moveTo>
                  <a:pt x="0" y="1877"/>
                </a:moveTo>
                <a:lnTo>
                  <a:pt x="0" y="1877"/>
                </a:lnTo>
                <a:lnTo>
                  <a:pt x="51" y="1870"/>
                </a:lnTo>
                <a:lnTo>
                  <a:pt x="113" y="1859"/>
                </a:lnTo>
                <a:lnTo>
                  <a:pt x="179" y="1844"/>
                </a:lnTo>
                <a:lnTo>
                  <a:pt x="256" y="1821"/>
                </a:lnTo>
                <a:lnTo>
                  <a:pt x="332" y="1798"/>
                </a:lnTo>
                <a:lnTo>
                  <a:pt x="409" y="1768"/>
                </a:lnTo>
                <a:lnTo>
                  <a:pt x="582" y="1697"/>
                </a:lnTo>
                <a:lnTo>
                  <a:pt x="771" y="1614"/>
                </a:lnTo>
                <a:lnTo>
                  <a:pt x="960" y="1516"/>
                </a:lnTo>
                <a:lnTo>
                  <a:pt x="1159" y="1403"/>
                </a:lnTo>
                <a:lnTo>
                  <a:pt x="1256" y="1343"/>
                </a:lnTo>
                <a:lnTo>
                  <a:pt x="1358" y="1283"/>
                </a:lnTo>
                <a:lnTo>
                  <a:pt x="1456" y="1215"/>
                </a:lnTo>
                <a:lnTo>
                  <a:pt x="1553" y="1147"/>
                </a:lnTo>
                <a:lnTo>
                  <a:pt x="1644" y="1076"/>
                </a:lnTo>
                <a:lnTo>
                  <a:pt x="1741" y="1004"/>
                </a:lnTo>
                <a:lnTo>
                  <a:pt x="1828" y="929"/>
                </a:lnTo>
                <a:lnTo>
                  <a:pt x="1915" y="854"/>
                </a:lnTo>
                <a:lnTo>
                  <a:pt x="2002" y="775"/>
                </a:lnTo>
                <a:lnTo>
                  <a:pt x="2078" y="692"/>
                </a:lnTo>
                <a:lnTo>
                  <a:pt x="2155" y="609"/>
                </a:lnTo>
                <a:lnTo>
                  <a:pt x="2227" y="526"/>
                </a:lnTo>
                <a:lnTo>
                  <a:pt x="2288" y="440"/>
                </a:lnTo>
                <a:lnTo>
                  <a:pt x="2349" y="353"/>
                </a:lnTo>
                <a:lnTo>
                  <a:pt x="2400" y="267"/>
                </a:lnTo>
                <a:lnTo>
                  <a:pt x="2446" y="180"/>
                </a:lnTo>
                <a:lnTo>
                  <a:pt x="2487" y="90"/>
                </a:lnTo>
                <a:lnTo>
                  <a:pt x="2518" y="0"/>
                </a:lnTo>
              </a:path>
            </a:pathLst>
          </a:custGeom>
          <a:noFill/>
          <a:ln w="57150" cmpd="sng">
            <a:solidFill>
              <a:srgbClr val="6D184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4222" name="Freeform 14"/>
          <p:cNvSpPr>
            <a:spLocks/>
          </p:cNvSpPr>
          <p:nvPr/>
        </p:nvSpPr>
        <p:spPr bwMode="auto">
          <a:xfrm>
            <a:off x="2866653" y="3017836"/>
            <a:ext cx="4430712" cy="2981325"/>
          </a:xfrm>
          <a:custGeom>
            <a:avLst/>
            <a:gdLst>
              <a:gd name="T0" fmla="*/ 0 w 2517"/>
              <a:gd name="T1" fmla="*/ 1878 h 1878"/>
              <a:gd name="T2" fmla="*/ 0 w 2517"/>
              <a:gd name="T3" fmla="*/ 1878 h 1878"/>
              <a:gd name="T4" fmla="*/ 51 w 2517"/>
              <a:gd name="T5" fmla="*/ 1871 h 1878"/>
              <a:gd name="T6" fmla="*/ 112 w 2517"/>
              <a:gd name="T7" fmla="*/ 1859 h 1878"/>
              <a:gd name="T8" fmla="*/ 179 w 2517"/>
              <a:gd name="T9" fmla="*/ 1844 h 1878"/>
              <a:gd name="T10" fmla="*/ 255 w 2517"/>
              <a:gd name="T11" fmla="*/ 1822 h 1878"/>
              <a:gd name="T12" fmla="*/ 332 w 2517"/>
              <a:gd name="T13" fmla="*/ 1799 h 1878"/>
              <a:gd name="T14" fmla="*/ 409 w 2517"/>
              <a:gd name="T15" fmla="*/ 1769 h 1878"/>
              <a:gd name="T16" fmla="*/ 582 w 2517"/>
              <a:gd name="T17" fmla="*/ 1698 h 1878"/>
              <a:gd name="T18" fmla="*/ 771 w 2517"/>
              <a:gd name="T19" fmla="*/ 1615 h 1878"/>
              <a:gd name="T20" fmla="*/ 960 w 2517"/>
              <a:gd name="T21" fmla="*/ 1517 h 1878"/>
              <a:gd name="T22" fmla="*/ 1159 w 2517"/>
              <a:gd name="T23" fmla="*/ 1404 h 1878"/>
              <a:gd name="T24" fmla="*/ 1256 w 2517"/>
              <a:gd name="T25" fmla="*/ 1344 h 1878"/>
              <a:gd name="T26" fmla="*/ 1358 w 2517"/>
              <a:gd name="T27" fmla="*/ 1284 h 1878"/>
              <a:gd name="T28" fmla="*/ 1455 w 2517"/>
              <a:gd name="T29" fmla="*/ 1216 h 1878"/>
              <a:gd name="T30" fmla="*/ 1552 w 2517"/>
              <a:gd name="T31" fmla="*/ 1148 h 1878"/>
              <a:gd name="T32" fmla="*/ 1644 w 2517"/>
              <a:gd name="T33" fmla="*/ 1077 h 1878"/>
              <a:gd name="T34" fmla="*/ 1741 w 2517"/>
              <a:gd name="T35" fmla="*/ 1005 h 1878"/>
              <a:gd name="T36" fmla="*/ 1828 w 2517"/>
              <a:gd name="T37" fmla="*/ 930 h 1878"/>
              <a:gd name="T38" fmla="*/ 1915 w 2517"/>
              <a:gd name="T39" fmla="*/ 855 h 1878"/>
              <a:gd name="T40" fmla="*/ 2002 w 2517"/>
              <a:gd name="T41" fmla="*/ 776 h 1878"/>
              <a:gd name="T42" fmla="*/ 2078 w 2517"/>
              <a:gd name="T43" fmla="*/ 693 h 1878"/>
              <a:gd name="T44" fmla="*/ 2155 w 2517"/>
              <a:gd name="T45" fmla="*/ 610 h 1878"/>
              <a:gd name="T46" fmla="*/ 2226 w 2517"/>
              <a:gd name="T47" fmla="*/ 527 h 1878"/>
              <a:gd name="T48" fmla="*/ 2288 w 2517"/>
              <a:gd name="T49" fmla="*/ 441 h 1878"/>
              <a:gd name="T50" fmla="*/ 2349 w 2517"/>
              <a:gd name="T51" fmla="*/ 354 h 1878"/>
              <a:gd name="T52" fmla="*/ 2400 w 2517"/>
              <a:gd name="T53" fmla="*/ 268 h 1878"/>
              <a:gd name="T54" fmla="*/ 2446 w 2517"/>
              <a:gd name="T55" fmla="*/ 181 h 1878"/>
              <a:gd name="T56" fmla="*/ 2487 w 2517"/>
              <a:gd name="T57" fmla="*/ 91 h 1878"/>
              <a:gd name="T58" fmla="*/ 2517 w 2517"/>
              <a:gd name="T59" fmla="*/ 0 h 1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517" h="1878">
                <a:moveTo>
                  <a:pt x="0" y="1878"/>
                </a:moveTo>
                <a:lnTo>
                  <a:pt x="0" y="1878"/>
                </a:lnTo>
                <a:lnTo>
                  <a:pt x="51" y="1871"/>
                </a:lnTo>
                <a:lnTo>
                  <a:pt x="112" y="1859"/>
                </a:lnTo>
                <a:lnTo>
                  <a:pt x="179" y="1844"/>
                </a:lnTo>
                <a:lnTo>
                  <a:pt x="255" y="1822"/>
                </a:lnTo>
                <a:lnTo>
                  <a:pt x="332" y="1799"/>
                </a:lnTo>
                <a:lnTo>
                  <a:pt x="409" y="1769"/>
                </a:lnTo>
                <a:lnTo>
                  <a:pt x="582" y="1698"/>
                </a:lnTo>
                <a:lnTo>
                  <a:pt x="771" y="1615"/>
                </a:lnTo>
                <a:lnTo>
                  <a:pt x="960" y="1517"/>
                </a:lnTo>
                <a:lnTo>
                  <a:pt x="1159" y="1404"/>
                </a:lnTo>
                <a:lnTo>
                  <a:pt x="1256" y="1344"/>
                </a:lnTo>
                <a:lnTo>
                  <a:pt x="1358" y="1284"/>
                </a:lnTo>
                <a:lnTo>
                  <a:pt x="1455" y="1216"/>
                </a:lnTo>
                <a:lnTo>
                  <a:pt x="1552" y="1148"/>
                </a:lnTo>
                <a:lnTo>
                  <a:pt x="1644" y="1077"/>
                </a:lnTo>
                <a:lnTo>
                  <a:pt x="1741" y="1005"/>
                </a:lnTo>
                <a:lnTo>
                  <a:pt x="1828" y="930"/>
                </a:lnTo>
                <a:lnTo>
                  <a:pt x="1915" y="855"/>
                </a:lnTo>
                <a:lnTo>
                  <a:pt x="2002" y="776"/>
                </a:lnTo>
                <a:lnTo>
                  <a:pt x="2078" y="693"/>
                </a:lnTo>
                <a:lnTo>
                  <a:pt x="2155" y="610"/>
                </a:lnTo>
                <a:lnTo>
                  <a:pt x="2226" y="527"/>
                </a:lnTo>
                <a:lnTo>
                  <a:pt x="2288" y="441"/>
                </a:lnTo>
                <a:lnTo>
                  <a:pt x="2349" y="354"/>
                </a:lnTo>
                <a:lnTo>
                  <a:pt x="2400" y="268"/>
                </a:lnTo>
                <a:lnTo>
                  <a:pt x="2446" y="181"/>
                </a:lnTo>
                <a:lnTo>
                  <a:pt x="2487" y="91"/>
                </a:lnTo>
                <a:lnTo>
                  <a:pt x="2517" y="0"/>
                </a:lnTo>
              </a:path>
            </a:pathLst>
          </a:custGeom>
          <a:noFill/>
          <a:ln w="65088">
            <a:solidFill>
              <a:srgbClr val="D56D6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4224" name="Rectangle 16"/>
          <p:cNvSpPr>
            <a:spLocks noChangeArrowheads="1"/>
          </p:cNvSpPr>
          <p:nvPr/>
        </p:nvSpPr>
        <p:spPr bwMode="auto">
          <a:xfrm>
            <a:off x="7343403" y="2666998"/>
            <a:ext cx="2365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S</a:t>
            </a:r>
            <a:r>
              <a:rPr lang="en-US" i="1" baseline="-25000">
                <a:solidFill>
                  <a:srgbClr val="000000"/>
                </a:solidFill>
              </a:rPr>
              <a:t>2</a:t>
            </a:r>
            <a:endParaRPr lang="en-US" baseline="-25000">
              <a:solidFill>
                <a:srgbClr val="000000"/>
              </a:solidFill>
            </a:endParaRPr>
          </a:p>
        </p:txBody>
      </p:sp>
      <p:sp>
        <p:nvSpPr>
          <p:cNvPr id="94225" name="Rectangle 17"/>
          <p:cNvSpPr>
            <a:spLocks noChangeArrowheads="1"/>
          </p:cNvSpPr>
          <p:nvPr/>
        </p:nvSpPr>
        <p:spPr bwMode="auto">
          <a:xfrm>
            <a:off x="6090865" y="2343148"/>
            <a:ext cx="2365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S</a:t>
            </a:r>
            <a:r>
              <a:rPr lang="en-US" i="1" baseline="-25000">
                <a:solidFill>
                  <a:srgbClr val="000000"/>
                </a:solidFill>
              </a:rPr>
              <a:t>1</a:t>
            </a:r>
            <a:endParaRPr lang="en-US" baseline="-25000">
              <a:solidFill>
                <a:srgbClr val="000000"/>
              </a:solidFill>
            </a:endParaRPr>
          </a:p>
        </p:txBody>
      </p:sp>
      <p:sp>
        <p:nvSpPr>
          <p:cNvPr id="94226" name="Line 18"/>
          <p:cNvSpPr>
            <a:spLocks noChangeShapeType="1"/>
          </p:cNvSpPr>
          <p:nvPr/>
        </p:nvSpPr>
        <p:spPr bwMode="auto">
          <a:xfrm>
            <a:off x="4722440" y="4410073"/>
            <a:ext cx="1260475" cy="317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4227" name="Line 19"/>
          <p:cNvSpPr>
            <a:spLocks noChangeShapeType="1"/>
          </p:cNvSpPr>
          <p:nvPr/>
        </p:nvSpPr>
        <p:spPr bwMode="auto">
          <a:xfrm>
            <a:off x="4114428" y="3341686"/>
            <a:ext cx="1492250" cy="9858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4229" name="Rectangle 21"/>
          <p:cNvSpPr>
            <a:spLocks noChangeArrowheads="1"/>
          </p:cNvSpPr>
          <p:nvPr/>
        </p:nvSpPr>
        <p:spPr bwMode="auto">
          <a:xfrm>
            <a:off x="1031503" y="2287586"/>
            <a:ext cx="3067050" cy="1761802"/>
          </a:xfrm>
          <a:prstGeom prst="rect">
            <a:avLst/>
          </a:prstGeom>
          <a:solidFill>
            <a:srgbClr val="EBE0CC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4230" name="Rectangle 22"/>
          <p:cNvSpPr>
            <a:spLocks noChangeArrowheads="1"/>
          </p:cNvSpPr>
          <p:nvPr/>
        </p:nvSpPr>
        <p:spPr bwMode="auto">
          <a:xfrm>
            <a:off x="1126753" y="2397123"/>
            <a:ext cx="2874962" cy="174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dirty="0">
                <a:solidFill>
                  <a:srgbClr val="000000"/>
                </a:solidFill>
              </a:rPr>
              <a:t>Η καμπύλη προσφοράς μετατοπίζεται προς τα </a:t>
            </a:r>
            <a:r>
              <a:rPr lang="el-GR" i="1" dirty="0">
                <a:solidFill>
                  <a:srgbClr val="000000"/>
                </a:solidFill>
              </a:rPr>
              <a:t>δεξιά</a:t>
            </a:r>
            <a:r>
              <a:rPr lang="en-US" dirty="0">
                <a:solidFill>
                  <a:srgbClr val="000000"/>
                </a:solidFill>
              </a:rPr>
              <a:t>:</a:t>
            </a:r>
            <a:endParaRPr lang="el-GR" dirty="0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l-GR" dirty="0">
                <a:solidFill>
                  <a:srgbClr val="000000"/>
                </a:solidFill>
              </a:rPr>
              <a:t>μοναδιαίο κόστος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↓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l-GR" dirty="0">
                <a:solidFill>
                  <a:srgbClr val="000000"/>
                </a:solidFill>
              </a:rPr>
              <a:t>ανταγωνισμός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↑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 charset="0"/>
              <a:buChar char="•"/>
            </a:pPr>
            <a:r>
              <a:rPr lang="el-GR" dirty="0">
                <a:solidFill>
                  <a:srgbClr val="000000"/>
                </a:solidFill>
              </a:rPr>
              <a:t> βελτίωση της τεχνολογίας</a:t>
            </a:r>
            <a:endParaRPr lang="en-US" dirty="0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1562" y="1484248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i="1" dirty="0"/>
              <a:t>Οριζόντια μετακίνηση καμπύλης προσφοράς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248302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4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4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4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4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4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1" grpId="0" animBg="1"/>
      <p:bldP spid="94222" grpId="0" animBg="1"/>
      <p:bldP spid="94224" grpId="0"/>
      <p:bldP spid="94225" grpId="0"/>
      <p:bldP spid="94226" grpId="0" animBg="1"/>
      <p:bldP spid="94227" grpId="0" animBg="1"/>
      <p:bldP spid="94229" grpId="0" animBg="1"/>
      <p:bldP spid="94230" grpId="0" build="p" advAuto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09F5-1512-42BE-ACBF-14BE06975A8B}" type="slidenum">
              <a:rPr lang="en-US" altLang="en-US">
                <a:solidFill>
                  <a:srgbClr val="000000"/>
                </a:solidFill>
              </a:rPr>
              <a:pPr/>
              <a:t>52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0193"/>
            <a:ext cx="9144000" cy="1139825"/>
          </a:xfrm>
        </p:spPr>
        <p:txBody>
          <a:bodyPr>
            <a:normAutofit/>
          </a:bodyPr>
          <a:lstStyle/>
          <a:p>
            <a:r>
              <a:rPr lang="el-GR" sz="4000" dirty="0"/>
              <a:t>Εξισορρόπηση Προσφοράς – Ζήτησης</a:t>
            </a:r>
            <a:endParaRPr lang="en-US" sz="4000" dirty="0"/>
          </a:p>
        </p:txBody>
      </p:sp>
      <p:sp>
        <p:nvSpPr>
          <p:cNvPr id="44181" name="Line 149"/>
          <p:cNvSpPr>
            <a:spLocks noChangeShapeType="1"/>
          </p:cNvSpPr>
          <p:nvPr/>
        </p:nvSpPr>
        <p:spPr bwMode="auto">
          <a:xfrm flipH="1" flipV="1">
            <a:off x="3729038" y="2424113"/>
            <a:ext cx="688975" cy="8588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4182" name="Line 150"/>
          <p:cNvSpPr>
            <a:spLocks noChangeShapeType="1"/>
          </p:cNvSpPr>
          <p:nvPr/>
        </p:nvSpPr>
        <p:spPr bwMode="auto">
          <a:xfrm>
            <a:off x="1833563" y="3644900"/>
            <a:ext cx="1587" cy="6858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grpSp>
        <p:nvGrpSpPr>
          <p:cNvPr id="44227" name="Group 195"/>
          <p:cNvGrpSpPr>
            <a:grpSpLocks/>
          </p:cNvGrpSpPr>
          <p:nvPr/>
        </p:nvGrpSpPr>
        <p:grpSpPr bwMode="auto">
          <a:xfrm>
            <a:off x="6278562" y="3009900"/>
            <a:ext cx="2541909" cy="576263"/>
            <a:chOff x="3955" y="1896"/>
            <a:chExt cx="1452" cy="363"/>
          </a:xfrm>
        </p:grpSpPr>
        <p:sp>
          <p:nvSpPr>
            <p:cNvPr id="44183" name="Rectangle 151"/>
            <p:cNvSpPr>
              <a:spLocks noChangeArrowheads="1"/>
            </p:cNvSpPr>
            <p:nvPr/>
          </p:nvSpPr>
          <p:spPr bwMode="auto">
            <a:xfrm>
              <a:off x="3955" y="1896"/>
              <a:ext cx="1452" cy="363"/>
            </a:xfrm>
            <a:prstGeom prst="rect">
              <a:avLst/>
            </a:prstGeom>
            <a:solidFill>
              <a:srgbClr val="EBE0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184" name="Rectangle 152"/>
            <p:cNvSpPr>
              <a:spLocks noChangeArrowheads="1"/>
            </p:cNvSpPr>
            <p:nvPr/>
          </p:nvSpPr>
          <p:spPr bwMode="auto">
            <a:xfrm>
              <a:off x="4009" y="1915"/>
              <a:ext cx="1383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231775" indent="-23177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3.	</a:t>
              </a:r>
              <a:r>
                <a:rPr lang="el-GR" dirty="0">
                  <a:solidFill>
                    <a:srgbClr val="000000"/>
                  </a:solidFill>
                </a:rPr>
                <a:t>…μειώνοντας</a:t>
              </a:r>
              <a:r>
                <a:rPr lang="en-US" dirty="0">
                  <a:solidFill>
                    <a:srgbClr val="000000"/>
                  </a:solidFill>
                </a:rPr>
                <a:t> </a:t>
              </a:r>
              <a:r>
                <a:rPr lang="el-GR" dirty="0">
                  <a:solidFill>
                    <a:srgbClr val="000000"/>
                  </a:solidFill>
                </a:rPr>
                <a:t>την διατιθέμενη ικανότητα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44186" name="Line 154"/>
          <p:cNvSpPr>
            <a:spLocks noChangeShapeType="1"/>
          </p:cNvSpPr>
          <p:nvPr/>
        </p:nvSpPr>
        <p:spPr bwMode="auto">
          <a:xfrm flipH="1">
            <a:off x="5348288" y="3225800"/>
            <a:ext cx="930275" cy="904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4187" name="Line 155"/>
          <p:cNvSpPr>
            <a:spLocks noChangeShapeType="1"/>
          </p:cNvSpPr>
          <p:nvPr/>
        </p:nvSpPr>
        <p:spPr bwMode="auto">
          <a:xfrm flipH="1">
            <a:off x="4351338" y="3225800"/>
            <a:ext cx="1927225" cy="890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4188" name="Line 156"/>
          <p:cNvSpPr>
            <a:spLocks noChangeShapeType="1"/>
          </p:cNvSpPr>
          <p:nvPr/>
        </p:nvSpPr>
        <p:spPr bwMode="auto">
          <a:xfrm flipH="1">
            <a:off x="4816475" y="4421188"/>
            <a:ext cx="10636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4189" name="Rectangle 157"/>
          <p:cNvSpPr>
            <a:spLocks noChangeArrowheads="1"/>
          </p:cNvSpPr>
          <p:nvPr/>
        </p:nvSpPr>
        <p:spPr bwMode="auto">
          <a:xfrm>
            <a:off x="3748088" y="3568700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K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4190" name="Rectangle 158"/>
          <p:cNvSpPr>
            <a:spLocks noChangeArrowheads="1"/>
          </p:cNvSpPr>
          <p:nvPr/>
        </p:nvSpPr>
        <p:spPr bwMode="auto">
          <a:xfrm>
            <a:off x="5638800" y="3530600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L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4191" name="Rectangle 159"/>
          <p:cNvSpPr>
            <a:spLocks noChangeArrowheads="1"/>
          </p:cNvSpPr>
          <p:nvPr/>
        </p:nvSpPr>
        <p:spPr bwMode="auto">
          <a:xfrm>
            <a:off x="4721225" y="4059238"/>
            <a:ext cx="152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4192" name="Rectangle 160"/>
          <p:cNvSpPr>
            <a:spLocks noChangeArrowheads="1"/>
          </p:cNvSpPr>
          <p:nvPr/>
        </p:nvSpPr>
        <p:spPr bwMode="auto">
          <a:xfrm>
            <a:off x="980688" y="4264025"/>
            <a:ext cx="6103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€3</a:t>
            </a:r>
            <a:r>
              <a:rPr lang="el-GR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000000"/>
                </a:solidFill>
              </a:rPr>
              <a:t>00</a:t>
            </a:r>
          </a:p>
        </p:txBody>
      </p:sp>
      <p:sp>
        <p:nvSpPr>
          <p:cNvPr id="44193" name="Rectangle 161"/>
          <p:cNvSpPr>
            <a:spLocks noChangeArrowheads="1"/>
          </p:cNvSpPr>
          <p:nvPr/>
        </p:nvSpPr>
        <p:spPr bwMode="auto">
          <a:xfrm>
            <a:off x="7385050" y="5362575"/>
            <a:ext cx="165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D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4194" name="Rectangle 162"/>
          <p:cNvSpPr>
            <a:spLocks noChangeArrowheads="1"/>
          </p:cNvSpPr>
          <p:nvPr/>
        </p:nvSpPr>
        <p:spPr bwMode="auto">
          <a:xfrm>
            <a:off x="5824538" y="3041650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4195" name="Rectangle 163"/>
          <p:cNvSpPr>
            <a:spLocks noChangeArrowheads="1"/>
          </p:cNvSpPr>
          <p:nvPr/>
        </p:nvSpPr>
        <p:spPr bwMode="auto">
          <a:xfrm>
            <a:off x="958850" y="3421063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€5</a:t>
            </a:r>
            <a:r>
              <a:rPr lang="el-GR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000000"/>
                </a:solidFill>
              </a:rPr>
              <a:t>00</a:t>
            </a:r>
          </a:p>
        </p:txBody>
      </p:sp>
      <p:sp>
        <p:nvSpPr>
          <p:cNvPr id="44197" name="Rectangle 165"/>
          <p:cNvSpPr>
            <a:spLocks noChangeArrowheads="1"/>
          </p:cNvSpPr>
          <p:nvPr/>
        </p:nvSpPr>
        <p:spPr bwMode="auto">
          <a:xfrm>
            <a:off x="4410075" y="5818188"/>
            <a:ext cx="6428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50</a:t>
            </a:r>
            <a:r>
              <a:rPr lang="el-GR" dirty="0">
                <a:solidFill>
                  <a:srgbClr val="000000"/>
                </a:solidFill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000</a:t>
            </a:r>
          </a:p>
        </p:txBody>
      </p:sp>
      <p:sp>
        <p:nvSpPr>
          <p:cNvPr id="44198" name="Rectangle 166"/>
          <p:cNvSpPr>
            <a:spLocks noChangeArrowheads="1"/>
          </p:cNvSpPr>
          <p:nvPr/>
        </p:nvSpPr>
        <p:spPr bwMode="auto">
          <a:xfrm>
            <a:off x="3648075" y="5818188"/>
            <a:ext cx="6428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35</a:t>
            </a:r>
            <a:r>
              <a:rPr lang="el-GR" dirty="0">
                <a:solidFill>
                  <a:srgbClr val="000000"/>
                </a:solidFill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000</a:t>
            </a:r>
          </a:p>
        </p:txBody>
      </p:sp>
      <p:sp>
        <p:nvSpPr>
          <p:cNvPr id="44199" name="Rectangle 167"/>
          <p:cNvSpPr>
            <a:spLocks noChangeArrowheads="1"/>
          </p:cNvSpPr>
          <p:nvPr/>
        </p:nvSpPr>
        <p:spPr bwMode="auto">
          <a:xfrm>
            <a:off x="5202238" y="5818188"/>
            <a:ext cx="6428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65</a:t>
            </a:r>
            <a:r>
              <a:rPr lang="el-GR" dirty="0">
                <a:solidFill>
                  <a:srgbClr val="000000"/>
                </a:solidFill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000</a:t>
            </a:r>
          </a:p>
        </p:txBody>
      </p:sp>
      <p:sp>
        <p:nvSpPr>
          <p:cNvPr id="44200" name="Rectangle 168"/>
          <p:cNvSpPr>
            <a:spLocks noChangeArrowheads="1"/>
          </p:cNvSpPr>
          <p:nvPr/>
        </p:nvSpPr>
        <p:spPr bwMode="auto">
          <a:xfrm>
            <a:off x="2932597" y="3009900"/>
            <a:ext cx="27940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>
                <a:solidFill>
                  <a:srgbClr val="000000"/>
                </a:solidFill>
              </a:rPr>
              <a:t>Πλεονάζουσα προσφορά @</a:t>
            </a:r>
            <a:r>
              <a:rPr lang="en-US" sz="1600" dirty="0">
                <a:solidFill>
                  <a:srgbClr val="000000"/>
                </a:solidFill>
              </a:rPr>
              <a:t>€5.00</a:t>
            </a:r>
          </a:p>
        </p:txBody>
      </p:sp>
      <p:sp>
        <p:nvSpPr>
          <p:cNvPr id="44201" name="Freeform 169"/>
          <p:cNvSpPr>
            <a:spLocks/>
          </p:cNvSpPr>
          <p:nvPr/>
        </p:nvSpPr>
        <p:spPr bwMode="auto">
          <a:xfrm>
            <a:off x="3759200" y="3235325"/>
            <a:ext cx="3529013" cy="2268538"/>
          </a:xfrm>
          <a:custGeom>
            <a:avLst/>
            <a:gdLst>
              <a:gd name="T0" fmla="*/ 2223 w 2223"/>
              <a:gd name="T1" fmla="*/ 1429 h 1429"/>
              <a:gd name="T2" fmla="*/ 2223 w 2223"/>
              <a:gd name="T3" fmla="*/ 1429 h 1429"/>
              <a:gd name="T4" fmla="*/ 1983 w 2223"/>
              <a:gd name="T5" fmla="*/ 1366 h 1429"/>
              <a:gd name="T6" fmla="*/ 1770 w 2223"/>
              <a:gd name="T7" fmla="*/ 1306 h 1429"/>
              <a:gd name="T8" fmla="*/ 1576 w 2223"/>
              <a:gd name="T9" fmla="*/ 1248 h 1429"/>
              <a:gd name="T10" fmla="*/ 1401 w 2223"/>
              <a:gd name="T11" fmla="*/ 1191 h 1429"/>
              <a:gd name="T12" fmla="*/ 1321 w 2223"/>
              <a:gd name="T13" fmla="*/ 1161 h 1429"/>
              <a:gd name="T14" fmla="*/ 1245 w 2223"/>
              <a:gd name="T15" fmla="*/ 1128 h 1429"/>
              <a:gd name="T16" fmla="*/ 1173 w 2223"/>
              <a:gd name="T17" fmla="*/ 1098 h 1429"/>
              <a:gd name="T18" fmla="*/ 1104 w 2223"/>
              <a:gd name="T19" fmla="*/ 1065 h 1429"/>
              <a:gd name="T20" fmla="*/ 1039 w 2223"/>
              <a:gd name="T21" fmla="*/ 1032 h 1429"/>
              <a:gd name="T22" fmla="*/ 975 w 2223"/>
              <a:gd name="T23" fmla="*/ 999 h 1429"/>
              <a:gd name="T24" fmla="*/ 914 w 2223"/>
              <a:gd name="T25" fmla="*/ 963 h 1429"/>
              <a:gd name="T26" fmla="*/ 857 w 2223"/>
              <a:gd name="T27" fmla="*/ 927 h 1429"/>
              <a:gd name="T28" fmla="*/ 800 w 2223"/>
              <a:gd name="T29" fmla="*/ 888 h 1429"/>
              <a:gd name="T30" fmla="*/ 746 w 2223"/>
              <a:gd name="T31" fmla="*/ 846 h 1429"/>
              <a:gd name="T32" fmla="*/ 693 w 2223"/>
              <a:gd name="T33" fmla="*/ 804 h 1429"/>
              <a:gd name="T34" fmla="*/ 640 w 2223"/>
              <a:gd name="T35" fmla="*/ 759 h 1429"/>
              <a:gd name="T36" fmla="*/ 590 w 2223"/>
              <a:gd name="T37" fmla="*/ 711 h 1429"/>
              <a:gd name="T38" fmla="*/ 541 w 2223"/>
              <a:gd name="T39" fmla="*/ 663 h 1429"/>
              <a:gd name="T40" fmla="*/ 438 w 2223"/>
              <a:gd name="T41" fmla="*/ 555 h 1429"/>
              <a:gd name="T42" fmla="*/ 339 w 2223"/>
              <a:gd name="T43" fmla="*/ 438 h 1429"/>
              <a:gd name="T44" fmla="*/ 232 w 2223"/>
              <a:gd name="T45" fmla="*/ 306 h 1429"/>
              <a:gd name="T46" fmla="*/ 122 w 2223"/>
              <a:gd name="T47" fmla="*/ 159 h 1429"/>
              <a:gd name="T48" fmla="*/ 0 w 2223"/>
              <a:gd name="T49" fmla="*/ 0 h 1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223" h="1429">
                <a:moveTo>
                  <a:pt x="2223" y="1429"/>
                </a:moveTo>
                <a:lnTo>
                  <a:pt x="2223" y="1429"/>
                </a:lnTo>
                <a:lnTo>
                  <a:pt x="1983" y="1366"/>
                </a:lnTo>
                <a:lnTo>
                  <a:pt x="1770" y="1306"/>
                </a:lnTo>
                <a:lnTo>
                  <a:pt x="1576" y="1248"/>
                </a:lnTo>
                <a:lnTo>
                  <a:pt x="1401" y="1191"/>
                </a:lnTo>
                <a:lnTo>
                  <a:pt x="1321" y="1161"/>
                </a:lnTo>
                <a:lnTo>
                  <a:pt x="1245" y="1128"/>
                </a:lnTo>
                <a:lnTo>
                  <a:pt x="1173" y="1098"/>
                </a:lnTo>
                <a:lnTo>
                  <a:pt x="1104" y="1065"/>
                </a:lnTo>
                <a:lnTo>
                  <a:pt x="1039" y="1032"/>
                </a:lnTo>
                <a:lnTo>
                  <a:pt x="975" y="999"/>
                </a:lnTo>
                <a:lnTo>
                  <a:pt x="914" y="963"/>
                </a:lnTo>
                <a:lnTo>
                  <a:pt x="857" y="927"/>
                </a:lnTo>
                <a:lnTo>
                  <a:pt x="800" y="888"/>
                </a:lnTo>
                <a:lnTo>
                  <a:pt x="746" y="846"/>
                </a:lnTo>
                <a:lnTo>
                  <a:pt x="693" y="804"/>
                </a:lnTo>
                <a:lnTo>
                  <a:pt x="640" y="759"/>
                </a:lnTo>
                <a:lnTo>
                  <a:pt x="590" y="711"/>
                </a:lnTo>
                <a:lnTo>
                  <a:pt x="541" y="663"/>
                </a:lnTo>
                <a:lnTo>
                  <a:pt x="438" y="555"/>
                </a:lnTo>
                <a:lnTo>
                  <a:pt x="339" y="438"/>
                </a:lnTo>
                <a:lnTo>
                  <a:pt x="232" y="306"/>
                </a:lnTo>
                <a:lnTo>
                  <a:pt x="122" y="159"/>
                </a:lnTo>
                <a:lnTo>
                  <a:pt x="0" y="0"/>
                </a:lnTo>
              </a:path>
            </a:pathLst>
          </a:custGeom>
          <a:noFill/>
          <a:ln w="57150" cmpd="sng">
            <a:solidFill>
              <a:srgbClr val="17515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4202" name="Freeform 170"/>
          <p:cNvSpPr>
            <a:spLocks/>
          </p:cNvSpPr>
          <p:nvPr/>
        </p:nvSpPr>
        <p:spPr bwMode="auto">
          <a:xfrm>
            <a:off x="2303463" y="3235325"/>
            <a:ext cx="3479800" cy="2268538"/>
          </a:xfrm>
          <a:custGeom>
            <a:avLst/>
            <a:gdLst>
              <a:gd name="T0" fmla="*/ 0 w 2192"/>
              <a:gd name="T1" fmla="*/ 1429 h 1429"/>
              <a:gd name="T2" fmla="*/ 0 w 2192"/>
              <a:gd name="T3" fmla="*/ 1429 h 1429"/>
              <a:gd name="T4" fmla="*/ 240 w 2192"/>
              <a:gd name="T5" fmla="*/ 1366 h 1429"/>
              <a:gd name="T6" fmla="*/ 457 w 2192"/>
              <a:gd name="T7" fmla="*/ 1306 h 1429"/>
              <a:gd name="T8" fmla="*/ 647 w 2192"/>
              <a:gd name="T9" fmla="*/ 1248 h 1429"/>
              <a:gd name="T10" fmla="*/ 822 w 2192"/>
              <a:gd name="T11" fmla="*/ 1191 h 1429"/>
              <a:gd name="T12" fmla="*/ 898 w 2192"/>
              <a:gd name="T13" fmla="*/ 1161 h 1429"/>
              <a:gd name="T14" fmla="*/ 974 w 2192"/>
              <a:gd name="T15" fmla="*/ 1128 h 1429"/>
              <a:gd name="T16" fmla="*/ 1047 w 2192"/>
              <a:gd name="T17" fmla="*/ 1098 h 1429"/>
              <a:gd name="T18" fmla="*/ 1111 w 2192"/>
              <a:gd name="T19" fmla="*/ 1065 h 1429"/>
              <a:gd name="T20" fmla="*/ 1176 w 2192"/>
              <a:gd name="T21" fmla="*/ 1032 h 1429"/>
              <a:gd name="T22" fmla="*/ 1237 w 2192"/>
              <a:gd name="T23" fmla="*/ 999 h 1429"/>
              <a:gd name="T24" fmla="*/ 1298 w 2192"/>
              <a:gd name="T25" fmla="*/ 963 h 1429"/>
              <a:gd name="T26" fmla="*/ 1355 w 2192"/>
              <a:gd name="T27" fmla="*/ 927 h 1429"/>
              <a:gd name="T28" fmla="*/ 1408 w 2192"/>
              <a:gd name="T29" fmla="*/ 888 h 1429"/>
              <a:gd name="T30" fmla="*/ 1462 w 2192"/>
              <a:gd name="T31" fmla="*/ 846 h 1429"/>
              <a:gd name="T32" fmla="*/ 1511 w 2192"/>
              <a:gd name="T33" fmla="*/ 804 h 1429"/>
              <a:gd name="T34" fmla="*/ 1561 w 2192"/>
              <a:gd name="T35" fmla="*/ 759 h 1429"/>
              <a:gd name="T36" fmla="*/ 1610 w 2192"/>
              <a:gd name="T37" fmla="*/ 711 h 1429"/>
              <a:gd name="T38" fmla="*/ 1660 w 2192"/>
              <a:gd name="T39" fmla="*/ 663 h 1429"/>
              <a:gd name="T40" fmla="*/ 1758 w 2192"/>
              <a:gd name="T41" fmla="*/ 555 h 1429"/>
              <a:gd name="T42" fmla="*/ 1857 w 2192"/>
              <a:gd name="T43" fmla="*/ 438 h 1429"/>
              <a:gd name="T44" fmla="*/ 1960 w 2192"/>
              <a:gd name="T45" fmla="*/ 306 h 1429"/>
              <a:gd name="T46" fmla="*/ 2071 w 2192"/>
              <a:gd name="T47" fmla="*/ 159 h 1429"/>
              <a:gd name="T48" fmla="*/ 2192 w 2192"/>
              <a:gd name="T49" fmla="*/ 0 h 1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192" h="1429">
                <a:moveTo>
                  <a:pt x="0" y="1429"/>
                </a:moveTo>
                <a:lnTo>
                  <a:pt x="0" y="1429"/>
                </a:lnTo>
                <a:lnTo>
                  <a:pt x="240" y="1366"/>
                </a:lnTo>
                <a:lnTo>
                  <a:pt x="457" y="1306"/>
                </a:lnTo>
                <a:lnTo>
                  <a:pt x="647" y="1248"/>
                </a:lnTo>
                <a:lnTo>
                  <a:pt x="822" y="1191"/>
                </a:lnTo>
                <a:lnTo>
                  <a:pt x="898" y="1161"/>
                </a:lnTo>
                <a:lnTo>
                  <a:pt x="974" y="1128"/>
                </a:lnTo>
                <a:lnTo>
                  <a:pt x="1047" y="1098"/>
                </a:lnTo>
                <a:lnTo>
                  <a:pt x="1111" y="1065"/>
                </a:lnTo>
                <a:lnTo>
                  <a:pt x="1176" y="1032"/>
                </a:lnTo>
                <a:lnTo>
                  <a:pt x="1237" y="999"/>
                </a:lnTo>
                <a:lnTo>
                  <a:pt x="1298" y="963"/>
                </a:lnTo>
                <a:lnTo>
                  <a:pt x="1355" y="927"/>
                </a:lnTo>
                <a:lnTo>
                  <a:pt x="1408" y="888"/>
                </a:lnTo>
                <a:lnTo>
                  <a:pt x="1462" y="846"/>
                </a:lnTo>
                <a:lnTo>
                  <a:pt x="1511" y="804"/>
                </a:lnTo>
                <a:lnTo>
                  <a:pt x="1561" y="759"/>
                </a:lnTo>
                <a:lnTo>
                  <a:pt x="1610" y="711"/>
                </a:lnTo>
                <a:lnTo>
                  <a:pt x="1660" y="663"/>
                </a:lnTo>
                <a:lnTo>
                  <a:pt x="1758" y="555"/>
                </a:lnTo>
                <a:lnTo>
                  <a:pt x="1857" y="438"/>
                </a:lnTo>
                <a:lnTo>
                  <a:pt x="1960" y="306"/>
                </a:lnTo>
                <a:lnTo>
                  <a:pt x="2071" y="159"/>
                </a:lnTo>
                <a:lnTo>
                  <a:pt x="2192" y="0"/>
                </a:lnTo>
              </a:path>
            </a:pathLst>
          </a:custGeom>
          <a:noFill/>
          <a:ln w="57150" cmpd="sng">
            <a:solidFill>
              <a:srgbClr val="87396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4203" name="Freeform 171"/>
          <p:cNvSpPr>
            <a:spLocks/>
          </p:cNvSpPr>
          <p:nvPr/>
        </p:nvSpPr>
        <p:spPr bwMode="auto">
          <a:xfrm>
            <a:off x="3908425" y="3810000"/>
            <a:ext cx="452438" cy="454025"/>
          </a:xfrm>
          <a:custGeom>
            <a:avLst/>
            <a:gdLst>
              <a:gd name="T0" fmla="*/ 175 w 175"/>
              <a:gd name="T1" fmla="*/ 186 h 186"/>
              <a:gd name="T2" fmla="*/ 175 w 175"/>
              <a:gd name="T3" fmla="*/ 186 h 186"/>
              <a:gd name="T4" fmla="*/ 164 w 175"/>
              <a:gd name="T5" fmla="*/ 177 h 186"/>
              <a:gd name="T6" fmla="*/ 141 w 175"/>
              <a:gd name="T7" fmla="*/ 159 h 186"/>
              <a:gd name="T8" fmla="*/ 88 w 175"/>
              <a:gd name="T9" fmla="*/ 105 h 186"/>
              <a:gd name="T10" fmla="*/ 34 w 175"/>
              <a:gd name="T11" fmla="*/ 45 h 186"/>
              <a:gd name="T12" fmla="*/ 15 w 175"/>
              <a:gd name="T13" fmla="*/ 18 h 186"/>
              <a:gd name="T14" fmla="*/ 0 w 175"/>
              <a:gd name="T15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5" h="186">
                <a:moveTo>
                  <a:pt x="175" y="186"/>
                </a:moveTo>
                <a:lnTo>
                  <a:pt x="175" y="186"/>
                </a:lnTo>
                <a:lnTo>
                  <a:pt x="164" y="177"/>
                </a:lnTo>
                <a:lnTo>
                  <a:pt x="141" y="159"/>
                </a:lnTo>
                <a:lnTo>
                  <a:pt x="88" y="105"/>
                </a:lnTo>
                <a:lnTo>
                  <a:pt x="34" y="45"/>
                </a:lnTo>
                <a:lnTo>
                  <a:pt x="15" y="18"/>
                </a:lnTo>
                <a:lnTo>
                  <a:pt x="0" y="0"/>
                </a:lnTo>
              </a:path>
            </a:pathLst>
          </a:custGeom>
          <a:noFill/>
          <a:ln w="76200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4204" name="Freeform 172"/>
          <p:cNvSpPr>
            <a:spLocks/>
          </p:cNvSpPr>
          <p:nvPr/>
        </p:nvSpPr>
        <p:spPr bwMode="auto">
          <a:xfrm>
            <a:off x="5116513" y="3838575"/>
            <a:ext cx="444500" cy="454025"/>
          </a:xfrm>
          <a:custGeom>
            <a:avLst/>
            <a:gdLst>
              <a:gd name="T0" fmla="*/ 0 w 172"/>
              <a:gd name="T1" fmla="*/ 186 h 186"/>
              <a:gd name="T2" fmla="*/ 0 w 172"/>
              <a:gd name="T3" fmla="*/ 186 h 186"/>
              <a:gd name="T4" fmla="*/ 12 w 172"/>
              <a:gd name="T5" fmla="*/ 177 h 186"/>
              <a:gd name="T6" fmla="*/ 31 w 172"/>
              <a:gd name="T7" fmla="*/ 159 h 186"/>
              <a:gd name="T8" fmla="*/ 88 w 172"/>
              <a:gd name="T9" fmla="*/ 105 h 186"/>
              <a:gd name="T10" fmla="*/ 141 w 172"/>
              <a:gd name="T11" fmla="*/ 45 h 186"/>
              <a:gd name="T12" fmla="*/ 160 w 172"/>
              <a:gd name="T13" fmla="*/ 18 h 186"/>
              <a:gd name="T14" fmla="*/ 172 w 172"/>
              <a:gd name="T15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2" h="186">
                <a:moveTo>
                  <a:pt x="0" y="186"/>
                </a:moveTo>
                <a:lnTo>
                  <a:pt x="0" y="186"/>
                </a:lnTo>
                <a:lnTo>
                  <a:pt x="12" y="177"/>
                </a:lnTo>
                <a:lnTo>
                  <a:pt x="31" y="159"/>
                </a:lnTo>
                <a:lnTo>
                  <a:pt x="88" y="105"/>
                </a:lnTo>
                <a:lnTo>
                  <a:pt x="141" y="45"/>
                </a:lnTo>
                <a:lnTo>
                  <a:pt x="160" y="18"/>
                </a:lnTo>
                <a:lnTo>
                  <a:pt x="172" y="0"/>
                </a:lnTo>
              </a:path>
            </a:pathLst>
          </a:custGeom>
          <a:noFill/>
          <a:ln w="76200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4205" name="Freeform 173"/>
          <p:cNvSpPr>
            <a:spLocks/>
          </p:cNvSpPr>
          <p:nvPr/>
        </p:nvSpPr>
        <p:spPr bwMode="auto">
          <a:xfrm>
            <a:off x="4702175" y="4368800"/>
            <a:ext cx="127000" cy="100013"/>
          </a:xfrm>
          <a:custGeom>
            <a:avLst/>
            <a:gdLst>
              <a:gd name="T0" fmla="*/ 42 w 80"/>
              <a:gd name="T1" fmla="*/ 63 h 63"/>
              <a:gd name="T2" fmla="*/ 42 w 80"/>
              <a:gd name="T3" fmla="*/ 63 h 63"/>
              <a:gd name="T4" fmla="*/ 57 w 80"/>
              <a:gd name="T5" fmla="*/ 60 h 63"/>
              <a:gd name="T6" fmla="*/ 69 w 80"/>
              <a:gd name="T7" fmla="*/ 54 h 63"/>
              <a:gd name="T8" fmla="*/ 80 w 80"/>
              <a:gd name="T9" fmla="*/ 42 h 63"/>
              <a:gd name="T10" fmla="*/ 80 w 80"/>
              <a:gd name="T11" fmla="*/ 30 h 63"/>
              <a:gd name="T12" fmla="*/ 80 w 80"/>
              <a:gd name="T13" fmla="*/ 30 h 63"/>
              <a:gd name="T14" fmla="*/ 80 w 80"/>
              <a:gd name="T15" fmla="*/ 18 h 63"/>
              <a:gd name="T16" fmla="*/ 69 w 80"/>
              <a:gd name="T17" fmla="*/ 9 h 63"/>
              <a:gd name="T18" fmla="*/ 57 w 80"/>
              <a:gd name="T19" fmla="*/ 0 h 63"/>
              <a:gd name="T20" fmla="*/ 42 w 80"/>
              <a:gd name="T21" fmla="*/ 0 h 63"/>
              <a:gd name="T22" fmla="*/ 42 w 80"/>
              <a:gd name="T23" fmla="*/ 0 h 63"/>
              <a:gd name="T24" fmla="*/ 27 w 80"/>
              <a:gd name="T25" fmla="*/ 0 h 63"/>
              <a:gd name="T26" fmla="*/ 12 w 80"/>
              <a:gd name="T27" fmla="*/ 9 h 63"/>
              <a:gd name="T28" fmla="*/ 4 w 80"/>
              <a:gd name="T29" fmla="*/ 18 h 63"/>
              <a:gd name="T30" fmla="*/ 0 w 80"/>
              <a:gd name="T31" fmla="*/ 30 h 63"/>
              <a:gd name="T32" fmla="*/ 0 w 80"/>
              <a:gd name="T33" fmla="*/ 30 h 63"/>
              <a:gd name="T34" fmla="*/ 4 w 80"/>
              <a:gd name="T35" fmla="*/ 42 h 63"/>
              <a:gd name="T36" fmla="*/ 12 w 80"/>
              <a:gd name="T37" fmla="*/ 54 h 63"/>
              <a:gd name="T38" fmla="*/ 27 w 80"/>
              <a:gd name="T39" fmla="*/ 60 h 63"/>
              <a:gd name="T40" fmla="*/ 42 w 80"/>
              <a:gd name="T41" fmla="*/ 63 h 63"/>
              <a:gd name="T42" fmla="*/ 42 w 80"/>
              <a:gd name="T43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0" h="63">
                <a:moveTo>
                  <a:pt x="42" y="63"/>
                </a:moveTo>
                <a:lnTo>
                  <a:pt x="42" y="63"/>
                </a:lnTo>
                <a:lnTo>
                  <a:pt x="57" y="60"/>
                </a:lnTo>
                <a:lnTo>
                  <a:pt x="69" y="54"/>
                </a:lnTo>
                <a:lnTo>
                  <a:pt x="80" y="42"/>
                </a:lnTo>
                <a:lnTo>
                  <a:pt x="80" y="30"/>
                </a:lnTo>
                <a:lnTo>
                  <a:pt x="80" y="30"/>
                </a:lnTo>
                <a:lnTo>
                  <a:pt x="80" y="18"/>
                </a:lnTo>
                <a:lnTo>
                  <a:pt x="69" y="9"/>
                </a:lnTo>
                <a:lnTo>
                  <a:pt x="57" y="0"/>
                </a:lnTo>
                <a:lnTo>
                  <a:pt x="42" y="0"/>
                </a:lnTo>
                <a:lnTo>
                  <a:pt x="42" y="0"/>
                </a:lnTo>
                <a:lnTo>
                  <a:pt x="27" y="0"/>
                </a:lnTo>
                <a:lnTo>
                  <a:pt x="12" y="9"/>
                </a:lnTo>
                <a:lnTo>
                  <a:pt x="4" y="18"/>
                </a:lnTo>
                <a:lnTo>
                  <a:pt x="0" y="30"/>
                </a:lnTo>
                <a:lnTo>
                  <a:pt x="0" y="30"/>
                </a:lnTo>
                <a:lnTo>
                  <a:pt x="4" y="42"/>
                </a:lnTo>
                <a:lnTo>
                  <a:pt x="12" y="54"/>
                </a:lnTo>
                <a:lnTo>
                  <a:pt x="27" y="60"/>
                </a:lnTo>
                <a:lnTo>
                  <a:pt x="42" y="63"/>
                </a:lnTo>
                <a:lnTo>
                  <a:pt x="42" y="6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4206" name="Freeform 174"/>
          <p:cNvSpPr>
            <a:spLocks/>
          </p:cNvSpPr>
          <p:nvPr/>
        </p:nvSpPr>
        <p:spPr bwMode="auto">
          <a:xfrm>
            <a:off x="5475288" y="3502025"/>
            <a:ext cx="136525" cy="136525"/>
          </a:xfrm>
          <a:custGeom>
            <a:avLst/>
            <a:gdLst>
              <a:gd name="T0" fmla="*/ 38 w 80"/>
              <a:gd name="T1" fmla="*/ 63 h 63"/>
              <a:gd name="T2" fmla="*/ 38 w 80"/>
              <a:gd name="T3" fmla="*/ 63 h 63"/>
              <a:gd name="T4" fmla="*/ 57 w 80"/>
              <a:gd name="T5" fmla="*/ 60 h 63"/>
              <a:gd name="T6" fmla="*/ 69 w 80"/>
              <a:gd name="T7" fmla="*/ 54 h 63"/>
              <a:gd name="T8" fmla="*/ 76 w 80"/>
              <a:gd name="T9" fmla="*/ 45 h 63"/>
              <a:gd name="T10" fmla="*/ 80 w 80"/>
              <a:gd name="T11" fmla="*/ 30 h 63"/>
              <a:gd name="T12" fmla="*/ 80 w 80"/>
              <a:gd name="T13" fmla="*/ 30 h 63"/>
              <a:gd name="T14" fmla="*/ 76 w 80"/>
              <a:gd name="T15" fmla="*/ 18 h 63"/>
              <a:gd name="T16" fmla="*/ 69 w 80"/>
              <a:gd name="T17" fmla="*/ 9 h 63"/>
              <a:gd name="T18" fmla="*/ 57 w 80"/>
              <a:gd name="T19" fmla="*/ 3 h 63"/>
              <a:gd name="T20" fmla="*/ 38 w 80"/>
              <a:gd name="T21" fmla="*/ 0 h 63"/>
              <a:gd name="T22" fmla="*/ 38 w 80"/>
              <a:gd name="T23" fmla="*/ 0 h 63"/>
              <a:gd name="T24" fmla="*/ 23 w 80"/>
              <a:gd name="T25" fmla="*/ 3 h 63"/>
              <a:gd name="T26" fmla="*/ 12 w 80"/>
              <a:gd name="T27" fmla="*/ 9 h 63"/>
              <a:gd name="T28" fmla="*/ 4 w 80"/>
              <a:gd name="T29" fmla="*/ 18 h 63"/>
              <a:gd name="T30" fmla="*/ 0 w 80"/>
              <a:gd name="T31" fmla="*/ 30 h 63"/>
              <a:gd name="T32" fmla="*/ 0 w 80"/>
              <a:gd name="T33" fmla="*/ 30 h 63"/>
              <a:gd name="T34" fmla="*/ 4 w 80"/>
              <a:gd name="T35" fmla="*/ 45 h 63"/>
              <a:gd name="T36" fmla="*/ 12 w 80"/>
              <a:gd name="T37" fmla="*/ 54 h 63"/>
              <a:gd name="T38" fmla="*/ 23 w 80"/>
              <a:gd name="T39" fmla="*/ 60 h 63"/>
              <a:gd name="T40" fmla="*/ 38 w 80"/>
              <a:gd name="T41" fmla="*/ 63 h 63"/>
              <a:gd name="T42" fmla="*/ 38 w 80"/>
              <a:gd name="T43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0" h="63">
                <a:moveTo>
                  <a:pt x="38" y="63"/>
                </a:moveTo>
                <a:lnTo>
                  <a:pt x="38" y="63"/>
                </a:lnTo>
                <a:lnTo>
                  <a:pt x="57" y="60"/>
                </a:lnTo>
                <a:lnTo>
                  <a:pt x="69" y="54"/>
                </a:lnTo>
                <a:lnTo>
                  <a:pt x="76" y="45"/>
                </a:lnTo>
                <a:lnTo>
                  <a:pt x="80" y="30"/>
                </a:lnTo>
                <a:lnTo>
                  <a:pt x="80" y="30"/>
                </a:lnTo>
                <a:lnTo>
                  <a:pt x="76" y="18"/>
                </a:lnTo>
                <a:lnTo>
                  <a:pt x="69" y="9"/>
                </a:lnTo>
                <a:lnTo>
                  <a:pt x="57" y="3"/>
                </a:lnTo>
                <a:lnTo>
                  <a:pt x="38" y="0"/>
                </a:lnTo>
                <a:lnTo>
                  <a:pt x="38" y="0"/>
                </a:lnTo>
                <a:lnTo>
                  <a:pt x="23" y="3"/>
                </a:lnTo>
                <a:lnTo>
                  <a:pt x="12" y="9"/>
                </a:lnTo>
                <a:lnTo>
                  <a:pt x="4" y="18"/>
                </a:lnTo>
                <a:lnTo>
                  <a:pt x="0" y="30"/>
                </a:lnTo>
                <a:lnTo>
                  <a:pt x="0" y="30"/>
                </a:lnTo>
                <a:lnTo>
                  <a:pt x="4" y="45"/>
                </a:lnTo>
                <a:lnTo>
                  <a:pt x="12" y="54"/>
                </a:lnTo>
                <a:lnTo>
                  <a:pt x="23" y="60"/>
                </a:lnTo>
                <a:lnTo>
                  <a:pt x="38" y="63"/>
                </a:lnTo>
                <a:lnTo>
                  <a:pt x="38" y="6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4207" name="Freeform 175"/>
          <p:cNvSpPr>
            <a:spLocks/>
          </p:cNvSpPr>
          <p:nvPr/>
        </p:nvSpPr>
        <p:spPr bwMode="auto">
          <a:xfrm>
            <a:off x="3935413" y="3502025"/>
            <a:ext cx="136525" cy="136525"/>
          </a:xfrm>
          <a:custGeom>
            <a:avLst/>
            <a:gdLst>
              <a:gd name="T0" fmla="*/ 42 w 80"/>
              <a:gd name="T1" fmla="*/ 63 h 63"/>
              <a:gd name="T2" fmla="*/ 42 w 80"/>
              <a:gd name="T3" fmla="*/ 63 h 63"/>
              <a:gd name="T4" fmla="*/ 57 w 80"/>
              <a:gd name="T5" fmla="*/ 60 h 63"/>
              <a:gd name="T6" fmla="*/ 68 w 80"/>
              <a:gd name="T7" fmla="*/ 54 h 63"/>
              <a:gd name="T8" fmla="*/ 76 w 80"/>
              <a:gd name="T9" fmla="*/ 45 h 63"/>
              <a:gd name="T10" fmla="*/ 80 w 80"/>
              <a:gd name="T11" fmla="*/ 30 h 63"/>
              <a:gd name="T12" fmla="*/ 80 w 80"/>
              <a:gd name="T13" fmla="*/ 30 h 63"/>
              <a:gd name="T14" fmla="*/ 76 w 80"/>
              <a:gd name="T15" fmla="*/ 18 h 63"/>
              <a:gd name="T16" fmla="*/ 68 w 80"/>
              <a:gd name="T17" fmla="*/ 9 h 63"/>
              <a:gd name="T18" fmla="*/ 57 w 80"/>
              <a:gd name="T19" fmla="*/ 3 h 63"/>
              <a:gd name="T20" fmla="*/ 42 w 80"/>
              <a:gd name="T21" fmla="*/ 0 h 63"/>
              <a:gd name="T22" fmla="*/ 42 w 80"/>
              <a:gd name="T23" fmla="*/ 0 h 63"/>
              <a:gd name="T24" fmla="*/ 23 w 80"/>
              <a:gd name="T25" fmla="*/ 3 h 63"/>
              <a:gd name="T26" fmla="*/ 11 w 80"/>
              <a:gd name="T27" fmla="*/ 9 h 63"/>
              <a:gd name="T28" fmla="*/ 4 w 80"/>
              <a:gd name="T29" fmla="*/ 18 h 63"/>
              <a:gd name="T30" fmla="*/ 0 w 80"/>
              <a:gd name="T31" fmla="*/ 30 h 63"/>
              <a:gd name="T32" fmla="*/ 0 w 80"/>
              <a:gd name="T33" fmla="*/ 30 h 63"/>
              <a:gd name="T34" fmla="*/ 4 w 80"/>
              <a:gd name="T35" fmla="*/ 45 h 63"/>
              <a:gd name="T36" fmla="*/ 11 w 80"/>
              <a:gd name="T37" fmla="*/ 54 h 63"/>
              <a:gd name="T38" fmla="*/ 23 w 80"/>
              <a:gd name="T39" fmla="*/ 60 h 63"/>
              <a:gd name="T40" fmla="*/ 42 w 80"/>
              <a:gd name="T41" fmla="*/ 63 h 63"/>
              <a:gd name="T42" fmla="*/ 42 w 80"/>
              <a:gd name="T43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0" h="63">
                <a:moveTo>
                  <a:pt x="42" y="63"/>
                </a:moveTo>
                <a:lnTo>
                  <a:pt x="42" y="63"/>
                </a:lnTo>
                <a:lnTo>
                  <a:pt x="57" y="60"/>
                </a:lnTo>
                <a:lnTo>
                  <a:pt x="68" y="54"/>
                </a:lnTo>
                <a:lnTo>
                  <a:pt x="76" y="45"/>
                </a:lnTo>
                <a:lnTo>
                  <a:pt x="80" y="30"/>
                </a:lnTo>
                <a:lnTo>
                  <a:pt x="80" y="30"/>
                </a:lnTo>
                <a:lnTo>
                  <a:pt x="76" y="18"/>
                </a:lnTo>
                <a:lnTo>
                  <a:pt x="68" y="9"/>
                </a:lnTo>
                <a:lnTo>
                  <a:pt x="57" y="3"/>
                </a:lnTo>
                <a:lnTo>
                  <a:pt x="42" y="0"/>
                </a:lnTo>
                <a:lnTo>
                  <a:pt x="42" y="0"/>
                </a:lnTo>
                <a:lnTo>
                  <a:pt x="23" y="3"/>
                </a:lnTo>
                <a:lnTo>
                  <a:pt x="11" y="9"/>
                </a:lnTo>
                <a:lnTo>
                  <a:pt x="4" y="18"/>
                </a:lnTo>
                <a:lnTo>
                  <a:pt x="0" y="30"/>
                </a:lnTo>
                <a:lnTo>
                  <a:pt x="0" y="30"/>
                </a:lnTo>
                <a:lnTo>
                  <a:pt x="4" y="45"/>
                </a:lnTo>
                <a:lnTo>
                  <a:pt x="11" y="54"/>
                </a:lnTo>
                <a:lnTo>
                  <a:pt x="23" y="60"/>
                </a:lnTo>
                <a:lnTo>
                  <a:pt x="42" y="63"/>
                </a:lnTo>
                <a:lnTo>
                  <a:pt x="42" y="6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grpSp>
        <p:nvGrpSpPr>
          <p:cNvPr id="44208" name="Group 176"/>
          <p:cNvGrpSpPr>
            <a:grpSpLocks/>
          </p:cNvGrpSpPr>
          <p:nvPr/>
        </p:nvGrpSpPr>
        <p:grpSpPr bwMode="auto">
          <a:xfrm>
            <a:off x="1939925" y="3670300"/>
            <a:ext cx="1858963" cy="698500"/>
            <a:chOff x="1222" y="2144"/>
            <a:chExt cx="1171" cy="440"/>
          </a:xfrm>
        </p:grpSpPr>
        <p:sp>
          <p:nvSpPr>
            <p:cNvPr id="44209" name="Rectangle 177"/>
            <p:cNvSpPr>
              <a:spLocks noChangeArrowheads="1"/>
            </p:cNvSpPr>
            <p:nvPr/>
          </p:nvSpPr>
          <p:spPr bwMode="auto">
            <a:xfrm>
              <a:off x="1222" y="2170"/>
              <a:ext cx="1127" cy="414"/>
            </a:xfrm>
            <a:prstGeom prst="rect">
              <a:avLst/>
            </a:prstGeom>
            <a:solidFill>
              <a:srgbClr val="EBE0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210" name="Rectangle 178"/>
            <p:cNvSpPr>
              <a:spLocks noChangeArrowheads="1"/>
            </p:cNvSpPr>
            <p:nvPr/>
          </p:nvSpPr>
          <p:spPr bwMode="auto">
            <a:xfrm>
              <a:off x="1256" y="2144"/>
              <a:ext cx="1137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228600" indent="-2286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</a:rPr>
                <a:t>2.</a:t>
              </a:r>
              <a:r>
                <a:rPr lang="el-GR" sz="1600" dirty="0">
                  <a:solidFill>
                    <a:srgbClr val="000000"/>
                  </a:solidFill>
                </a:rPr>
                <a:t>αυξάνει η ζήτηση μειώνοντας</a:t>
              </a:r>
              <a:r>
                <a:rPr lang="en-US" sz="1600" dirty="0">
                  <a:solidFill>
                    <a:srgbClr val="000000"/>
                  </a:solidFill>
                </a:rPr>
                <a:t> </a:t>
              </a:r>
              <a:r>
                <a:rPr lang="el-GR" sz="1600" dirty="0">
                  <a:solidFill>
                    <a:srgbClr val="000000"/>
                  </a:solidFill>
                </a:rPr>
                <a:t>το κόστος…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4228" name="Group 196"/>
          <p:cNvGrpSpPr>
            <a:grpSpLocks/>
          </p:cNvGrpSpPr>
          <p:nvPr/>
        </p:nvGrpSpPr>
        <p:grpSpPr bwMode="auto">
          <a:xfrm>
            <a:off x="5808663" y="4116388"/>
            <a:ext cx="2630487" cy="680764"/>
            <a:chOff x="3659" y="2593"/>
            <a:chExt cx="1657" cy="576"/>
          </a:xfrm>
        </p:grpSpPr>
        <p:sp>
          <p:nvSpPr>
            <p:cNvPr id="44211" name="Rectangle 179"/>
            <p:cNvSpPr>
              <a:spLocks noChangeArrowheads="1"/>
            </p:cNvSpPr>
            <p:nvPr/>
          </p:nvSpPr>
          <p:spPr bwMode="auto">
            <a:xfrm>
              <a:off x="3659" y="2593"/>
              <a:ext cx="1657" cy="576"/>
            </a:xfrm>
            <a:prstGeom prst="rect">
              <a:avLst/>
            </a:prstGeom>
            <a:solidFill>
              <a:srgbClr val="EBE0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212" name="Rectangle 180"/>
            <p:cNvSpPr>
              <a:spLocks noChangeArrowheads="1"/>
            </p:cNvSpPr>
            <p:nvPr/>
          </p:nvSpPr>
          <p:spPr bwMode="auto">
            <a:xfrm>
              <a:off x="3723" y="2632"/>
              <a:ext cx="1550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231775" indent="-231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4.	</a:t>
              </a:r>
              <a:r>
                <a:rPr lang="el-GR" dirty="0">
                  <a:solidFill>
                    <a:srgbClr val="000000"/>
                  </a:solidFill>
                </a:rPr>
                <a:t>μέχρι το σημείο ισορροπίας των</a:t>
              </a:r>
              <a:r>
                <a:rPr lang="en-US" dirty="0">
                  <a:solidFill>
                    <a:srgbClr val="000000"/>
                  </a:solidFill>
                </a:rPr>
                <a:t> €3.00</a:t>
              </a:r>
              <a:r>
                <a:rPr lang="el-GR" dirty="0">
                  <a:solidFill>
                    <a:srgbClr val="000000"/>
                  </a:solidFill>
                </a:rPr>
                <a:t>..</a:t>
              </a:r>
              <a:r>
                <a:rPr lang="en-US" dirty="0">
                  <a:solidFill>
                    <a:srgbClr val="000000"/>
                  </a:solidFill>
                </a:rPr>
                <a:t>.</a:t>
              </a:r>
            </a:p>
          </p:txBody>
        </p:sp>
      </p:grpSp>
      <p:grpSp>
        <p:nvGrpSpPr>
          <p:cNvPr id="44226" name="Group 194"/>
          <p:cNvGrpSpPr>
            <a:grpSpLocks/>
          </p:cNvGrpSpPr>
          <p:nvPr/>
        </p:nvGrpSpPr>
        <p:grpSpPr bwMode="auto">
          <a:xfrm>
            <a:off x="514350" y="2208213"/>
            <a:ext cx="8077200" cy="3886199"/>
            <a:chOff x="324" y="1391"/>
            <a:chExt cx="5088" cy="2448"/>
          </a:xfrm>
        </p:grpSpPr>
        <p:sp>
          <p:nvSpPr>
            <p:cNvPr id="44213" name="Rectangle 181"/>
            <p:cNvSpPr>
              <a:spLocks noChangeArrowheads="1"/>
            </p:cNvSpPr>
            <p:nvPr/>
          </p:nvSpPr>
          <p:spPr bwMode="auto">
            <a:xfrm>
              <a:off x="4020" y="3696"/>
              <a:ext cx="139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l-GR" b="1" dirty="0">
                  <a:solidFill>
                    <a:srgbClr val="000000"/>
                  </a:solidFill>
                </a:rPr>
                <a:t>Διελεύσεις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4214" name="Rectangle 182"/>
            <p:cNvSpPr>
              <a:spLocks noChangeArrowheads="1"/>
            </p:cNvSpPr>
            <p:nvPr/>
          </p:nvSpPr>
          <p:spPr bwMode="auto">
            <a:xfrm>
              <a:off x="324" y="1438"/>
              <a:ext cx="66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l-GR" b="1" dirty="0">
                  <a:solidFill>
                    <a:srgbClr val="000000"/>
                  </a:solidFill>
                </a:rPr>
                <a:t>Κόστος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4215" name="Freeform 183"/>
            <p:cNvSpPr>
              <a:spLocks/>
            </p:cNvSpPr>
            <p:nvPr/>
          </p:nvSpPr>
          <p:spPr bwMode="auto">
            <a:xfrm>
              <a:off x="1054" y="1391"/>
              <a:ext cx="4358" cy="2198"/>
            </a:xfrm>
            <a:custGeom>
              <a:avLst/>
              <a:gdLst>
                <a:gd name="T0" fmla="*/ 0 w 2638"/>
                <a:gd name="T1" fmla="*/ 0 h 1924"/>
                <a:gd name="T2" fmla="*/ 0 w 2638"/>
                <a:gd name="T3" fmla="*/ 1924 h 1924"/>
                <a:gd name="T4" fmla="*/ 2638 w 2638"/>
                <a:gd name="T5" fmla="*/ 1924 h 1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38" h="1924">
                  <a:moveTo>
                    <a:pt x="0" y="0"/>
                  </a:moveTo>
                  <a:lnTo>
                    <a:pt x="0" y="1924"/>
                  </a:lnTo>
                  <a:lnTo>
                    <a:pt x="2638" y="1924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</a:endParaRPr>
            </a:p>
          </p:txBody>
        </p:sp>
      </p:grpSp>
      <p:grpSp>
        <p:nvGrpSpPr>
          <p:cNvPr id="44216" name="Group 184"/>
          <p:cNvGrpSpPr>
            <a:grpSpLocks/>
          </p:cNvGrpSpPr>
          <p:nvPr/>
        </p:nvGrpSpPr>
        <p:grpSpPr bwMode="auto">
          <a:xfrm>
            <a:off x="1852613" y="1885950"/>
            <a:ext cx="3255962" cy="914400"/>
            <a:chOff x="1167" y="1008"/>
            <a:chExt cx="1839" cy="576"/>
          </a:xfrm>
        </p:grpSpPr>
        <p:sp>
          <p:nvSpPr>
            <p:cNvPr id="44217" name="Rectangle 185"/>
            <p:cNvSpPr>
              <a:spLocks noChangeArrowheads="1"/>
            </p:cNvSpPr>
            <p:nvPr/>
          </p:nvSpPr>
          <p:spPr bwMode="auto">
            <a:xfrm>
              <a:off x="1167" y="1008"/>
              <a:ext cx="1839" cy="576"/>
            </a:xfrm>
            <a:prstGeom prst="rect">
              <a:avLst/>
            </a:prstGeom>
            <a:solidFill>
              <a:srgbClr val="EBE0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218" name="Rectangle 186"/>
            <p:cNvSpPr>
              <a:spLocks noChangeArrowheads="1"/>
            </p:cNvSpPr>
            <p:nvPr/>
          </p:nvSpPr>
          <p:spPr bwMode="auto">
            <a:xfrm>
              <a:off x="1222" y="1062"/>
              <a:ext cx="1730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231775" indent="-23177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1.	</a:t>
              </a:r>
              <a:r>
                <a:rPr lang="el-GR" dirty="0">
                  <a:solidFill>
                    <a:srgbClr val="000000"/>
                  </a:solidFill>
                </a:rPr>
                <a:t>Η πλεονάζουσα</a:t>
              </a:r>
              <a:r>
                <a:rPr lang="en-US" dirty="0">
                  <a:solidFill>
                    <a:srgbClr val="000000"/>
                  </a:solidFill>
                </a:rPr>
                <a:t> </a:t>
              </a:r>
              <a:r>
                <a:rPr lang="el-GR" dirty="0">
                  <a:solidFill>
                    <a:srgbClr val="000000"/>
                  </a:solidFill>
                </a:rPr>
                <a:t> μεταφορική ικανότητα </a:t>
              </a:r>
              <a:r>
                <a:rPr lang="en-US" dirty="0">
                  <a:solidFill>
                    <a:srgbClr val="000000"/>
                  </a:solidFill>
                </a:rPr>
                <a:t>30,000</a:t>
              </a:r>
              <a:r>
                <a:rPr lang="el-GR" dirty="0">
                  <a:solidFill>
                    <a:srgbClr val="000000"/>
                  </a:solidFill>
                </a:rPr>
                <a:t> διελεύσεων προς </a:t>
              </a:r>
              <a:r>
                <a:rPr lang="en-US" dirty="0">
                  <a:solidFill>
                    <a:srgbClr val="000000"/>
                  </a:solidFill>
                </a:rPr>
                <a:t> €5.00</a:t>
              </a:r>
              <a:r>
                <a:rPr lang="el-GR" dirty="0">
                  <a:solidFill>
                    <a:srgbClr val="000000"/>
                  </a:solidFill>
                </a:rPr>
                <a:t>…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44219" name="Line 187"/>
          <p:cNvSpPr>
            <a:spLocks noChangeShapeType="1"/>
          </p:cNvSpPr>
          <p:nvPr/>
        </p:nvSpPr>
        <p:spPr bwMode="auto">
          <a:xfrm>
            <a:off x="4038600" y="3562350"/>
            <a:ext cx="1447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4220" name="Line 188"/>
          <p:cNvSpPr>
            <a:spLocks noChangeShapeType="1"/>
          </p:cNvSpPr>
          <p:nvPr/>
        </p:nvSpPr>
        <p:spPr bwMode="auto">
          <a:xfrm flipH="1">
            <a:off x="1676400" y="3562350"/>
            <a:ext cx="2362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4221" name="Line 189"/>
          <p:cNvSpPr>
            <a:spLocks noChangeShapeType="1"/>
          </p:cNvSpPr>
          <p:nvPr/>
        </p:nvSpPr>
        <p:spPr bwMode="auto">
          <a:xfrm>
            <a:off x="4000500" y="3562350"/>
            <a:ext cx="0" cy="2133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4222" name="Line 190"/>
          <p:cNvSpPr>
            <a:spLocks noChangeShapeType="1"/>
          </p:cNvSpPr>
          <p:nvPr/>
        </p:nvSpPr>
        <p:spPr bwMode="auto">
          <a:xfrm>
            <a:off x="5534025" y="3562350"/>
            <a:ext cx="0" cy="2133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4223" name="Line 191"/>
          <p:cNvSpPr>
            <a:spLocks noChangeShapeType="1"/>
          </p:cNvSpPr>
          <p:nvPr/>
        </p:nvSpPr>
        <p:spPr bwMode="auto">
          <a:xfrm flipH="1">
            <a:off x="1666875" y="4419600"/>
            <a:ext cx="30956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4224" name="Line 192"/>
          <p:cNvSpPr>
            <a:spLocks noChangeShapeType="1"/>
          </p:cNvSpPr>
          <p:nvPr/>
        </p:nvSpPr>
        <p:spPr bwMode="auto">
          <a:xfrm>
            <a:off x="4762500" y="4419600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4225" name="Line 193"/>
          <p:cNvSpPr>
            <a:spLocks noChangeShapeType="1"/>
          </p:cNvSpPr>
          <p:nvPr/>
        </p:nvSpPr>
        <p:spPr bwMode="auto">
          <a:xfrm rot="-5400000">
            <a:off x="4785519" y="2648744"/>
            <a:ext cx="3175" cy="1497013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88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4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4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4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4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81" grpId="0" animBg="1"/>
      <p:bldP spid="44182" grpId="0" animBg="1"/>
      <p:bldP spid="44186" grpId="0" animBg="1"/>
      <p:bldP spid="44187" grpId="0" animBg="1"/>
      <p:bldP spid="44188" grpId="0" animBg="1"/>
      <p:bldP spid="44190" grpId="0"/>
      <p:bldP spid="44191" grpId="0"/>
      <p:bldP spid="44192" grpId="0"/>
      <p:bldP spid="44193" grpId="0"/>
      <p:bldP spid="44194" grpId="0"/>
      <p:bldP spid="44195" grpId="0"/>
      <p:bldP spid="44197" grpId="0"/>
      <p:bldP spid="44198" grpId="0"/>
      <p:bldP spid="44199" grpId="0"/>
      <p:bldP spid="44200" grpId="0"/>
      <p:bldP spid="44201" grpId="0" animBg="1"/>
      <p:bldP spid="44202" grpId="0" animBg="1"/>
      <p:bldP spid="44203" grpId="0" animBg="1"/>
      <p:bldP spid="44204" grpId="0" animBg="1"/>
      <p:bldP spid="44205" grpId="0" animBg="1"/>
      <p:bldP spid="44206" grpId="0" animBg="1"/>
      <p:bldP spid="44207" grpId="0" animBg="1"/>
      <p:bldP spid="44219" grpId="0" animBg="1"/>
      <p:bldP spid="44220" grpId="0" animBg="1"/>
      <p:bldP spid="44221" grpId="0" animBg="1"/>
      <p:bldP spid="44222" grpId="0" animBg="1"/>
      <p:bldP spid="44223" grpId="0" animBg="1"/>
      <p:bldP spid="44224" grpId="0" animBg="1"/>
      <p:bldP spid="4422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8B67-0E12-40C8-A612-BD4D4A89FCC7}" type="slidenum">
              <a:rPr lang="en-US" altLang="en-US">
                <a:solidFill>
                  <a:srgbClr val="000000"/>
                </a:solidFill>
              </a:rPr>
              <a:pPr/>
              <a:t>53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5876" y="16262"/>
            <a:ext cx="9159875" cy="1139825"/>
          </a:xfrm>
        </p:spPr>
        <p:txBody>
          <a:bodyPr>
            <a:normAutofit/>
          </a:bodyPr>
          <a:lstStyle/>
          <a:p>
            <a:r>
              <a:rPr lang="el-GR" sz="4000" dirty="0"/>
              <a:t>Εξισορρόπηση Προσφοράς – Ζήτησης</a:t>
            </a:r>
            <a:endParaRPr lang="en-US" sz="4000" dirty="0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 flipV="1">
            <a:off x="1518070" y="4090317"/>
            <a:ext cx="3175" cy="5207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3789783" y="5676230"/>
            <a:ext cx="687387" cy="1587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4708945" y="5125367"/>
            <a:ext cx="1671638" cy="1588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grpSp>
        <p:nvGrpSpPr>
          <p:cNvPr id="48140" name="Group 12"/>
          <p:cNvGrpSpPr>
            <a:grpSpLocks/>
          </p:cNvGrpSpPr>
          <p:nvPr/>
        </p:nvGrpSpPr>
        <p:grpSpPr bwMode="auto">
          <a:xfrm>
            <a:off x="6328195" y="4155405"/>
            <a:ext cx="1916113" cy="622300"/>
            <a:chOff x="4231" y="2348"/>
            <a:chExt cx="1207" cy="392"/>
          </a:xfrm>
        </p:grpSpPr>
        <p:sp>
          <p:nvSpPr>
            <p:cNvPr id="48141" name="Rectangle 13"/>
            <p:cNvSpPr>
              <a:spLocks noChangeArrowheads="1"/>
            </p:cNvSpPr>
            <p:nvPr/>
          </p:nvSpPr>
          <p:spPr bwMode="auto">
            <a:xfrm>
              <a:off x="4231" y="2348"/>
              <a:ext cx="1207" cy="392"/>
            </a:xfrm>
            <a:prstGeom prst="rect">
              <a:avLst/>
            </a:prstGeom>
            <a:solidFill>
              <a:srgbClr val="EBE0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8142" name="Rectangle 14"/>
            <p:cNvSpPr>
              <a:spLocks noChangeArrowheads="1"/>
            </p:cNvSpPr>
            <p:nvPr/>
          </p:nvSpPr>
          <p:spPr bwMode="auto">
            <a:xfrm>
              <a:off x="4303" y="2388"/>
              <a:ext cx="1062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231775" indent="-23177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1.	</a:t>
              </a:r>
              <a:r>
                <a:rPr lang="el-GR" dirty="0">
                  <a:solidFill>
                    <a:srgbClr val="000000"/>
                  </a:solidFill>
                </a:rPr>
                <a:t>Η αύξηση της ζήτησης</a:t>
              </a:r>
              <a:r>
                <a:rPr lang="en-US" dirty="0">
                  <a:solidFill>
                    <a:srgbClr val="000000"/>
                  </a:solidFill>
                </a:rPr>
                <a:t> . . .</a:t>
              </a:r>
            </a:p>
          </p:txBody>
        </p:sp>
      </p:grpSp>
      <p:sp>
        <p:nvSpPr>
          <p:cNvPr id="48143" name="Line 15"/>
          <p:cNvSpPr>
            <a:spLocks noChangeShapeType="1"/>
          </p:cNvSpPr>
          <p:nvPr/>
        </p:nvSpPr>
        <p:spPr bwMode="auto">
          <a:xfrm flipV="1">
            <a:off x="5810670" y="4358605"/>
            <a:ext cx="523875" cy="7191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 flipV="1">
            <a:off x="2867445" y="5733380"/>
            <a:ext cx="1114425" cy="392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8150" name="Rectangle 22"/>
          <p:cNvSpPr>
            <a:spLocks noChangeArrowheads="1"/>
          </p:cNvSpPr>
          <p:nvPr/>
        </p:nvSpPr>
        <p:spPr bwMode="auto">
          <a:xfrm>
            <a:off x="3918370" y="4537992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4734345" y="3896642"/>
            <a:ext cx="260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F'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8153" name="Rectangle 25"/>
          <p:cNvSpPr>
            <a:spLocks noChangeArrowheads="1"/>
          </p:cNvSpPr>
          <p:nvPr/>
        </p:nvSpPr>
        <p:spPr bwMode="auto">
          <a:xfrm>
            <a:off x="586208" y="4547517"/>
            <a:ext cx="4087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el-GR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000000"/>
                </a:solidFill>
              </a:rPr>
              <a:t>00</a:t>
            </a:r>
          </a:p>
        </p:txBody>
      </p:sp>
      <p:sp>
        <p:nvSpPr>
          <p:cNvPr id="48154" name="Rectangle 26"/>
          <p:cNvSpPr>
            <a:spLocks noChangeArrowheads="1"/>
          </p:cNvSpPr>
          <p:nvPr/>
        </p:nvSpPr>
        <p:spPr bwMode="auto">
          <a:xfrm>
            <a:off x="6285333" y="5552405"/>
            <a:ext cx="2492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D</a:t>
            </a:r>
            <a:r>
              <a:rPr lang="en-US" i="1" baseline="-25000">
                <a:solidFill>
                  <a:srgbClr val="000000"/>
                </a:solidFill>
              </a:rPr>
              <a:t>1</a:t>
            </a:r>
            <a:endParaRPr lang="en-US" baseline="-25000">
              <a:solidFill>
                <a:srgbClr val="000000"/>
              </a:solidFill>
            </a:endParaRPr>
          </a:p>
        </p:txBody>
      </p:sp>
      <p:sp>
        <p:nvSpPr>
          <p:cNvPr id="48155" name="Rectangle 27"/>
          <p:cNvSpPr>
            <a:spLocks noChangeArrowheads="1"/>
          </p:cNvSpPr>
          <p:nvPr/>
        </p:nvSpPr>
        <p:spPr bwMode="auto">
          <a:xfrm>
            <a:off x="7215608" y="5044405"/>
            <a:ext cx="2492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D</a:t>
            </a:r>
            <a:r>
              <a:rPr lang="en-US" i="1" baseline="-25000">
                <a:solidFill>
                  <a:srgbClr val="000000"/>
                </a:solidFill>
              </a:rPr>
              <a:t>2</a:t>
            </a:r>
            <a:endParaRPr lang="en-US" baseline="-25000">
              <a:solidFill>
                <a:srgbClr val="000000"/>
              </a:solidFill>
            </a:endParaRPr>
          </a:p>
        </p:txBody>
      </p:sp>
      <p:sp>
        <p:nvSpPr>
          <p:cNvPr id="48156" name="Rectangle 28"/>
          <p:cNvSpPr>
            <a:spLocks noChangeArrowheads="1"/>
          </p:cNvSpPr>
          <p:nvPr/>
        </p:nvSpPr>
        <p:spPr bwMode="auto">
          <a:xfrm>
            <a:off x="5285208" y="3207667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8158" name="Rectangle 30"/>
          <p:cNvSpPr>
            <a:spLocks noChangeArrowheads="1"/>
          </p:cNvSpPr>
          <p:nvPr/>
        </p:nvSpPr>
        <p:spPr bwMode="auto">
          <a:xfrm>
            <a:off x="459208" y="3939505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€4</a:t>
            </a:r>
            <a:r>
              <a:rPr lang="el-GR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000000"/>
                </a:solidFill>
              </a:rPr>
              <a:t>00</a:t>
            </a:r>
          </a:p>
        </p:txBody>
      </p:sp>
      <p:sp>
        <p:nvSpPr>
          <p:cNvPr id="48164" name="Rectangle 36"/>
          <p:cNvSpPr>
            <a:spLocks noChangeArrowheads="1"/>
          </p:cNvSpPr>
          <p:nvPr/>
        </p:nvSpPr>
        <p:spPr bwMode="auto">
          <a:xfrm>
            <a:off x="3340520" y="6054055"/>
            <a:ext cx="6428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50</a:t>
            </a:r>
            <a:r>
              <a:rPr lang="el-GR" dirty="0">
                <a:solidFill>
                  <a:srgbClr val="000000"/>
                </a:solidFill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000</a:t>
            </a:r>
          </a:p>
        </p:txBody>
      </p:sp>
      <p:sp>
        <p:nvSpPr>
          <p:cNvPr id="48166" name="Rectangle 38"/>
          <p:cNvSpPr>
            <a:spLocks noChangeArrowheads="1"/>
          </p:cNvSpPr>
          <p:nvPr/>
        </p:nvSpPr>
        <p:spPr bwMode="auto">
          <a:xfrm>
            <a:off x="4248570" y="6054055"/>
            <a:ext cx="6428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60</a:t>
            </a:r>
            <a:r>
              <a:rPr lang="el-GR" dirty="0">
                <a:solidFill>
                  <a:srgbClr val="000000"/>
                </a:solidFill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000</a:t>
            </a:r>
          </a:p>
        </p:txBody>
      </p:sp>
      <p:sp>
        <p:nvSpPr>
          <p:cNvPr id="48167" name="Freeform 39"/>
          <p:cNvSpPr>
            <a:spLocks/>
          </p:cNvSpPr>
          <p:nvPr/>
        </p:nvSpPr>
        <p:spPr bwMode="auto">
          <a:xfrm>
            <a:off x="2465808" y="3383880"/>
            <a:ext cx="3784600" cy="2297112"/>
          </a:xfrm>
          <a:custGeom>
            <a:avLst/>
            <a:gdLst>
              <a:gd name="T0" fmla="*/ 2384 w 2384"/>
              <a:gd name="T1" fmla="*/ 1447 h 1447"/>
              <a:gd name="T2" fmla="*/ 2384 w 2384"/>
              <a:gd name="T3" fmla="*/ 1447 h 1447"/>
              <a:gd name="T4" fmla="*/ 2192 w 2384"/>
              <a:gd name="T5" fmla="*/ 1404 h 1447"/>
              <a:gd name="T6" fmla="*/ 2013 w 2384"/>
              <a:gd name="T7" fmla="*/ 1359 h 1447"/>
              <a:gd name="T8" fmla="*/ 1837 w 2384"/>
              <a:gd name="T9" fmla="*/ 1307 h 1447"/>
              <a:gd name="T10" fmla="*/ 1670 w 2384"/>
              <a:gd name="T11" fmla="*/ 1252 h 1447"/>
              <a:gd name="T12" fmla="*/ 1511 w 2384"/>
              <a:gd name="T13" fmla="*/ 1194 h 1447"/>
              <a:gd name="T14" fmla="*/ 1433 w 2384"/>
              <a:gd name="T15" fmla="*/ 1164 h 1447"/>
              <a:gd name="T16" fmla="*/ 1360 w 2384"/>
              <a:gd name="T17" fmla="*/ 1131 h 1447"/>
              <a:gd name="T18" fmla="*/ 1282 w 2384"/>
              <a:gd name="T19" fmla="*/ 1097 h 1447"/>
              <a:gd name="T20" fmla="*/ 1209 w 2384"/>
              <a:gd name="T21" fmla="*/ 1061 h 1447"/>
              <a:gd name="T22" fmla="*/ 1139 w 2384"/>
              <a:gd name="T23" fmla="*/ 1021 h 1447"/>
              <a:gd name="T24" fmla="*/ 1066 w 2384"/>
              <a:gd name="T25" fmla="*/ 982 h 1447"/>
              <a:gd name="T26" fmla="*/ 996 w 2384"/>
              <a:gd name="T27" fmla="*/ 939 h 1447"/>
              <a:gd name="T28" fmla="*/ 927 w 2384"/>
              <a:gd name="T29" fmla="*/ 896 h 1447"/>
              <a:gd name="T30" fmla="*/ 862 w 2384"/>
              <a:gd name="T31" fmla="*/ 848 h 1447"/>
              <a:gd name="T32" fmla="*/ 792 w 2384"/>
              <a:gd name="T33" fmla="*/ 799 h 1447"/>
              <a:gd name="T34" fmla="*/ 727 w 2384"/>
              <a:gd name="T35" fmla="*/ 747 h 1447"/>
              <a:gd name="T36" fmla="*/ 657 w 2384"/>
              <a:gd name="T37" fmla="*/ 696 h 1447"/>
              <a:gd name="T38" fmla="*/ 592 w 2384"/>
              <a:gd name="T39" fmla="*/ 638 h 1447"/>
              <a:gd name="T40" fmla="*/ 527 w 2384"/>
              <a:gd name="T41" fmla="*/ 580 h 1447"/>
              <a:gd name="T42" fmla="*/ 462 w 2384"/>
              <a:gd name="T43" fmla="*/ 519 h 1447"/>
              <a:gd name="T44" fmla="*/ 396 w 2384"/>
              <a:gd name="T45" fmla="*/ 453 h 1447"/>
              <a:gd name="T46" fmla="*/ 266 w 2384"/>
              <a:gd name="T47" fmla="*/ 316 h 1447"/>
              <a:gd name="T48" fmla="*/ 135 w 2384"/>
              <a:gd name="T49" fmla="*/ 164 h 1447"/>
              <a:gd name="T50" fmla="*/ 0 w 2384"/>
              <a:gd name="T51" fmla="*/ 0 h 1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84" h="1447">
                <a:moveTo>
                  <a:pt x="2384" y="1447"/>
                </a:moveTo>
                <a:lnTo>
                  <a:pt x="2384" y="1447"/>
                </a:lnTo>
                <a:lnTo>
                  <a:pt x="2192" y="1404"/>
                </a:lnTo>
                <a:lnTo>
                  <a:pt x="2013" y="1359"/>
                </a:lnTo>
                <a:lnTo>
                  <a:pt x="1837" y="1307"/>
                </a:lnTo>
                <a:lnTo>
                  <a:pt x="1670" y="1252"/>
                </a:lnTo>
                <a:lnTo>
                  <a:pt x="1511" y="1194"/>
                </a:lnTo>
                <a:lnTo>
                  <a:pt x="1433" y="1164"/>
                </a:lnTo>
                <a:lnTo>
                  <a:pt x="1360" y="1131"/>
                </a:lnTo>
                <a:lnTo>
                  <a:pt x="1282" y="1097"/>
                </a:lnTo>
                <a:lnTo>
                  <a:pt x="1209" y="1061"/>
                </a:lnTo>
                <a:lnTo>
                  <a:pt x="1139" y="1021"/>
                </a:lnTo>
                <a:lnTo>
                  <a:pt x="1066" y="982"/>
                </a:lnTo>
                <a:lnTo>
                  <a:pt x="996" y="939"/>
                </a:lnTo>
                <a:lnTo>
                  <a:pt x="927" y="896"/>
                </a:lnTo>
                <a:lnTo>
                  <a:pt x="862" y="848"/>
                </a:lnTo>
                <a:lnTo>
                  <a:pt x="792" y="799"/>
                </a:lnTo>
                <a:lnTo>
                  <a:pt x="727" y="747"/>
                </a:lnTo>
                <a:lnTo>
                  <a:pt x="657" y="696"/>
                </a:lnTo>
                <a:lnTo>
                  <a:pt x="592" y="638"/>
                </a:lnTo>
                <a:lnTo>
                  <a:pt x="527" y="580"/>
                </a:lnTo>
                <a:lnTo>
                  <a:pt x="462" y="519"/>
                </a:lnTo>
                <a:lnTo>
                  <a:pt x="396" y="453"/>
                </a:lnTo>
                <a:lnTo>
                  <a:pt x="266" y="316"/>
                </a:lnTo>
                <a:lnTo>
                  <a:pt x="135" y="164"/>
                </a:lnTo>
                <a:lnTo>
                  <a:pt x="0" y="0"/>
                </a:lnTo>
              </a:path>
            </a:pathLst>
          </a:custGeom>
          <a:noFill/>
          <a:ln w="57150" cmpd="sng">
            <a:solidFill>
              <a:srgbClr val="17515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8168" name="Freeform 40"/>
          <p:cNvSpPr>
            <a:spLocks/>
          </p:cNvSpPr>
          <p:nvPr/>
        </p:nvSpPr>
        <p:spPr bwMode="auto">
          <a:xfrm>
            <a:off x="3386558" y="2847305"/>
            <a:ext cx="3790950" cy="2297112"/>
          </a:xfrm>
          <a:custGeom>
            <a:avLst/>
            <a:gdLst>
              <a:gd name="T0" fmla="*/ 2388 w 2388"/>
              <a:gd name="T1" fmla="*/ 1447 h 1447"/>
              <a:gd name="T2" fmla="*/ 2388 w 2388"/>
              <a:gd name="T3" fmla="*/ 1447 h 1447"/>
              <a:gd name="T4" fmla="*/ 2196 w 2388"/>
              <a:gd name="T5" fmla="*/ 1402 h 1447"/>
              <a:gd name="T6" fmla="*/ 2012 w 2388"/>
              <a:gd name="T7" fmla="*/ 1356 h 1447"/>
              <a:gd name="T8" fmla="*/ 1837 w 2388"/>
              <a:gd name="T9" fmla="*/ 1307 h 1447"/>
              <a:gd name="T10" fmla="*/ 1674 w 2388"/>
              <a:gd name="T11" fmla="*/ 1253 h 1447"/>
              <a:gd name="T12" fmla="*/ 1514 w 2388"/>
              <a:gd name="T13" fmla="*/ 1195 h 1447"/>
              <a:gd name="T14" fmla="*/ 1437 w 2388"/>
              <a:gd name="T15" fmla="*/ 1162 h 1447"/>
              <a:gd name="T16" fmla="*/ 1359 w 2388"/>
              <a:gd name="T17" fmla="*/ 1128 h 1447"/>
              <a:gd name="T18" fmla="*/ 1286 w 2388"/>
              <a:gd name="T19" fmla="*/ 1095 h 1447"/>
              <a:gd name="T20" fmla="*/ 1212 w 2388"/>
              <a:gd name="T21" fmla="*/ 1058 h 1447"/>
              <a:gd name="T22" fmla="*/ 1139 w 2388"/>
              <a:gd name="T23" fmla="*/ 1019 h 1447"/>
              <a:gd name="T24" fmla="*/ 1069 w 2388"/>
              <a:gd name="T25" fmla="*/ 979 h 1447"/>
              <a:gd name="T26" fmla="*/ 1000 w 2388"/>
              <a:gd name="T27" fmla="*/ 937 h 1447"/>
              <a:gd name="T28" fmla="*/ 931 w 2388"/>
              <a:gd name="T29" fmla="*/ 894 h 1447"/>
              <a:gd name="T30" fmla="*/ 861 w 2388"/>
              <a:gd name="T31" fmla="*/ 848 h 1447"/>
              <a:gd name="T32" fmla="*/ 792 w 2388"/>
              <a:gd name="T33" fmla="*/ 800 h 1447"/>
              <a:gd name="T34" fmla="*/ 727 w 2388"/>
              <a:gd name="T35" fmla="*/ 748 h 1447"/>
              <a:gd name="T36" fmla="*/ 661 w 2388"/>
              <a:gd name="T37" fmla="*/ 693 h 1447"/>
              <a:gd name="T38" fmla="*/ 596 w 2388"/>
              <a:gd name="T39" fmla="*/ 639 h 1447"/>
              <a:gd name="T40" fmla="*/ 526 w 2388"/>
              <a:gd name="T41" fmla="*/ 578 h 1447"/>
              <a:gd name="T42" fmla="*/ 461 w 2388"/>
              <a:gd name="T43" fmla="*/ 517 h 1447"/>
              <a:gd name="T44" fmla="*/ 396 w 2388"/>
              <a:gd name="T45" fmla="*/ 453 h 1447"/>
              <a:gd name="T46" fmla="*/ 265 w 2388"/>
              <a:gd name="T47" fmla="*/ 313 h 1447"/>
              <a:gd name="T48" fmla="*/ 135 w 2388"/>
              <a:gd name="T49" fmla="*/ 164 h 1447"/>
              <a:gd name="T50" fmla="*/ 0 w 2388"/>
              <a:gd name="T51" fmla="*/ 0 h 1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88" h="1447">
                <a:moveTo>
                  <a:pt x="2388" y="1447"/>
                </a:moveTo>
                <a:lnTo>
                  <a:pt x="2388" y="1447"/>
                </a:lnTo>
                <a:lnTo>
                  <a:pt x="2196" y="1402"/>
                </a:lnTo>
                <a:lnTo>
                  <a:pt x="2012" y="1356"/>
                </a:lnTo>
                <a:lnTo>
                  <a:pt x="1837" y="1307"/>
                </a:lnTo>
                <a:lnTo>
                  <a:pt x="1674" y="1253"/>
                </a:lnTo>
                <a:lnTo>
                  <a:pt x="1514" y="1195"/>
                </a:lnTo>
                <a:lnTo>
                  <a:pt x="1437" y="1162"/>
                </a:lnTo>
                <a:lnTo>
                  <a:pt x="1359" y="1128"/>
                </a:lnTo>
                <a:lnTo>
                  <a:pt x="1286" y="1095"/>
                </a:lnTo>
                <a:lnTo>
                  <a:pt x="1212" y="1058"/>
                </a:lnTo>
                <a:lnTo>
                  <a:pt x="1139" y="1019"/>
                </a:lnTo>
                <a:lnTo>
                  <a:pt x="1069" y="979"/>
                </a:lnTo>
                <a:lnTo>
                  <a:pt x="1000" y="937"/>
                </a:lnTo>
                <a:lnTo>
                  <a:pt x="931" y="894"/>
                </a:lnTo>
                <a:lnTo>
                  <a:pt x="861" y="848"/>
                </a:lnTo>
                <a:lnTo>
                  <a:pt x="792" y="800"/>
                </a:lnTo>
                <a:lnTo>
                  <a:pt x="727" y="748"/>
                </a:lnTo>
                <a:lnTo>
                  <a:pt x="661" y="693"/>
                </a:lnTo>
                <a:lnTo>
                  <a:pt x="596" y="639"/>
                </a:lnTo>
                <a:lnTo>
                  <a:pt x="526" y="578"/>
                </a:lnTo>
                <a:lnTo>
                  <a:pt x="461" y="517"/>
                </a:lnTo>
                <a:lnTo>
                  <a:pt x="396" y="453"/>
                </a:lnTo>
                <a:lnTo>
                  <a:pt x="265" y="313"/>
                </a:lnTo>
                <a:lnTo>
                  <a:pt x="135" y="164"/>
                </a:lnTo>
                <a:lnTo>
                  <a:pt x="0" y="0"/>
                </a:lnTo>
              </a:path>
            </a:pathLst>
          </a:custGeom>
          <a:noFill/>
          <a:ln w="57150" cmpd="sng">
            <a:solidFill>
              <a:srgbClr val="6F9D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8169" name="Freeform 41"/>
          <p:cNvSpPr>
            <a:spLocks/>
          </p:cNvSpPr>
          <p:nvPr/>
        </p:nvSpPr>
        <p:spPr bwMode="auto">
          <a:xfrm>
            <a:off x="1780008" y="3460080"/>
            <a:ext cx="3473450" cy="1839912"/>
          </a:xfrm>
          <a:custGeom>
            <a:avLst/>
            <a:gdLst>
              <a:gd name="T0" fmla="*/ 0 w 2188"/>
              <a:gd name="T1" fmla="*/ 1159 h 1159"/>
              <a:gd name="T2" fmla="*/ 0 w 2188"/>
              <a:gd name="T3" fmla="*/ 1159 h 1159"/>
              <a:gd name="T4" fmla="*/ 212 w 2188"/>
              <a:gd name="T5" fmla="*/ 1110 h 1159"/>
              <a:gd name="T6" fmla="*/ 408 w 2188"/>
              <a:gd name="T7" fmla="*/ 1061 h 1159"/>
              <a:gd name="T8" fmla="*/ 591 w 2188"/>
              <a:gd name="T9" fmla="*/ 1010 h 1159"/>
              <a:gd name="T10" fmla="*/ 759 w 2188"/>
              <a:gd name="T11" fmla="*/ 952 h 1159"/>
              <a:gd name="T12" fmla="*/ 914 w 2188"/>
              <a:gd name="T13" fmla="*/ 891 h 1159"/>
              <a:gd name="T14" fmla="*/ 1057 w 2188"/>
              <a:gd name="T15" fmla="*/ 827 h 1159"/>
              <a:gd name="T16" fmla="*/ 1192 w 2188"/>
              <a:gd name="T17" fmla="*/ 760 h 1159"/>
              <a:gd name="T18" fmla="*/ 1318 w 2188"/>
              <a:gd name="T19" fmla="*/ 690 h 1159"/>
              <a:gd name="T20" fmla="*/ 1441 w 2188"/>
              <a:gd name="T21" fmla="*/ 614 h 1159"/>
              <a:gd name="T22" fmla="*/ 1555 w 2188"/>
              <a:gd name="T23" fmla="*/ 538 h 1159"/>
              <a:gd name="T24" fmla="*/ 1661 w 2188"/>
              <a:gd name="T25" fmla="*/ 456 h 1159"/>
              <a:gd name="T26" fmla="*/ 1767 w 2188"/>
              <a:gd name="T27" fmla="*/ 374 h 1159"/>
              <a:gd name="T28" fmla="*/ 1873 w 2188"/>
              <a:gd name="T29" fmla="*/ 286 h 1159"/>
              <a:gd name="T30" fmla="*/ 1975 w 2188"/>
              <a:gd name="T31" fmla="*/ 195 h 1159"/>
              <a:gd name="T32" fmla="*/ 2188 w 2188"/>
              <a:gd name="T33" fmla="*/ 0 h 1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88" h="1159">
                <a:moveTo>
                  <a:pt x="0" y="1159"/>
                </a:moveTo>
                <a:lnTo>
                  <a:pt x="0" y="1159"/>
                </a:lnTo>
                <a:lnTo>
                  <a:pt x="212" y="1110"/>
                </a:lnTo>
                <a:lnTo>
                  <a:pt x="408" y="1061"/>
                </a:lnTo>
                <a:lnTo>
                  <a:pt x="591" y="1010"/>
                </a:lnTo>
                <a:lnTo>
                  <a:pt x="759" y="952"/>
                </a:lnTo>
                <a:lnTo>
                  <a:pt x="914" y="891"/>
                </a:lnTo>
                <a:lnTo>
                  <a:pt x="1057" y="827"/>
                </a:lnTo>
                <a:lnTo>
                  <a:pt x="1192" y="760"/>
                </a:lnTo>
                <a:lnTo>
                  <a:pt x="1318" y="690"/>
                </a:lnTo>
                <a:lnTo>
                  <a:pt x="1441" y="614"/>
                </a:lnTo>
                <a:lnTo>
                  <a:pt x="1555" y="538"/>
                </a:lnTo>
                <a:lnTo>
                  <a:pt x="1661" y="456"/>
                </a:lnTo>
                <a:lnTo>
                  <a:pt x="1767" y="374"/>
                </a:lnTo>
                <a:lnTo>
                  <a:pt x="1873" y="286"/>
                </a:lnTo>
                <a:lnTo>
                  <a:pt x="1975" y="195"/>
                </a:lnTo>
                <a:lnTo>
                  <a:pt x="2188" y="0"/>
                </a:lnTo>
              </a:path>
            </a:pathLst>
          </a:custGeom>
          <a:noFill/>
          <a:ln w="57150" cmpd="sng">
            <a:solidFill>
              <a:srgbClr val="87396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8170" name="Freeform 42"/>
          <p:cNvSpPr>
            <a:spLocks/>
          </p:cNvSpPr>
          <p:nvPr/>
        </p:nvSpPr>
        <p:spPr bwMode="auto">
          <a:xfrm>
            <a:off x="3769145" y="4128417"/>
            <a:ext cx="376238" cy="250825"/>
          </a:xfrm>
          <a:custGeom>
            <a:avLst/>
            <a:gdLst>
              <a:gd name="T0" fmla="*/ 237 w 237"/>
              <a:gd name="T1" fmla="*/ 0 h 158"/>
              <a:gd name="T2" fmla="*/ 237 w 237"/>
              <a:gd name="T3" fmla="*/ 0 h 158"/>
              <a:gd name="T4" fmla="*/ 228 w 237"/>
              <a:gd name="T5" fmla="*/ 12 h 158"/>
              <a:gd name="T6" fmla="*/ 204 w 237"/>
              <a:gd name="T7" fmla="*/ 30 h 158"/>
              <a:gd name="T8" fmla="*/ 134 w 237"/>
              <a:gd name="T9" fmla="*/ 79 h 158"/>
              <a:gd name="T10" fmla="*/ 61 w 237"/>
              <a:gd name="T11" fmla="*/ 127 h 158"/>
              <a:gd name="T12" fmla="*/ 28 w 237"/>
              <a:gd name="T13" fmla="*/ 146 h 158"/>
              <a:gd name="T14" fmla="*/ 0 w 237"/>
              <a:gd name="T15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7" h="158">
                <a:moveTo>
                  <a:pt x="237" y="0"/>
                </a:moveTo>
                <a:lnTo>
                  <a:pt x="237" y="0"/>
                </a:lnTo>
                <a:lnTo>
                  <a:pt x="228" y="12"/>
                </a:lnTo>
                <a:lnTo>
                  <a:pt x="204" y="30"/>
                </a:lnTo>
                <a:lnTo>
                  <a:pt x="134" y="79"/>
                </a:lnTo>
                <a:lnTo>
                  <a:pt x="61" y="127"/>
                </a:lnTo>
                <a:lnTo>
                  <a:pt x="28" y="146"/>
                </a:lnTo>
                <a:lnTo>
                  <a:pt x="0" y="158"/>
                </a:lnTo>
              </a:path>
            </a:pathLst>
          </a:custGeom>
          <a:noFill/>
          <a:ln w="76200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8171" name="Freeform 43"/>
          <p:cNvSpPr>
            <a:spLocks/>
          </p:cNvSpPr>
          <p:nvPr/>
        </p:nvSpPr>
        <p:spPr bwMode="auto">
          <a:xfrm>
            <a:off x="3638970" y="4599905"/>
            <a:ext cx="136525" cy="136525"/>
          </a:xfrm>
          <a:custGeom>
            <a:avLst/>
            <a:gdLst>
              <a:gd name="T0" fmla="*/ 45 w 86"/>
              <a:gd name="T1" fmla="*/ 64 h 64"/>
              <a:gd name="T2" fmla="*/ 45 w 86"/>
              <a:gd name="T3" fmla="*/ 64 h 64"/>
              <a:gd name="T4" fmla="*/ 61 w 86"/>
              <a:gd name="T5" fmla="*/ 61 h 64"/>
              <a:gd name="T6" fmla="*/ 74 w 86"/>
              <a:gd name="T7" fmla="*/ 54 h 64"/>
              <a:gd name="T8" fmla="*/ 82 w 86"/>
              <a:gd name="T9" fmla="*/ 42 h 64"/>
              <a:gd name="T10" fmla="*/ 86 w 86"/>
              <a:gd name="T11" fmla="*/ 30 h 64"/>
              <a:gd name="T12" fmla="*/ 86 w 86"/>
              <a:gd name="T13" fmla="*/ 30 h 64"/>
              <a:gd name="T14" fmla="*/ 82 w 86"/>
              <a:gd name="T15" fmla="*/ 18 h 64"/>
              <a:gd name="T16" fmla="*/ 74 w 86"/>
              <a:gd name="T17" fmla="*/ 9 h 64"/>
              <a:gd name="T18" fmla="*/ 61 w 86"/>
              <a:gd name="T19" fmla="*/ 0 h 64"/>
              <a:gd name="T20" fmla="*/ 45 w 86"/>
              <a:gd name="T21" fmla="*/ 0 h 64"/>
              <a:gd name="T22" fmla="*/ 45 w 86"/>
              <a:gd name="T23" fmla="*/ 0 h 64"/>
              <a:gd name="T24" fmla="*/ 25 w 86"/>
              <a:gd name="T25" fmla="*/ 0 h 64"/>
              <a:gd name="T26" fmla="*/ 12 w 86"/>
              <a:gd name="T27" fmla="*/ 9 h 64"/>
              <a:gd name="T28" fmla="*/ 4 w 86"/>
              <a:gd name="T29" fmla="*/ 18 h 64"/>
              <a:gd name="T30" fmla="*/ 0 w 86"/>
              <a:gd name="T31" fmla="*/ 30 h 64"/>
              <a:gd name="T32" fmla="*/ 0 w 86"/>
              <a:gd name="T33" fmla="*/ 30 h 64"/>
              <a:gd name="T34" fmla="*/ 4 w 86"/>
              <a:gd name="T35" fmla="*/ 42 h 64"/>
              <a:gd name="T36" fmla="*/ 12 w 86"/>
              <a:gd name="T37" fmla="*/ 54 h 64"/>
              <a:gd name="T38" fmla="*/ 25 w 86"/>
              <a:gd name="T39" fmla="*/ 61 h 64"/>
              <a:gd name="T40" fmla="*/ 45 w 86"/>
              <a:gd name="T41" fmla="*/ 64 h 64"/>
              <a:gd name="T42" fmla="*/ 45 w 86"/>
              <a:gd name="T43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6" h="64">
                <a:moveTo>
                  <a:pt x="45" y="64"/>
                </a:moveTo>
                <a:lnTo>
                  <a:pt x="45" y="64"/>
                </a:lnTo>
                <a:lnTo>
                  <a:pt x="61" y="61"/>
                </a:lnTo>
                <a:lnTo>
                  <a:pt x="74" y="54"/>
                </a:lnTo>
                <a:lnTo>
                  <a:pt x="82" y="42"/>
                </a:lnTo>
                <a:lnTo>
                  <a:pt x="86" y="30"/>
                </a:lnTo>
                <a:lnTo>
                  <a:pt x="86" y="30"/>
                </a:lnTo>
                <a:lnTo>
                  <a:pt x="82" y="18"/>
                </a:lnTo>
                <a:lnTo>
                  <a:pt x="74" y="9"/>
                </a:lnTo>
                <a:lnTo>
                  <a:pt x="61" y="0"/>
                </a:lnTo>
                <a:lnTo>
                  <a:pt x="45" y="0"/>
                </a:lnTo>
                <a:lnTo>
                  <a:pt x="45" y="0"/>
                </a:lnTo>
                <a:lnTo>
                  <a:pt x="25" y="0"/>
                </a:lnTo>
                <a:lnTo>
                  <a:pt x="12" y="9"/>
                </a:lnTo>
                <a:lnTo>
                  <a:pt x="4" y="18"/>
                </a:lnTo>
                <a:lnTo>
                  <a:pt x="0" y="30"/>
                </a:lnTo>
                <a:lnTo>
                  <a:pt x="0" y="30"/>
                </a:lnTo>
                <a:lnTo>
                  <a:pt x="4" y="42"/>
                </a:lnTo>
                <a:lnTo>
                  <a:pt x="12" y="54"/>
                </a:lnTo>
                <a:lnTo>
                  <a:pt x="25" y="61"/>
                </a:lnTo>
                <a:lnTo>
                  <a:pt x="45" y="64"/>
                </a:lnTo>
                <a:lnTo>
                  <a:pt x="45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8172" name="Freeform 44"/>
          <p:cNvSpPr>
            <a:spLocks/>
          </p:cNvSpPr>
          <p:nvPr/>
        </p:nvSpPr>
        <p:spPr bwMode="auto">
          <a:xfrm>
            <a:off x="4520033" y="4006180"/>
            <a:ext cx="136525" cy="136525"/>
          </a:xfrm>
          <a:custGeom>
            <a:avLst/>
            <a:gdLst>
              <a:gd name="T0" fmla="*/ 45 w 90"/>
              <a:gd name="T1" fmla="*/ 64 h 64"/>
              <a:gd name="T2" fmla="*/ 45 w 90"/>
              <a:gd name="T3" fmla="*/ 64 h 64"/>
              <a:gd name="T4" fmla="*/ 61 w 90"/>
              <a:gd name="T5" fmla="*/ 61 h 64"/>
              <a:gd name="T6" fmla="*/ 78 w 90"/>
              <a:gd name="T7" fmla="*/ 54 h 64"/>
              <a:gd name="T8" fmla="*/ 86 w 90"/>
              <a:gd name="T9" fmla="*/ 42 h 64"/>
              <a:gd name="T10" fmla="*/ 90 w 90"/>
              <a:gd name="T11" fmla="*/ 30 h 64"/>
              <a:gd name="T12" fmla="*/ 90 w 90"/>
              <a:gd name="T13" fmla="*/ 30 h 64"/>
              <a:gd name="T14" fmla="*/ 86 w 90"/>
              <a:gd name="T15" fmla="*/ 18 h 64"/>
              <a:gd name="T16" fmla="*/ 78 w 90"/>
              <a:gd name="T17" fmla="*/ 9 h 64"/>
              <a:gd name="T18" fmla="*/ 61 w 90"/>
              <a:gd name="T19" fmla="*/ 0 h 64"/>
              <a:gd name="T20" fmla="*/ 45 w 90"/>
              <a:gd name="T21" fmla="*/ 0 h 64"/>
              <a:gd name="T22" fmla="*/ 45 w 90"/>
              <a:gd name="T23" fmla="*/ 0 h 64"/>
              <a:gd name="T24" fmla="*/ 29 w 90"/>
              <a:gd name="T25" fmla="*/ 0 h 64"/>
              <a:gd name="T26" fmla="*/ 17 w 90"/>
              <a:gd name="T27" fmla="*/ 9 h 64"/>
              <a:gd name="T28" fmla="*/ 4 w 90"/>
              <a:gd name="T29" fmla="*/ 18 h 64"/>
              <a:gd name="T30" fmla="*/ 0 w 90"/>
              <a:gd name="T31" fmla="*/ 30 h 64"/>
              <a:gd name="T32" fmla="*/ 0 w 90"/>
              <a:gd name="T33" fmla="*/ 30 h 64"/>
              <a:gd name="T34" fmla="*/ 4 w 90"/>
              <a:gd name="T35" fmla="*/ 42 h 64"/>
              <a:gd name="T36" fmla="*/ 17 w 90"/>
              <a:gd name="T37" fmla="*/ 54 h 64"/>
              <a:gd name="T38" fmla="*/ 29 w 90"/>
              <a:gd name="T39" fmla="*/ 61 h 64"/>
              <a:gd name="T40" fmla="*/ 45 w 90"/>
              <a:gd name="T41" fmla="*/ 64 h 64"/>
              <a:gd name="T42" fmla="*/ 45 w 90"/>
              <a:gd name="T43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0" h="64">
                <a:moveTo>
                  <a:pt x="45" y="64"/>
                </a:moveTo>
                <a:lnTo>
                  <a:pt x="45" y="64"/>
                </a:lnTo>
                <a:lnTo>
                  <a:pt x="61" y="61"/>
                </a:lnTo>
                <a:lnTo>
                  <a:pt x="78" y="54"/>
                </a:lnTo>
                <a:lnTo>
                  <a:pt x="86" y="42"/>
                </a:lnTo>
                <a:lnTo>
                  <a:pt x="90" y="30"/>
                </a:lnTo>
                <a:lnTo>
                  <a:pt x="90" y="30"/>
                </a:lnTo>
                <a:lnTo>
                  <a:pt x="86" y="18"/>
                </a:lnTo>
                <a:lnTo>
                  <a:pt x="78" y="9"/>
                </a:lnTo>
                <a:lnTo>
                  <a:pt x="61" y="0"/>
                </a:lnTo>
                <a:lnTo>
                  <a:pt x="45" y="0"/>
                </a:lnTo>
                <a:lnTo>
                  <a:pt x="45" y="0"/>
                </a:lnTo>
                <a:lnTo>
                  <a:pt x="29" y="0"/>
                </a:lnTo>
                <a:lnTo>
                  <a:pt x="17" y="9"/>
                </a:lnTo>
                <a:lnTo>
                  <a:pt x="4" y="18"/>
                </a:lnTo>
                <a:lnTo>
                  <a:pt x="0" y="30"/>
                </a:lnTo>
                <a:lnTo>
                  <a:pt x="0" y="30"/>
                </a:lnTo>
                <a:lnTo>
                  <a:pt x="4" y="42"/>
                </a:lnTo>
                <a:lnTo>
                  <a:pt x="17" y="54"/>
                </a:lnTo>
                <a:lnTo>
                  <a:pt x="29" y="61"/>
                </a:lnTo>
                <a:lnTo>
                  <a:pt x="45" y="64"/>
                </a:lnTo>
                <a:lnTo>
                  <a:pt x="45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8173" name="Freeform 45"/>
          <p:cNvSpPr>
            <a:spLocks/>
          </p:cNvSpPr>
          <p:nvPr/>
        </p:nvSpPr>
        <p:spPr bwMode="auto">
          <a:xfrm>
            <a:off x="4145383" y="3890292"/>
            <a:ext cx="2046287" cy="733425"/>
          </a:xfrm>
          <a:custGeom>
            <a:avLst/>
            <a:gdLst>
              <a:gd name="T0" fmla="*/ 1289 w 1289"/>
              <a:gd name="T1" fmla="*/ 0 h 462"/>
              <a:gd name="T2" fmla="*/ 93 w 1289"/>
              <a:gd name="T3" fmla="*/ 462 h 462"/>
              <a:gd name="T4" fmla="*/ 0 w 1289"/>
              <a:gd name="T5" fmla="*/ 356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9" h="462">
                <a:moveTo>
                  <a:pt x="1289" y="0"/>
                </a:moveTo>
                <a:lnTo>
                  <a:pt x="93" y="462"/>
                </a:lnTo>
                <a:lnTo>
                  <a:pt x="0" y="356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8174" name="Freeform 46"/>
          <p:cNvSpPr>
            <a:spLocks/>
          </p:cNvSpPr>
          <p:nvPr/>
        </p:nvSpPr>
        <p:spPr bwMode="auto">
          <a:xfrm>
            <a:off x="1624433" y="2880642"/>
            <a:ext cx="290512" cy="1525588"/>
          </a:xfrm>
          <a:custGeom>
            <a:avLst/>
            <a:gdLst>
              <a:gd name="T0" fmla="*/ 183 w 183"/>
              <a:gd name="T1" fmla="*/ 0 h 961"/>
              <a:gd name="T2" fmla="*/ 183 w 183"/>
              <a:gd name="T3" fmla="*/ 861 h 961"/>
              <a:gd name="T4" fmla="*/ 0 w 183"/>
              <a:gd name="T5" fmla="*/ 961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3" h="961">
                <a:moveTo>
                  <a:pt x="183" y="0"/>
                </a:moveTo>
                <a:lnTo>
                  <a:pt x="183" y="861"/>
                </a:lnTo>
                <a:lnTo>
                  <a:pt x="0" y="961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grpSp>
        <p:nvGrpSpPr>
          <p:cNvPr id="48175" name="Group 47"/>
          <p:cNvGrpSpPr>
            <a:grpSpLocks/>
          </p:cNvGrpSpPr>
          <p:nvPr/>
        </p:nvGrpSpPr>
        <p:grpSpPr bwMode="auto">
          <a:xfrm>
            <a:off x="3326233" y="2145630"/>
            <a:ext cx="2218531" cy="622300"/>
            <a:chOff x="1836" y="1082"/>
            <a:chExt cx="1053" cy="392"/>
          </a:xfrm>
        </p:grpSpPr>
        <p:sp>
          <p:nvSpPr>
            <p:cNvPr id="48176" name="Rectangle 48"/>
            <p:cNvSpPr>
              <a:spLocks noChangeArrowheads="1"/>
            </p:cNvSpPr>
            <p:nvPr/>
          </p:nvSpPr>
          <p:spPr bwMode="auto">
            <a:xfrm>
              <a:off x="1836" y="1082"/>
              <a:ext cx="1053" cy="392"/>
            </a:xfrm>
            <a:prstGeom prst="rect">
              <a:avLst/>
            </a:prstGeom>
            <a:solidFill>
              <a:srgbClr val="EBE0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8177" name="Rectangle 49"/>
            <p:cNvSpPr>
              <a:spLocks noChangeArrowheads="1"/>
            </p:cNvSpPr>
            <p:nvPr/>
          </p:nvSpPr>
          <p:spPr bwMode="auto">
            <a:xfrm>
              <a:off x="1864" y="1122"/>
              <a:ext cx="998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231775" indent="-23177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3</a:t>
              </a:r>
              <a:r>
                <a:rPr lang="el-GR" dirty="0">
                  <a:solidFill>
                    <a:srgbClr val="000000"/>
                  </a:solidFill>
                </a:rPr>
                <a:t>. . . . προς το νέο σημείο ισορροπίας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48178" name="Line 50"/>
          <p:cNvSpPr>
            <a:spLocks noChangeShapeType="1"/>
          </p:cNvSpPr>
          <p:nvPr/>
        </p:nvSpPr>
        <p:spPr bwMode="auto">
          <a:xfrm>
            <a:off x="4137445" y="2740942"/>
            <a:ext cx="454025" cy="131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grpSp>
        <p:nvGrpSpPr>
          <p:cNvPr id="48179" name="Group 51"/>
          <p:cNvGrpSpPr>
            <a:grpSpLocks/>
          </p:cNvGrpSpPr>
          <p:nvPr/>
        </p:nvGrpSpPr>
        <p:grpSpPr bwMode="auto">
          <a:xfrm>
            <a:off x="373483" y="6090567"/>
            <a:ext cx="2851150" cy="622300"/>
            <a:chOff x="480" y="3567"/>
            <a:chExt cx="1796" cy="392"/>
          </a:xfrm>
        </p:grpSpPr>
        <p:sp>
          <p:nvSpPr>
            <p:cNvPr id="48180" name="Rectangle 52"/>
            <p:cNvSpPr>
              <a:spLocks noChangeArrowheads="1"/>
            </p:cNvSpPr>
            <p:nvPr/>
          </p:nvSpPr>
          <p:spPr bwMode="auto">
            <a:xfrm>
              <a:off x="480" y="3567"/>
              <a:ext cx="1796" cy="392"/>
            </a:xfrm>
            <a:prstGeom prst="rect">
              <a:avLst/>
            </a:prstGeom>
            <a:solidFill>
              <a:srgbClr val="EBE0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8181" name="Rectangle 53"/>
            <p:cNvSpPr>
              <a:spLocks noChangeArrowheads="1"/>
            </p:cNvSpPr>
            <p:nvPr/>
          </p:nvSpPr>
          <p:spPr bwMode="auto">
            <a:xfrm>
              <a:off x="529" y="3607"/>
              <a:ext cx="1697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231775" indent="-23177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5.	</a:t>
              </a:r>
              <a:r>
                <a:rPr lang="el-GR" dirty="0">
                  <a:solidFill>
                    <a:srgbClr val="000000"/>
                  </a:solidFill>
                </a:rPr>
                <a:t>. . .με παράλληλη αύξηση της ζήτησης</a:t>
              </a:r>
              <a:r>
                <a:rPr lang="en-US" dirty="0">
                  <a:solidFill>
                    <a:srgbClr val="000000"/>
                  </a:solidFill>
                </a:rPr>
                <a:t>.</a:t>
              </a:r>
            </a:p>
          </p:txBody>
        </p:sp>
      </p:grpSp>
      <p:grpSp>
        <p:nvGrpSpPr>
          <p:cNvPr id="48182" name="Group 54"/>
          <p:cNvGrpSpPr>
            <a:grpSpLocks/>
          </p:cNvGrpSpPr>
          <p:nvPr/>
        </p:nvGrpSpPr>
        <p:grpSpPr bwMode="auto">
          <a:xfrm>
            <a:off x="5867820" y="2945730"/>
            <a:ext cx="2376488" cy="1082675"/>
            <a:chOff x="3941" y="1586"/>
            <a:chExt cx="1299" cy="682"/>
          </a:xfrm>
        </p:grpSpPr>
        <p:sp>
          <p:nvSpPr>
            <p:cNvPr id="48183" name="Rectangle 55"/>
            <p:cNvSpPr>
              <a:spLocks noChangeArrowheads="1"/>
            </p:cNvSpPr>
            <p:nvPr/>
          </p:nvSpPr>
          <p:spPr bwMode="auto">
            <a:xfrm>
              <a:off x="3941" y="1586"/>
              <a:ext cx="1299" cy="576"/>
            </a:xfrm>
            <a:prstGeom prst="rect">
              <a:avLst/>
            </a:prstGeom>
            <a:solidFill>
              <a:srgbClr val="EBE0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8184" name="Rectangle 56"/>
            <p:cNvSpPr>
              <a:spLocks noChangeArrowheads="1"/>
            </p:cNvSpPr>
            <p:nvPr/>
          </p:nvSpPr>
          <p:spPr bwMode="auto">
            <a:xfrm>
              <a:off x="4000" y="1640"/>
              <a:ext cx="118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231775" indent="-23177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l-GR" dirty="0">
                  <a:solidFill>
                    <a:srgbClr val="000000"/>
                  </a:solidFill>
                </a:rPr>
                <a:t>3</a:t>
              </a:r>
              <a:r>
                <a:rPr lang="en-US" dirty="0">
                  <a:solidFill>
                    <a:srgbClr val="000000"/>
                  </a:solidFill>
                </a:rPr>
                <a:t>.	</a:t>
              </a:r>
              <a:r>
                <a:rPr lang="el-GR" dirty="0">
                  <a:solidFill>
                    <a:srgbClr val="000000"/>
                  </a:solidFill>
                </a:rPr>
                <a:t>μετακινούμενο επί της  καμπύλης προσφοράς</a:t>
              </a:r>
              <a:r>
                <a:rPr lang="en-US" dirty="0">
                  <a:solidFill>
                    <a:srgbClr val="000000"/>
                  </a:solidFill>
                </a:rPr>
                <a:t> . . .</a:t>
              </a:r>
            </a:p>
          </p:txBody>
        </p:sp>
      </p:grpSp>
      <p:grpSp>
        <p:nvGrpSpPr>
          <p:cNvPr id="48191" name="Group 63"/>
          <p:cNvGrpSpPr>
            <a:grpSpLocks/>
          </p:cNvGrpSpPr>
          <p:nvPr/>
        </p:nvGrpSpPr>
        <p:grpSpPr bwMode="auto">
          <a:xfrm>
            <a:off x="-45617" y="2169442"/>
            <a:ext cx="8318500" cy="4089400"/>
            <a:chOff x="261" y="1142"/>
            <a:chExt cx="5240" cy="2576"/>
          </a:xfrm>
        </p:grpSpPr>
        <p:sp>
          <p:nvSpPr>
            <p:cNvPr id="48149" name="Freeform 21"/>
            <p:cNvSpPr>
              <a:spLocks/>
            </p:cNvSpPr>
            <p:nvPr/>
          </p:nvSpPr>
          <p:spPr bwMode="auto">
            <a:xfrm>
              <a:off x="1023" y="1142"/>
              <a:ext cx="4478" cy="2388"/>
            </a:xfrm>
            <a:custGeom>
              <a:avLst/>
              <a:gdLst>
                <a:gd name="T0" fmla="*/ 0 w 4478"/>
                <a:gd name="T1" fmla="*/ 0 h 1839"/>
                <a:gd name="T2" fmla="*/ 0 w 4478"/>
                <a:gd name="T3" fmla="*/ 1839 h 1839"/>
                <a:gd name="T4" fmla="*/ 4478 w 4478"/>
                <a:gd name="T5" fmla="*/ 1839 h 1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78" h="1839">
                  <a:moveTo>
                    <a:pt x="0" y="0"/>
                  </a:moveTo>
                  <a:lnTo>
                    <a:pt x="0" y="1839"/>
                  </a:lnTo>
                  <a:lnTo>
                    <a:pt x="4478" y="1839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8185" name="Rectangle 57"/>
            <p:cNvSpPr>
              <a:spLocks noChangeArrowheads="1"/>
            </p:cNvSpPr>
            <p:nvPr/>
          </p:nvSpPr>
          <p:spPr bwMode="auto">
            <a:xfrm>
              <a:off x="3782" y="3561"/>
              <a:ext cx="1675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l-GR" b="1" dirty="0">
                  <a:solidFill>
                    <a:srgbClr val="000000"/>
                  </a:solidFill>
                </a:rPr>
                <a:t>Διελεύσεις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8186" name="Rectangle 58"/>
            <p:cNvSpPr>
              <a:spLocks noChangeArrowheads="1"/>
            </p:cNvSpPr>
            <p:nvPr/>
          </p:nvSpPr>
          <p:spPr bwMode="auto">
            <a:xfrm>
              <a:off x="261" y="1353"/>
              <a:ext cx="66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l-GR" b="1" dirty="0">
                  <a:solidFill>
                    <a:srgbClr val="000000"/>
                  </a:solidFill>
                </a:rPr>
                <a:t>Κόστος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48187" name="Line 59"/>
          <p:cNvSpPr>
            <a:spLocks noChangeShapeType="1"/>
          </p:cNvSpPr>
          <p:nvPr/>
        </p:nvSpPr>
        <p:spPr bwMode="auto">
          <a:xfrm>
            <a:off x="4583533" y="4066505"/>
            <a:ext cx="0" cy="18954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8188" name="Line 60"/>
          <p:cNvSpPr>
            <a:spLocks noChangeShapeType="1"/>
          </p:cNvSpPr>
          <p:nvPr/>
        </p:nvSpPr>
        <p:spPr bwMode="auto">
          <a:xfrm>
            <a:off x="3697708" y="4657055"/>
            <a:ext cx="0" cy="1295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8189" name="Line 61"/>
          <p:cNvSpPr>
            <a:spLocks noChangeShapeType="1"/>
          </p:cNvSpPr>
          <p:nvPr/>
        </p:nvSpPr>
        <p:spPr bwMode="auto">
          <a:xfrm>
            <a:off x="1154533" y="4647530"/>
            <a:ext cx="25241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8190" name="Line 62"/>
          <p:cNvSpPr>
            <a:spLocks noChangeShapeType="1"/>
          </p:cNvSpPr>
          <p:nvPr/>
        </p:nvSpPr>
        <p:spPr bwMode="auto">
          <a:xfrm flipH="1">
            <a:off x="1164058" y="4056980"/>
            <a:ext cx="341947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grpSp>
        <p:nvGrpSpPr>
          <p:cNvPr id="48193" name="Group 65"/>
          <p:cNvGrpSpPr>
            <a:grpSpLocks/>
          </p:cNvGrpSpPr>
          <p:nvPr/>
        </p:nvGrpSpPr>
        <p:grpSpPr bwMode="auto">
          <a:xfrm>
            <a:off x="1238578" y="2237705"/>
            <a:ext cx="1908175" cy="914400"/>
            <a:chOff x="1119" y="1178"/>
            <a:chExt cx="1027" cy="576"/>
          </a:xfrm>
        </p:grpSpPr>
        <p:sp>
          <p:nvSpPr>
            <p:cNvPr id="48145" name="Rectangle 17"/>
            <p:cNvSpPr>
              <a:spLocks noChangeArrowheads="1"/>
            </p:cNvSpPr>
            <p:nvPr/>
          </p:nvSpPr>
          <p:spPr bwMode="auto">
            <a:xfrm>
              <a:off x="1119" y="1178"/>
              <a:ext cx="1027" cy="576"/>
            </a:xfrm>
            <a:prstGeom prst="rect">
              <a:avLst/>
            </a:prstGeom>
            <a:solidFill>
              <a:srgbClr val="EBE0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8192" name="Rectangle 64"/>
            <p:cNvSpPr>
              <a:spLocks noChangeArrowheads="1"/>
            </p:cNvSpPr>
            <p:nvPr/>
          </p:nvSpPr>
          <p:spPr bwMode="auto">
            <a:xfrm>
              <a:off x="1170" y="1218"/>
              <a:ext cx="926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231775" indent="-23177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l-GR" dirty="0">
                  <a:solidFill>
                    <a:srgbClr val="000000"/>
                  </a:solidFill>
                </a:rPr>
                <a:t>2. αυξάνει το κόστος . . . 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994695" y="1355203"/>
            <a:ext cx="3208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/>
              <a:t>Νέο Σημείο Ισορροπίας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872080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8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8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8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8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8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 animBg="1"/>
      <p:bldP spid="48138" grpId="0" animBg="1"/>
      <p:bldP spid="48139" grpId="0" animBg="1"/>
      <p:bldP spid="48143" grpId="0" animBg="1"/>
      <p:bldP spid="48147" grpId="0" animBg="1"/>
      <p:bldP spid="48150" grpId="0"/>
      <p:bldP spid="48151" grpId="0"/>
      <p:bldP spid="48153" grpId="0"/>
      <p:bldP spid="48154" grpId="0"/>
      <p:bldP spid="48155" grpId="0"/>
      <p:bldP spid="48156" grpId="0"/>
      <p:bldP spid="48158" grpId="0"/>
      <p:bldP spid="48164" grpId="0"/>
      <p:bldP spid="48166" grpId="0"/>
      <p:bldP spid="48167" grpId="0" animBg="1"/>
      <p:bldP spid="48168" grpId="0" animBg="1"/>
      <p:bldP spid="48169" grpId="0" animBg="1"/>
      <p:bldP spid="48170" grpId="0" animBg="1"/>
      <p:bldP spid="48171" grpId="0" animBg="1"/>
      <p:bldP spid="48172" grpId="0" animBg="1"/>
      <p:bldP spid="48173" grpId="0" animBg="1"/>
      <p:bldP spid="48174" grpId="0" animBg="1"/>
      <p:bldP spid="48178" grpId="0" animBg="1"/>
      <p:bldP spid="48187" grpId="0" animBg="1"/>
      <p:bldP spid="48188" grpId="0" animBg="1"/>
      <p:bldP spid="48189" grpId="0" animBg="1"/>
      <p:bldP spid="4819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78F1-4AB0-46E4-B4B4-510F3B99AA6B}" type="slidenum">
              <a:rPr lang="en-US" altLang="en-US">
                <a:solidFill>
                  <a:srgbClr val="000000"/>
                </a:solidFill>
              </a:rPr>
              <a:pPr/>
              <a:t>54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88"/>
            <a:ext cx="9144000" cy="1139825"/>
          </a:xfrm>
        </p:spPr>
        <p:txBody>
          <a:bodyPr>
            <a:normAutofit/>
          </a:bodyPr>
          <a:lstStyle/>
          <a:p>
            <a:r>
              <a:rPr lang="el-GR" sz="4000" dirty="0"/>
              <a:t>Εξισορρόπηση Προσφοράς – Ζήτησης</a:t>
            </a:r>
            <a:endParaRPr lang="en-US" sz="4000" dirty="0"/>
          </a:p>
        </p:txBody>
      </p:sp>
      <p:sp>
        <p:nvSpPr>
          <p:cNvPr id="49254" name="Rectangle 102"/>
          <p:cNvSpPr>
            <a:spLocks noChangeArrowheads="1"/>
          </p:cNvSpPr>
          <p:nvPr/>
        </p:nvSpPr>
        <p:spPr bwMode="auto">
          <a:xfrm>
            <a:off x="3335338" y="2774200"/>
            <a:ext cx="1952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E'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9255" name="Rectangle 103"/>
          <p:cNvSpPr>
            <a:spLocks noChangeArrowheads="1"/>
          </p:cNvSpPr>
          <p:nvPr/>
        </p:nvSpPr>
        <p:spPr bwMode="auto">
          <a:xfrm>
            <a:off x="4186238" y="4017213"/>
            <a:ext cx="152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9256" name="Rectangle 104"/>
          <p:cNvSpPr>
            <a:spLocks noChangeArrowheads="1"/>
          </p:cNvSpPr>
          <p:nvPr/>
        </p:nvSpPr>
        <p:spPr bwMode="auto">
          <a:xfrm>
            <a:off x="603250" y="4017213"/>
            <a:ext cx="4087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el-GR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000000"/>
                </a:solidFill>
              </a:rPr>
              <a:t>00</a:t>
            </a:r>
          </a:p>
        </p:txBody>
      </p:sp>
      <p:sp>
        <p:nvSpPr>
          <p:cNvPr id="49257" name="Rectangle 105"/>
          <p:cNvSpPr>
            <a:spLocks noChangeArrowheads="1"/>
          </p:cNvSpPr>
          <p:nvPr/>
        </p:nvSpPr>
        <p:spPr bwMode="auto">
          <a:xfrm>
            <a:off x="6884988" y="5593600"/>
            <a:ext cx="165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D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9258" name="Rectangle 106"/>
          <p:cNvSpPr>
            <a:spLocks noChangeArrowheads="1"/>
          </p:cNvSpPr>
          <p:nvPr/>
        </p:nvSpPr>
        <p:spPr bwMode="auto">
          <a:xfrm>
            <a:off x="476250" y="2820238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€5</a:t>
            </a:r>
            <a:r>
              <a:rPr lang="el-GR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000000"/>
                </a:solidFill>
              </a:rPr>
              <a:t>00</a:t>
            </a:r>
          </a:p>
        </p:txBody>
      </p:sp>
      <p:sp>
        <p:nvSpPr>
          <p:cNvPr id="49259" name="Rectangle 107"/>
          <p:cNvSpPr>
            <a:spLocks noChangeArrowheads="1"/>
          </p:cNvSpPr>
          <p:nvPr/>
        </p:nvSpPr>
        <p:spPr bwMode="auto">
          <a:xfrm>
            <a:off x="3633788" y="6073025"/>
            <a:ext cx="6428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50</a:t>
            </a:r>
            <a:r>
              <a:rPr lang="el-GR" dirty="0">
                <a:solidFill>
                  <a:srgbClr val="000000"/>
                </a:solidFill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000</a:t>
            </a:r>
          </a:p>
        </p:txBody>
      </p:sp>
      <p:sp>
        <p:nvSpPr>
          <p:cNvPr id="49260" name="Rectangle 108"/>
          <p:cNvSpPr>
            <a:spLocks noChangeArrowheads="1"/>
          </p:cNvSpPr>
          <p:nvPr/>
        </p:nvSpPr>
        <p:spPr bwMode="auto">
          <a:xfrm>
            <a:off x="2789238" y="6073025"/>
            <a:ext cx="6428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35</a:t>
            </a:r>
            <a:r>
              <a:rPr lang="el-GR" dirty="0">
                <a:solidFill>
                  <a:srgbClr val="000000"/>
                </a:solidFill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000</a:t>
            </a:r>
          </a:p>
        </p:txBody>
      </p:sp>
      <p:sp>
        <p:nvSpPr>
          <p:cNvPr id="49261" name="Freeform 109"/>
          <p:cNvSpPr>
            <a:spLocks/>
          </p:cNvSpPr>
          <p:nvPr/>
        </p:nvSpPr>
        <p:spPr bwMode="auto">
          <a:xfrm>
            <a:off x="2895600" y="2494800"/>
            <a:ext cx="3889375" cy="3178175"/>
          </a:xfrm>
          <a:custGeom>
            <a:avLst/>
            <a:gdLst>
              <a:gd name="T0" fmla="*/ 2450 w 2450"/>
              <a:gd name="T1" fmla="*/ 2002 h 2002"/>
              <a:gd name="T2" fmla="*/ 2450 w 2450"/>
              <a:gd name="T3" fmla="*/ 2002 h 2002"/>
              <a:gd name="T4" fmla="*/ 2186 w 2450"/>
              <a:gd name="T5" fmla="*/ 1918 h 2002"/>
              <a:gd name="T6" fmla="*/ 1948 w 2450"/>
              <a:gd name="T7" fmla="*/ 1834 h 2002"/>
              <a:gd name="T8" fmla="*/ 1734 w 2450"/>
              <a:gd name="T9" fmla="*/ 1750 h 2002"/>
              <a:gd name="T10" fmla="*/ 1541 w 2450"/>
              <a:gd name="T11" fmla="*/ 1671 h 2002"/>
              <a:gd name="T12" fmla="*/ 1453 w 2450"/>
              <a:gd name="T13" fmla="*/ 1629 h 2002"/>
              <a:gd name="T14" fmla="*/ 1370 w 2450"/>
              <a:gd name="T15" fmla="*/ 1583 h 2002"/>
              <a:gd name="T16" fmla="*/ 1290 w 2450"/>
              <a:gd name="T17" fmla="*/ 1541 h 2002"/>
              <a:gd name="T18" fmla="*/ 1215 w 2450"/>
              <a:gd name="T19" fmla="*/ 1495 h 2002"/>
              <a:gd name="T20" fmla="*/ 1144 w 2450"/>
              <a:gd name="T21" fmla="*/ 1449 h 2002"/>
              <a:gd name="T22" fmla="*/ 1072 w 2450"/>
              <a:gd name="T23" fmla="*/ 1403 h 2002"/>
              <a:gd name="T24" fmla="*/ 1005 w 2450"/>
              <a:gd name="T25" fmla="*/ 1353 h 2002"/>
              <a:gd name="T26" fmla="*/ 943 w 2450"/>
              <a:gd name="T27" fmla="*/ 1298 h 2002"/>
              <a:gd name="T28" fmla="*/ 880 w 2450"/>
              <a:gd name="T29" fmla="*/ 1244 h 2002"/>
              <a:gd name="T30" fmla="*/ 821 w 2450"/>
              <a:gd name="T31" fmla="*/ 1185 h 2002"/>
              <a:gd name="T32" fmla="*/ 763 w 2450"/>
              <a:gd name="T33" fmla="*/ 1126 h 2002"/>
              <a:gd name="T34" fmla="*/ 708 w 2450"/>
              <a:gd name="T35" fmla="*/ 1064 h 2002"/>
              <a:gd name="T36" fmla="*/ 649 w 2450"/>
              <a:gd name="T37" fmla="*/ 997 h 2002"/>
              <a:gd name="T38" fmla="*/ 595 w 2450"/>
              <a:gd name="T39" fmla="*/ 930 h 2002"/>
              <a:gd name="T40" fmla="*/ 486 w 2450"/>
              <a:gd name="T41" fmla="*/ 779 h 2002"/>
              <a:gd name="T42" fmla="*/ 373 w 2450"/>
              <a:gd name="T43" fmla="*/ 611 h 2002"/>
              <a:gd name="T44" fmla="*/ 256 w 2450"/>
              <a:gd name="T45" fmla="*/ 427 h 2002"/>
              <a:gd name="T46" fmla="*/ 134 w 2450"/>
              <a:gd name="T47" fmla="*/ 226 h 2002"/>
              <a:gd name="T48" fmla="*/ 0 w 2450"/>
              <a:gd name="T49" fmla="*/ 0 h 2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450" h="2002">
                <a:moveTo>
                  <a:pt x="2450" y="2002"/>
                </a:moveTo>
                <a:lnTo>
                  <a:pt x="2450" y="2002"/>
                </a:lnTo>
                <a:lnTo>
                  <a:pt x="2186" y="1918"/>
                </a:lnTo>
                <a:lnTo>
                  <a:pt x="1948" y="1834"/>
                </a:lnTo>
                <a:lnTo>
                  <a:pt x="1734" y="1750"/>
                </a:lnTo>
                <a:lnTo>
                  <a:pt x="1541" y="1671"/>
                </a:lnTo>
                <a:lnTo>
                  <a:pt x="1453" y="1629"/>
                </a:lnTo>
                <a:lnTo>
                  <a:pt x="1370" y="1583"/>
                </a:lnTo>
                <a:lnTo>
                  <a:pt x="1290" y="1541"/>
                </a:lnTo>
                <a:lnTo>
                  <a:pt x="1215" y="1495"/>
                </a:lnTo>
                <a:lnTo>
                  <a:pt x="1144" y="1449"/>
                </a:lnTo>
                <a:lnTo>
                  <a:pt x="1072" y="1403"/>
                </a:lnTo>
                <a:lnTo>
                  <a:pt x="1005" y="1353"/>
                </a:lnTo>
                <a:lnTo>
                  <a:pt x="943" y="1298"/>
                </a:lnTo>
                <a:lnTo>
                  <a:pt x="880" y="1244"/>
                </a:lnTo>
                <a:lnTo>
                  <a:pt x="821" y="1185"/>
                </a:lnTo>
                <a:lnTo>
                  <a:pt x="763" y="1126"/>
                </a:lnTo>
                <a:lnTo>
                  <a:pt x="708" y="1064"/>
                </a:lnTo>
                <a:lnTo>
                  <a:pt x="649" y="997"/>
                </a:lnTo>
                <a:lnTo>
                  <a:pt x="595" y="930"/>
                </a:lnTo>
                <a:lnTo>
                  <a:pt x="486" y="779"/>
                </a:lnTo>
                <a:lnTo>
                  <a:pt x="373" y="611"/>
                </a:lnTo>
                <a:lnTo>
                  <a:pt x="256" y="427"/>
                </a:lnTo>
                <a:lnTo>
                  <a:pt x="134" y="226"/>
                </a:lnTo>
                <a:lnTo>
                  <a:pt x="0" y="0"/>
                </a:lnTo>
              </a:path>
            </a:pathLst>
          </a:custGeom>
          <a:noFill/>
          <a:ln w="57150" cmpd="sng">
            <a:solidFill>
              <a:srgbClr val="17515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9268" name="Rectangle 116"/>
          <p:cNvSpPr>
            <a:spLocks noChangeArrowheads="1"/>
          </p:cNvSpPr>
          <p:nvPr/>
        </p:nvSpPr>
        <p:spPr bwMode="auto">
          <a:xfrm>
            <a:off x="3487738" y="2209050"/>
            <a:ext cx="2365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S</a:t>
            </a:r>
            <a:r>
              <a:rPr lang="en-US" i="1" baseline="-25000">
                <a:solidFill>
                  <a:srgbClr val="000000"/>
                </a:solidFill>
              </a:rPr>
              <a:t>2</a:t>
            </a:r>
            <a:endParaRPr lang="en-US" baseline="-25000">
              <a:solidFill>
                <a:srgbClr val="000000"/>
              </a:solidFill>
            </a:endParaRPr>
          </a:p>
        </p:txBody>
      </p:sp>
      <p:sp>
        <p:nvSpPr>
          <p:cNvPr id="49269" name="Rectangle 117"/>
          <p:cNvSpPr>
            <a:spLocks noChangeArrowheads="1"/>
          </p:cNvSpPr>
          <p:nvPr/>
        </p:nvSpPr>
        <p:spPr bwMode="auto">
          <a:xfrm>
            <a:off x="4451350" y="2302713"/>
            <a:ext cx="2365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S</a:t>
            </a:r>
            <a:r>
              <a:rPr lang="en-US" i="1" baseline="-25000">
                <a:solidFill>
                  <a:srgbClr val="000000"/>
                </a:solidFill>
              </a:rPr>
              <a:t>1</a:t>
            </a:r>
            <a:endParaRPr lang="en-US" baseline="-25000">
              <a:solidFill>
                <a:srgbClr val="000000"/>
              </a:solidFill>
            </a:endParaRPr>
          </a:p>
        </p:txBody>
      </p:sp>
      <p:sp>
        <p:nvSpPr>
          <p:cNvPr id="49270" name="Line 118"/>
          <p:cNvSpPr>
            <a:spLocks noChangeShapeType="1"/>
          </p:cNvSpPr>
          <p:nvPr/>
        </p:nvSpPr>
        <p:spPr bwMode="auto">
          <a:xfrm flipH="1">
            <a:off x="3457575" y="2674188"/>
            <a:ext cx="901700" cy="1587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grpSp>
        <p:nvGrpSpPr>
          <p:cNvPr id="49277" name="Group 125"/>
          <p:cNvGrpSpPr>
            <a:grpSpLocks/>
          </p:cNvGrpSpPr>
          <p:nvPr/>
        </p:nvGrpSpPr>
        <p:grpSpPr bwMode="auto">
          <a:xfrm>
            <a:off x="0" y="1942350"/>
            <a:ext cx="8459788" cy="4357688"/>
            <a:chOff x="216" y="1112"/>
            <a:chExt cx="5329" cy="2745"/>
          </a:xfrm>
        </p:grpSpPr>
        <p:sp>
          <p:nvSpPr>
            <p:cNvPr id="49253" name="Freeform 101"/>
            <p:cNvSpPr>
              <a:spLocks/>
            </p:cNvSpPr>
            <p:nvPr/>
          </p:nvSpPr>
          <p:spPr bwMode="auto">
            <a:xfrm>
              <a:off x="947" y="1112"/>
              <a:ext cx="4598" cy="2534"/>
            </a:xfrm>
            <a:custGeom>
              <a:avLst/>
              <a:gdLst>
                <a:gd name="T0" fmla="*/ 0 w 4598"/>
                <a:gd name="T1" fmla="*/ 0 h 2534"/>
                <a:gd name="T2" fmla="*/ 0 w 4598"/>
                <a:gd name="T3" fmla="*/ 2534 h 2534"/>
                <a:gd name="T4" fmla="*/ 4598 w 4598"/>
                <a:gd name="T5" fmla="*/ 2534 h 2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98" h="2534">
                  <a:moveTo>
                    <a:pt x="0" y="0"/>
                  </a:moveTo>
                  <a:lnTo>
                    <a:pt x="0" y="2534"/>
                  </a:lnTo>
                  <a:lnTo>
                    <a:pt x="4598" y="2534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9271" name="Rectangle 119"/>
            <p:cNvSpPr>
              <a:spLocks noChangeArrowheads="1"/>
            </p:cNvSpPr>
            <p:nvPr/>
          </p:nvSpPr>
          <p:spPr bwMode="auto">
            <a:xfrm>
              <a:off x="4110" y="3714"/>
              <a:ext cx="139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l-GR" b="1" dirty="0">
                  <a:solidFill>
                    <a:srgbClr val="000000"/>
                  </a:solidFill>
                </a:rPr>
                <a:t>Διελεύσεις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9272" name="Rectangle 120"/>
            <p:cNvSpPr>
              <a:spLocks noChangeArrowheads="1"/>
            </p:cNvSpPr>
            <p:nvPr/>
          </p:nvSpPr>
          <p:spPr bwMode="auto">
            <a:xfrm>
              <a:off x="216" y="1173"/>
              <a:ext cx="66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l-GR" b="1" dirty="0">
                  <a:solidFill>
                    <a:srgbClr val="000000"/>
                  </a:solidFill>
                </a:rPr>
                <a:t>Κόστος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49273" name="Line 121"/>
          <p:cNvSpPr>
            <a:spLocks noChangeShapeType="1"/>
          </p:cNvSpPr>
          <p:nvPr/>
        </p:nvSpPr>
        <p:spPr bwMode="auto">
          <a:xfrm>
            <a:off x="1149350" y="2947238"/>
            <a:ext cx="201771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9274" name="Line 122"/>
          <p:cNvSpPr>
            <a:spLocks noChangeShapeType="1"/>
          </p:cNvSpPr>
          <p:nvPr/>
        </p:nvSpPr>
        <p:spPr bwMode="auto">
          <a:xfrm>
            <a:off x="3138488" y="2932950"/>
            <a:ext cx="0" cy="30194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9275" name="Line 123"/>
          <p:cNvSpPr>
            <a:spLocks noChangeShapeType="1"/>
          </p:cNvSpPr>
          <p:nvPr/>
        </p:nvSpPr>
        <p:spPr bwMode="auto">
          <a:xfrm flipH="1">
            <a:off x="1135063" y="4166438"/>
            <a:ext cx="28590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9276" name="Line 124"/>
          <p:cNvSpPr>
            <a:spLocks noChangeShapeType="1"/>
          </p:cNvSpPr>
          <p:nvPr/>
        </p:nvSpPr>
        <p:spPr bwMode="auto">
          <a:xfrm>
            <a:off x="4008438" y="4166438"/>
            <a:ext cx="0" cy="178593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9278" name="Freeform 126"/>
          <p:cNvSpPr>
            <a:spLocks/>
          </p:cNvSpPr>
          <p:nvPr/>
        </p:nvSpPr>
        <p:spPr bwMode="auto">
          <a:xfrm>
            <a:off x="1627188" y="2407488"/>
            <a:ext cx="1760537" cy="2274887"/>
          </a:xfrm>
          <a:custGeom>
            <a:avLst/>
            <a:gdLst>
              <a:gd name="T0" fmla="*/ 0 w 1109"/>
              <a:gd name="T1" fmla="*/ 1433 h 1433"/>
              <a:gd name="T2" fmla="*/ 0 w 1109"/>
              <a:gd name="T3" fmla="*/ 1433 h 1433"/>
              <a:gd name="T4" fmla="*/ 62 w 1109"/>
              <a:gd name="T5" fmla="*/ 1412 h 1433"/>
              <a:gd name="T6" fmla="*/ 125 w 1109"/>
              <a:gd name="T7" fmla="*/ 1391 h 1433"/>
              <a:gd name="T8" fmla="*/ 184 w 1109"/>
              <a:gd name="T9" fmla="*/ 1366 h 1433"/>
              <a:gd name="T10" fmla="*/ 238 w 1109"/>
              <a:gd name="T11" fmla="*/ 1336 h 1433"/>
              <a:gd name="T12" fmla="*/ 289 w 1109"/>
              <a:gd name="T13" fmla="*/ 1307 h 1433"/>
              <a:gd name="T14" fmla="*/ 339 w 1109"/>
              <a:gd name="T15" fmla="*/ 1278 h 1433"/>
              <a:gd name="T16" fmla="*/ 385 w 1109"/>
              <a:gd name="T17" fmla="*/ 1244 h 1433"/>
              <a:gd name="T18" fmla="*/ 431 w 1109"/>
              <a:gd name="T19" fmla="*/ 1211 h 1433"/>
              <a:gd name="T20" fmla="*/ 473 w 1109"/>
              <a:gd name="T21" fmla="*/ 1173 h 1433"/>
              <a:gd name="T22" fmla="*/ 515 w 1109"/>
              <a:gd name="T23" fmla="*/ 1135 h 1433"/>
              <a:gd name="T24" fmla="*/ 586 w 1109"/>
              <a:gd name="T25" fmla="*/ 1056 h 1433"/>
              <a:gd name="T26" fmla="*/ 657 w 1109"/>
              <a:gd name="T27" fmla="*/ 972 h 1433"/>
              <a:gd name="T28" fmla="*/ 716 w 1109"/>
              <a:gd name="T29" fmla="*/ 880 h 1433"/>
              <a:gd name="T30" fmla="*/ 774 w 1109"/>
              <a:gd name="T31" fmla="*/ 784 h 1433"/>
              <a:gd name="T32" fmla="*/ 825 w 1109"/>
              <a:gd name="T33" fmla="*/ 683 h 1433"/>
              <a:gd name="T34" fmla="*/ 875 w 1109"/>
              <a:gd name="T35" fmla="*/ 578 h 1433"/>
              <a:gd name="T36" fmla="*/ 921 w 1109"/>
              <a:gd name="T37" fmla="*/ 470 h 1433"/>
              <a:gd name="T38" fmla="*/ 1013 w 1109"/>
              <a:gd name="T39" fmla="*/ 239 h 1433"/>
              <a:gd name="T40" fmla="*/ 1109 w 1109"/>
              <a:gd name="T41" fmla="*/ 0 h 1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09" h="1433">
                <a:moveTo>
                  <a:pt x="0" y="1433"/>
                </a:moveTo>
                <a:lnTo>
                  <a:pt x="0" y="1433"/>
                </a:lnTo>
                <a:lnTo>
                  <a:pt x="62" y="1412"/>
                </a:lnTo>
                <a:lnTo>
                  <a:pt x="125" y="1391"/>
                </a:lnTo>
                <a:lnTo>
                  <a:pt x="184" y="1366"/>
                </a:lnTo>
                <a:lnTo>
                  <a:pt x="238" y="1336"/>
                </a:lnTo>
                <a:lnTo>
                  <a:pt x="289" y="1307"/>
                </a:lnTo>
                <a:lnTo>
                  <a:pt x="339" y="1278"/>
                </a:lnTo>
                <a:lnTo>
                  <a:pt x="385" y="1244"/>
                </a:lnTo>
                <a:lnTo>
                  <a:pt x="431" y="1211"/>
                </a:lnTo>
                <a:lnTo>
                  <a:pt x="473" y="1173"/>
                </a:lnTo>
                <a:lnTo>
                  <a:pt x="515" y="1135"/>
                </a:lnTo>
                <a:lnTo>
                  <a:pt x="586" y="1056"/>
                </a:lnTo>
                <a:lnTo>
                  <a:pt x="657" y="972"/>
                </a:lnTo>
                <a:lnTo>
                  <a:pt x="716" y="880"/>
                </a:lnTo>
                <a:lnTo>
                  <a:pt x="774" y="784"/>
                </a:lnTo>
                <a:lnTo>
                  <a:pt x="825" y="683"/>
                </a:lnTo>
                <a:lnTo>
                  <a:pt x="875" y="578"/>
                </a:lnTo>
                <a:lnTo>
                  <a:pt x="921" y="470"/>
                </a:lnTo>
                <a:lnTo>
                  <a:pt x="1013" y="239"/>
                </a:lnTo>
                <a:lnTo>
                  <a:pt x="1109" y="0"/>
                </a:lnTo>
              </a:path>
            </a:pathLst>
          </a:custGeom>
          <a:noFill/>
          <a:ln w="57150" cmpd="sng">
            <a:solidFill>
              <a:srgbClr val="D56D6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9279" name="Freeform 127"/>
          <p:cNvSpPr>
            <a:spLocks/>
          </p:cNvSpPr>
          <p:nvPr/>
        </p:nvSpPr>
        <p:spPr bwMode="auto">
          <a:xfrm>
            <a:off x="2211388" y="2620213"/>
            <a:ext cx="2319337" cy="3232150"/>
          </a:xfrm>
          <a:custGeom>
            <a:avLst/>
            <a:gdLst>
              <a:gd name="T0" fmla="*/ 0 w 1461"/>
              <a:gd name="T1" fmla="*/ 2036 h 2036"/>
              <a:gd name="T2" fmla="*/ 0 w 1461"/>
              <a:gd name="T3" fmla="*/ 2036 h 2036"/>
              <a:gd name="T4" fmla="*/ 84 w 1461"/>
              <a:gd name="T5" fmla="*/ 2007 h 2036"/>
              <a:gd name="T6" fmla="*/ 163 w 1461"/>
              <a:gd name="T7" fmla="*/ 1973 h 2036"/>
              <a:gd name="T8" fmla="*/ 239 w 1461"/>
              <a:gd name="T9" fmla="*/ 1939 h 2036"/>
              <a:gd name="T10" fmla="*/ 310 w 1461"/>
              <a:gd name="T11" fmla="*/ 1902 h 2036"/>
              <a:gd name="T12" fmla="*/ 381 w 1461"/>
              <a:gd name="T13" fmla="*/ 1864 h 2036"/>
              <a:gd name="T14" fmla="*/ 448 w 1461"/>
              <a:gd name="T15" fmla="*/ 1826 h 2036"/>
              <a:gd name="T16" fmla="*/ 511 w 1461"/>
              <a:gd name="T17" fmla="*/ 1780 h 2036"/>
              <a:gd name="T18" fmla="*/ 570 w 1461"/>
              <a:gd name="T19" fmla="*/ 1738 h 2036"/>
              <a:gd name="T20" fmla="*/ 628 w 1461"/>
              <a:gd name="T21" fmla="*/ 1692 h 2036"/>
              <a:gd name="T22" fmla="*/ 683 w 1461"/>
              <a:gd name="T23" fmla="*/ 1642 h 2036"/>
              <a:gd name="T24" fmla="*/ 733 w 1461"/>
              <a:gd name="T25" fmla="*/ 1592 h 2036"/>
              <a:gd name="T26" fmla="*/ 783 w 1461"/>
              <a:gd name="T27" fmla="*/ 1537 h 2036"/>
              <a:gd name="T28" fmla="*/ 829 w 1461"/>
              <a:gd name="T29" fmla="*/ 1479 h 2036"/>
              <a:gd name="T30" fmla="*/ 875 w 1461"/>
              <a:gd name="T31" fmla="*/ 1424 h 2036"/>
              <a:gd name="T32" fmla="*/ 917 w 1461"/>
              <a:gd name="T33" fmla="*/ 1362 h 2036"/>
              <a:gd name="T34" fmla="*/ 959 w 1461"/>
              <a:gd name="T35" fmla="*/ 1299 h 2036"/>
              <a:gd name="T36" fmla="*/ 1001 w 1461"/>
              <a:gd name="T37" fmla="*/ 1236 h 2036"/>
              <a:gd name="T38" fmla="*/ 1039 w 1461"/>
              <a:gd name="T39" fmla="*/ 1169 h 2036"/>
              <a:gd name="T40" fmla="*/ 1110 w 1461"/>
              <a:gd name="T41" fmla="*/ 1031 h 2036"/>
              <a:gd name="T42" fmla="*/ 1173 w 1461"/>
              <a:gd name="T43" fmla="*/ 880 h 2036"/>
              <a:gd name="T44" fmla="*/ 1235 w 1461"/>
              <a:gd name="T45" fmla="*/ 721 h 2036"/>
              <a:gd name="T46" fmla="*/ 1294 w 1461"/>
              <a:gd name="T47" fmla="*/ 553 h 2036"/>
              <a:gd name="T48" fmla="*/ 1348 w 1461"/>
              <a:gd name="T49" fmla="*/ 377 h 2036"/>
              <a:gd name="T50" fmla="*/ 1403 w 1461"/>
              <a:gd name="T51" fmla="*/ 193 h 2036"/>
              <a:gd name="T52" fmla="*/ 1461 w 1461"/>
              <a:gd name="T53" fmla="*/ 0 h 2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61" h="2036">
                <a:moveTo>
                  <a:pt x="0" y="2036"/>
                </a:moveTo>
                <a:lnTo>
                  <a:pt x="0" y="2036"/>
                </a:lnTo>
                <a:lnTo>
                  <a:pt x="84" y="2007"/>
                </a:lnTo>
                <a:lnTo>
                  <a:pt x="163" y="1973"/>
                </a:lnTo>
                <a:lnTo>
                  <a:pt x="239" y="1939"/>
                </a:lnTo>
                <a:lnTo>
                  <a:pt x="310" y="1902"/>
                </a:lnTo>
                <a:lnTo>
                  <a:pt x="381" y="1864"/>
                </a:lnTo>
                <a:lnTo>
                  <a:pt x="448" y="1826"/>
                </a:lnTo>
                <a:lnTo>
                  <a:pt x="511" y="1780"/>
                </a:lnTo>
                <a:lnTo>
                  <a:pt x="570" y="1738"/>
                </a:lnTo>
                <a:lnTo>
                  <a:pt x="628" y="1692"/>
                </a:lnTo>
                <a:lnTo>
                  <a:pt x="683" y="1642"/>
                </a:lnTo>
                <a:lnTo>
                  <a:pt x="733" y="1592"/>
                </a:lnTo>
                <a:lnTo>
                  <a:pt x="783" y="1537"/>
                </a:lnTo>
                <a:lnTo>
                  <a:pt x="829" y="1479"/>
                </a:lnTo>
                <a:lnTo>
                  <a:pt x="875" y="1424"/>
                </a:lnTo>
                <a:lnTo>
                  <a:pt x="917" y="1362"/>
                </a:lnTo>
                <a:lnTo>
                  <a:pt x="959" y="1299"/>
                </a:lnTo>
                <a:lnTo>
                  <a:pt x="1001" y="1236"/>
                </a:lnTo>
                <a:lnTo>
                  <a:pt x="1039" y="1169"/>
                </a:lnTo>
                <a:lnTo>
                  <a:pt x="1110" y="1031"/>
                </a:lnTo>
                <a:lnTo>
                  <a:pt x="1173" y="880"/>
                </a:lnTo>
                <a:lnTo>
                  <a:pt x="1235" y="721"/>
                </a:lnTo>
                <a:lnTo>
                  <a:pt x="1294" y="553"/>
                </a:lnTo>
                <a:lnTo>
                  <a:pt x="1348" y="377"/>
                </a:lnTo>
                <a:lnTo>
                  <a:pt x="1403" y="193"/>
                </a:lnTo>
                <a:lnTo>
                  <a:pt x="1461" y="0"/>
                </a:lnTo>
              </a:path>
            </a:pathLst>
          </a:custGeom>
          <a:noFill/>
          <a:ln w="57150" cmpd="sng">
            <a:solidFill>
              <a:srgbClr val="87396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9267" name="Freeform 115"/>
          <p:cNvSpPr>
            <a:spLocks/>
          </p:cNvSpPr>
          <p:nvPr/>
        </p:nvSpPr>
        <p:spPr bwMode="auto">
          <a:xfrm>
            <a:off x="3089275" y="2880563"/>
            <a:ext cx="136525" cy="139700"/>
          </a:xfrm>
          <a:custGeom>
            <a:avLst/>
            <a:gdLst>
              <a:gd name="T0" fmla="*/ 46 w 88"/>
              <a:gd name="T1" fmla="*/ 88 h 88"/>
              <a:gd name="T2" fmla="*/ 46 w 88"/>
              <a:gd name="T3" fmla="*/ 88 h 88"/>
              <a:gd name="T4" fmla="*/ 63 w 88"/>
              <a:gd name="T5" fmla="*/ 88 h 88"/>
              <a:gd name="T6" fmla="*/ 75 w 88"/>
              <a:gd name="T7" fmla="*/ 75 h 88"/>
              <a:gd name="T8" fmla="*/ 88 w 88"/>
              <a:gd name="T9" fmla="*/ 63 h 88"/>
              <a:gd name="T10" fmla="*/ 88 w 88"/>
              <a:gd name="T11" fmla="*/ 46 h 88"/>
              <a:gd name="T12" fmla="*/ 88 w 88"/>
              <a:gd name="T13" fmla="*/ 46 h 88"/>
              <a:gd name="T14" fmla="*/ 88 w 88"/>
              <a:gd name="T15" fmla="*/ 29 h 88"/>
              <a:gd name="T16" fmla="*/ 75 w 88"/>
              <a:gd name="T17" fmla="*/ 12 h 88"/>
              <a:gd name="T18" fmla="*/ 63 w 88"/>
              <a:gd name="T19" fmla="*/ 4 h 88"/>
              <a:gd name="T20" fmla="*/ 46 w 88"/>
              <a:gd name="T21" fmla="*/ 0 h 88"/>
              <a:gd name="T22" fmla="*/ 46 w 88"/>
              <a:gd name="T23" fmla="*/ 0 h 88"/>
              <a:gd name="T24" fmla="*/ 29 w 88"/>
              <a:gd name="T25" fmla="*/ 4 h 88"/>
              <a:gd name="T26" fmla="*/ 12 w 88"/>
              <a:gd name="T27" fmla="*/ 12 h 88"/>
              <a:gd name="T28" fmla="*/ 4 w 88"/>
              <a:gd name="T29" fmla="*/ 29 h 88"/>
              <a:gd name="T30" fmla="*/ 0 w 88"/>
              <a:gd name="T31" fmla="*/ 46 h 88"/>
              <a:gd name="T32" fmla="*/ 0 w 88"/>
              <a:gd name="T33" fmla="*/ 46 h 88"/>
              <a:gd name="T34" fmla="*/ 4 w 88"/>
              <a:gd name="T35" fmla="*/ 63 h 88"/>
              <a:gd name="T36" fmla="*/ 12 w 88"/>
              <a:gd name="T37" fmla="*/ 75 h 88"/>
              <a:gd name="T38" fmla="*/ 29 w 88"/>
              <a:gd name="T39" fmla="*/ 88 h 88"/>
              <a:gd name="T40" fmla="*/ 46 w 88"/>
              <a:gd name="T41" fmla="*/ 88 h 88"/>
              <a:gd name="T42" fmla="*/ 46 w 88"/>
              <a:gd name="T43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8" h="88">
                <a:moveTo>
                  <a:pt x="46" y="88"/>
                </a:moveTo>
                <a:lnTo>
                  <a:pt x="46" y="88"/>
                </a:lnTo>
                <a:lnTo>
                  <a:pt x="63" y="88"/>
                </a:lnTo>
                <a:lnTo>
                  <a:pt x="75" y="75"/>
                </a:lnTo>
                <a:lnTo>
                  <a:pt x="88" y="63"/>
                </a:lnTo>
                <a:lnTo>
                  <a:pt x="88" y="46"/>
                </a:lnTo>
                <a:lnTo>
                  <a:pt x="88" y="46"/>
                </a:lnTo>
                <a:lnTo>
                  <a:pt x="88" y="29"/>
                </a:lnTo>
                <a:lnTo>
                  <a:pt x="75" y="12"/>
                </a:lnTo>
                <a:lnTo>
                  <a:pt x="63" y="4"/>
                </a:lnTo>
                <a:lnTo>
                  <a:pt x="46" y="0"/>
                </a:lnTo>
                <a:lnTo>
                  <a:pt x="46" y="0"/>
                </a:lnTo>
                <a:lnTo>
                  <a:pt x="29" y="4"/>
                </a:lnTo>
                <a:lnTo>
                  <a:pt x="12" y="12"/>
                </a:lnTo>
                <a:lnTo>
                  <a:pt x="4" y="29"/>
                </a:lnTo>
                <a:lnTo>
                  <a:pt x="0" y="46"/>
                </a:lnTo>
                <a:lnTo>
                  <a:pt x="0" y="46"/>
                </a:lnTo>
                <a:lnTo>
                  <a:pt x="4" y="63"/>
                </a:lnTo>
                <a:lnTo>
                  <a:pt x="12" y="75"/>
                </a:lnTo>
                <a:lnTo>
                  <a:pt x="29" y="88"/>
                </a:lnTo>
                <a:lnTo>
                  <a:pt x="46" y="88"/>
                </a:lnTo>
                <a:lnTo>
                  <a:pt x="46" y="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9266" name="Freeform 114"/>
          <p:cNvSpPr>
            <a:spLocks/>
          </p:cNvSpPr>
          <p:nvPr/>
        </p:nvSpPr>
        <p:spPr bwMode="auto">
          <a:xfrm>
            <a:off x="3933825" y="4090238"/>
            <a:ext cx="136525" cy="139700"/>
          </a:xfrm>
          <a:custGeom>
            <a:avLst/>
            <a:gdLst>
              <a:gd name="T0" fmla="*/ 46 w 92"/>
              <a:gd name="T1" fmla="*/ 88 h 88"/>
              <a:gd name="T2" fmla="*/ 46 w 92"/>
              <a:gd name="T3" fmla="*/ 88 h 88"/>
              <a:gd name="T4" fmla="*/ 62 w 92"/>
              <a:gd name="T5" fmla="*/ 84 h 88"/>
              <a:gd name="T6" fmla="*/ 79 w 92"/>
              <a:gd name="T7" fmla="*/ 75 h 88"/>
              <a:gd name="T8" fmla="*/ 88 w 92"/>
              <a:gd name="T9" fmla="*/ 63 h 88"/>
              <a:gd name="T10" fmla="*/ 92 w 92"/>
              <a:gd name="T11" fmla="*/ 46 h 88"/>
              <a:gd name="T12" fmla="*/ 92 w 92"/>
              <a:gd name="T13" fmla="*/ 46 h 88"/>
              <a:gd name="T14" fmla="*/ 88 w 92"/>
              <a:gd name="T15" fmla="*/ 25 h 88"/>
              <a:gd name="T16" fmla="*/ 79 w 92"/>
              <a:gd name="T17" fmla="*/ 13 h 88"/>
              <a:gd name="T18" fmla="*/ 62 w 92"/>
              <a:gd name="T19" fmla="*/ 4 h 88"/>
              <a:gd name="T20" fmla="*/ 46 w 92"/>
              <a:gd name="T21" fmla="*/ 0 h 88"/>
              <a:gd name="T22" fmla="*/ 46 w 92"/>
              <a:gd name="T23" fmla="*/ 0 h 88"/>
              <a:gd name="T24" fmla="*/ 29 w 92"/>
              <a:gd name="T25" fmla="*/ 4 h 88"/>
              <a:gd name="T26" fmla="*/ 16 w 92"/>
              <a:gd name="T27" fmla="*/ 13 h 88"/>
              <a:gd name="T28" fmla="*/ 4 w 92"/>
              <a:gd name="T29" fmla="*/ 25 h 88"/>
              <a:gd name="T30" fmla="*/ 0 w 92"/>
              <a:gd name="T31" fmla="*/ 46 h 88"/>
              <a:gd name="T32" fmla="*/ 0 w 92"/>
              <a:gd name="T33" fmla="*/ 46 h 88"/>
              <a:gd name="T34" fmla="*/ 4 w 92"/>
              <a:gd name="T35" fmla="*/ 63 h 88"/>
              <a:gd name="T36" fmla="*/ 16 w 92"/>
              <a:gd name="T37" fmla="*/ 75 h 88"/>
              <a:gd name="T38" fmla="*/ 29 w 92"/>
              <a:gd name="T39" fmla="*/ 84 h 88"/>
              <a:gd name="T40" fmla="*/ 46 w 92"/>
              <a:gd name="T41" fmla="*/ 88 h 88"/>
              <a:gd name="T42" fmla="*/ 46 w 92"/>
              <a:gd name="T43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2" h="88">
                <a:moveTo>
                  <a:pt x="46" y="88"/>
                </a:moveTo>
                <a:lnTo>
                  <a:pt x="46" y="88"/>
                </a:lnTo>
                <a:lnTo>
                  <a:pt x="62" y="84"/>
                </a:lnTo>
                <a:lnTo>
                  <a:pt x="79" y="75"/>
                </a:lnTo>
                <a:lnTo>
                  <a:pt x="88" y="63"/>
                </a:lnTo>
                <a:lnTo>
                  <a:pt x="92" y="46"/>
                </a:lnTo>
                <a:lnTo>
                  <a:pt x="92" y="46"/>
                </a:lnTo>
                <a:lnTo>
                  <a:pt x="88" y="25"/>
                </a:lnTo>
                <a:lnTo>
                  <a:pt x="79" y="13"/>
                </a:lnTo>
                <a:lnTo>
                  <a:pt x="62" y="4"/>
                </a:lnTo>
                <a:lnTo>
                  <a:pt x="46" y="0"/>
                </a:lnTo>
                <a:lnTo>
                  <a:pt x="46" y="0"/>
                </a:lnTo>
                <a:lnTo>
                  <a:pt x="29" y="4"/>
                </a:lnTo>
                <a:lnTo>
                  <a:pt x="16" y="13"/>
                </a:lnTo>
                <a:lnTo>
                  <a:pt x="4" y="25"/>
                </a:lnTo>
                <a:lnTo>
                  <a:pt x="0" y="46"/>
                </a:lnTo>
                <a:lnTo>
                  <a:pt x="0" y="46"/>
                </a:lnTo>
                <a:lnTo>
                  <a:pt x="4" y="63"/>
                </a:lnTo>
                <a:lnTo>
                  <a:pt x="16" y="75"/>
                </a:lnTo>
                <a:lnTo>
                  <a:pt x="29" y="84"/>
                </a:lnTo>
                <a:lnTo>
                  <a:pt x="46" y="88"/>
                </a:lnTo>
                <a:lnTo>
                  <a:pt x="46" y="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19775" y="2221190"/>
            <a:ext cx="25969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i="1" dirty="0"/>
              <a:t>Μετατόπιση της προσφοράς προς νέο σημείο ισορροπίας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4076256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4" grpId="0"/>
      <p:bldP spid="49255" grpId="0"/>
      <p:bldP spid="49256" grpId="0"/>
      <p:bldP spid="49257" grpId="0"/>
      <p:bldP spid="49258" grpId="0"/>
      <p:bldP spid="49259" grpId="0"/>
      <p:bldP spid="49260" grpId="0"/>
      <p:bldP spid="49261" grpId="0" animBg="1"/>
      <p:bldP spid="49268" grpId="0"/>
      <p:bldP spid="49269" grpId="0"/>
      <p:bldP spid="49270" grpId="0" animBg="1"/>
      <p:bldP spid="49273" grpId="0" animBg="1"/>
      <p:bldP spid="49274" grpId="0" animBg="1"/>
      <p:bldP spid="49275" grpId="0" animBg="1"/>
      <p:bldP spid="49276" grpId="0" animBg="1"/>
      <p:bldP spid="49278" grpId="0" animBg="1"/>
      <p:bldP spid="49279" grpId="0" animBg="1"/>
      <p:bldP spid="49267" grpId="0" animBg="1"/>
      <p:bldP spid="4926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726E-5231-4CAA-ABDE-9692B1AA3AD1}" type="slidenum">
              <a:rPr lang="en-US" altLang="en-US">
                <a:solidFill>
                  <a:srgbClr val="000000"/>
                </a:solidFill>
              </a:rPr>
              <a:pPr/>
              <a:t>55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6" y="-24605"/>
            <a:ext cx="9136063" cy="1139825"/>
          </a:xfrm>
        </p:spPr>
        <p:txBody>
          <a:bodyPr>
            <a:normAutofit/>
          </a:bodyPr>
          <a:lstStyle/>
          <a:p>
            <a:r>
              <a:rPr lang="el-GR" sz="4000" dirty="0"/>
              <a:t>Εξισορρόπηση Προσφοράς Ζήτησης</a:t>
            </a:r>
            <a:endParaRPr lang="en-US" sz="4000" dirty="0"/>
          </a:p>
        </p:txBody>
      </p:sp>
      <p:sp>
        <p:nvSpPr>
          <p:cNvPr id="114691" name="Line 3"/>
          <p:cNvSpPr>
            <a:spLocks noChangeShapeType="1"/>
          </p:cNvSpPr>
          <p:nvPr/>
        </p:nvSpPr>
        <p:spPr bwMode="auto">
          <a:xfrm>
            <a:off x="1362075" y="4235451"/>
            <a:ext cx="1587" cy="522287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14692" name="Line 4"/>
          <p:cNvSpPr>
            <a:spLocks noChangeShapeType="1"/>
          </p:cNvSpPr>
          <p:nvPr/>
        </p:nvSpPr>
        <p:spPr bwMode="auto">
          <a:xfrm flipH="1">
            <a:off x="3633787" y="5781676"/>
            <a:ext cx="503238" cy="1587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14693" name="Line 5"/>
          <p:cNvSpPr>
            <a:spLocks noChangeShapeType="1"/>
          </p:cNvSpPr>
          <p:nvPr/>
        </p:nvSpPr>
        <p:spPr bwMode="auto">
          <a:xfrm>
            <a:off x="4624387" y="4084638"/>
            <a:ext cx="431800" cy="1588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14694" name="Line 6"/>
          <p:cNvSpPr>
            <a:spLocks noChangeShapeType="1"/>
          </p:cNvSpPr>
          <p:nvPr/>
        </p:nvSpPr>
        <p:spPr bwMode="auto">
          <a:xfrm flipH="1">
            <a:off x="2735262" y="3811588"/>
            <a:ext cx="893763" cy="1588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grpSp>
        <p:nvGrpSpPr>
          <p:cNvPr id="114695" name="Group 7"/>
          <p:cNvGrpSpPr>
            <a:grpSpLocks/>
          </p:cNvGrpSpPr>
          <p:nvPr/>
        </p:nvGrpSpPr>
        <p:grpSpPr bwMode="auto">
          <a:xfrm>
            <a:off x="6400800" y="4098926"/>
            <a:ext cx="1844675" cy="622300"/>
            <a:chOff x="4260" y="2417"/>
            <a:chExt cx="1162" cy="392"/>
          </a:xfrm>
        </p:grpSpPr>
        <p:sp>
          <p:nvSpPr>
            <p:cNvPr id="114696" name="Rectangle 8"/>
            <p:cNvSpPr>
              <a:spLocks noChangeArrowheads="1"/>
            </p:cNvSpPr>
            <p:nvPr/>
          </p:nvSpPr>
          <p:spPr bwMode="auto">
            <a:xfrm>
              <a:off x="4260" y="2417"/>
              <a:ext cx="1162" cy="392"/>
            </a:xfrm>
            <a:prstGeom prst="rect">
              <a:avLst/>
            </a:prstGeom>
            <a:solidFill>
              <a:srgbClr val="EBE0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14697" name="Rectangle 9"/>
            <p:cNvSpPr>
              <a:spLocks noChangeArrowheads="1"/>
            </p:cNvSpPr>
            <p:nvPr/>
          </p:nvSpPr>
          <p:spPr bwMode="auto">
            <a:xfrm>
              <a:off x="4305" y="2457"/>
              <a:ext cx="1073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231775" indent="-23177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1.	</a:t>
              </a:r>
              <a:r>
                <a:rPr lang="el-GR" dirty="0">
                  <a:solidFill>
                    <a:srgbClr val="000000"/>
                  </a:solidFill>
                </a:rPr>
                <a:t>Αύξηση της προσφοράς</a:t>
              </a:r>
              <a:r>
                <a:rPr lang="en-US" dirty="0">
                  <a:solidFill>
                    <a:srgbClr val="000000"/>
                  </a:solidFill>
                </a:rPr>
                <a:t> . . .</a:t>
              </a:r>
            </a:p>
          </p:txBody>
        </p:sp>
      </p:grpSp>
      <p:grpSp>
        <p:nvGrpSpPr>
          <p:cNvPr id="114698" name="Group 10"/>
          <p:cNvGrpSpPr>
            <a:grpSpLocks/>
          </p:cNvGrpSpPr>
          <p:nvPr/>
        </p:nvGrpSpPr>
        <p:grpSpPr bwMode="auto">
          <a:xfrm>
            <a:off x="4179887" y="2689226"/>
            <a:ext cx="2101850" cy="622300"/>
            <a:chOff x="3014" y="1475"/>
            <a:chExt cx="1324" cy="392"/>
          </a:xfrm>
        </p:grpSpPr>
        <p:sp>
          <p:nvSpPr>
            <p:cNvPr id="114699" name="Rectangle 11"/>
            <p:cNvSpPr>
              <a:spLocks noChangeArrowheads="1"/>
            </p:cNvSpPr>
            <p:nvPr/>
          </p:nvSpPr>
          <p:spPr bwMode="auto">
            <a:xfrm>
              <a:off x="3014" y="1475"/>
              <a:ext cx="1324" cy="392"/>
            </a:xfrm>
            <a:prstGeom prst="rect">
              <a:avLst/>
            </a:prstGeom>
            <a:solidFill>
              <a:srgbClr val="EBE0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14700" name="Rectangle 12"/>
            <p:cNvSpPr>
              <a:spLocks noChangeArrowheads="1"/>
            </p:cNvSpPr>
            <p:nvPr/>
          </p:nvSpPr>
          <p:spPr bwMode="auto">
            <a:xfrm>
              <a:off x="3044" y="1515"/>
              <a:ext cx="1264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228600" indent="-2286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2.	</a:t>
              </a:r>
              <a:r>
                <a:rPr lang="el-GR" dirty="0">
                  <a:solidFill>
                    <a:srgbClr val="000000"/>
                  </a:solidFill>
                </a:rPr>
                <a:t>και μείωση της ζήτησης</a:t>
              </a:r>
              <a:r>
                <a:rPr lang="en-US" dirty="0">
                  <a:solidFill>
                    <a:srgbClr val="000000"/>
                  </a:solidFill>
                </a:rPr>
                <a:t> . . .</a:t>
              </a:r>
            </a:p>
          </p:txBody>
        </p:sp>
      </p:grpSp>
      <p:sp>
        <p:nvSpPr>
          <p:cNvPr id="114701" name="Freeform 13"/>
          <p:cNvSpPr>
            <a:spLocks/>
          </p:cNvSpPr>
          <p:nvPr/>
        </p:nvSpPr>
        <p:spPr bwMode="auto">
          <a:xfrm>
            <a:off x="4702175" y="4198938"/>
            <a:ext cx="1698625" cy="182563"/>
          </a:xfrm>
          <a:custGeom>
            <a:avLst/>
            <a:gdLst>
              <a:gd name="T0" fmla="*/ 1070 w 1070"/>
              <a:gd name="T1" fmla="*/ 115 h 115"/>
              <a:gd name="T2" fmla="*/ 361 w 1070"/>
              <a:gd name="T3" fmla="*/ 115 h 115"/>
              <a:gd name="T4" fmla="*/ 0 w 1070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0" h="115">
                <a:moveTo>
                  <a:pt x="1070" y="115"/>
                </a:moveTo>
                <a:lnTo>
                  <a:pt x="361" y="115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grpSp>
        <p:nvGrpSpPr>
          <p:cNvPr id="114702" name="Group 14"/>
          <p:cNvGrpSpPr>
            <a:grpSpLocks/>
          </p:cNvGrpSpPr>
          <p:nvPr/>
        </p:nvGrpSpPr>
        <p:grpSpPr bwMode="auto">
          <a:xfrm>
            <a:off x="1235075" y="5319713"/>
            <a:ext cx="2244725" cy="622300"/>
            <a:chOff x="2638" y="3858"/>
            <a:chExt cx="1414" cy="392"/>
          </a:xfrm>
        </p:grpSpPr>
        <p:sp>
          <p:nvSpPr>
            <p:cNvPr id="114703" name="Rectangle 15"/>
            <p:cNvSpPr>
              <a:spLocks noChangeArrowheads="1"/>
            </p:cNvSpPr>
            <p:nvPr/>
          </p:nvSpPr>
          <p:spPr bwMode="auto">
            <a:xfrm>
              <a:off x="2638" y="3858"/>
              <a:ext cx="1414" cy="392"/>
            </a:xfrm>
            <a:prstGeom prst="rect">
              <a:avLst/>
            </a:prstGeom>
            <a:solidFill>
              <a:srgbClr val="EBE0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14704" name="Rectangle 16"/>
            <p:cNvSpPr>
              <a:spLocks noChangeArrowheads="1"/>
            </p:cNvSpPr>
            <p:nvPr/>
          </p:nvSpPr>
          <p:spPr bwMode="auto">
            <a:xfrm>
              <a:off x="2725" y="3898"/>
              <a:ext cx="1240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5. </a:t>
              </a:r>
              <a:r>
                <a:rPr lang="el-GR" dirty="0">
                  <a:solidFill>
                    <a:srgbClr val="000000"/>
                  </a:solidFill>
                </a:rPr>
                <a:t>. . .και λιγότερες διελεύσεις</a:t>
              </a:r>
              <a:r>
                <a:rPr lang="en-US" dirty="0">
                  <a:solidFill>
                    <a:srgbClr val="000000"/>
                  </a:solidFill>
                </a:rPr>
                <a:t>.</a:t>
              </a:r>
            </a:p>
          </p:txBody>
        </p:sp>
      </p:grpSp>
      <p:sp>
        <p:nvSpPr>
          <p:cNvPr id="114705" name="Rectangle 17"/>
          <p:cNvSpPr>
            <a:spLocks noChangeArrowheads="1"/>
          </p:cNvSpPr>
          <p:nvPr/>
        </p:nvSpPr>
        <p:spPr bwMode="auto">
          <a:xfrm>
            <a:off x="4191000" y="3900488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A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4706" name="Rectangle 18"/>
          <p:cNvSpPr>
            <a:spLocks noChangeArrowheads="1"/>
          </p:cNvSpPr>
          <p:nvPr/>
        </p:nvSpPr>
        <p:spPr bwMode="auto">
          <a:xfrm>
            <a:off x="3576637" y="4456113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B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4707" name="Rectangle 19"/>
          <p:cNvSpPr>
            <a:spLocks noChangeArrowheads="1"/>
          </p:cNvSpPr>
          <p:nvPr/>
        </p:nvSpPr>
        <p:spPr bwMode="auto">
          <a:xfrm>
            <a:off x="473075" y="4684713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€4</a:t>
            </a:r>
            <a:r>
              <a:rPr lang="el-GR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000000"/>
                </a:solidFill>
              </a:rPr>
              <a:t>00</a:t>
            </a:r>
          </a:p>
        </p:txBody>
      </p:sp>
      <p:sp>
        <p:nvSpPr>
          <p:cNvPr id="114708" name="Rectangle 20"/>
          <p:cNvSpPr>
            <a:spLocks noChangeArrowheads="1"/>
          </p:cNvSpPr>
          <p:nvPr/>
        </p:nvSpPr>
        <p:spPr bwMode="auto">
          <a:xfrm>
            <a:off x="6011862" y="5713413"/>
            <a:ext cx="4568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D</a:t>
            </a:r>
            <a:r>
              <a:rPr lang="en-US" i="1" baseline="-25000" dirty="0">
                <a:solidFill>
                  <a:srgbClr val="000000"/>
                </a:solidFill>
              </a:rPr>
              <a:t>20</a:t>
            </a:r>
            <a:r>
              <a:rPr lang="el-GR" i="1" baseline="-25000" dirty="0">
                <a:solidFill>
                  <a:srgbClr val="000000"/>
                </a:solidFill>
              </a:rPr>
              <a:t>12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14709" name="Rectangle 21"/>
          <p:cNvSpPr>
            <a:spLocks noChangeArrowheads="1"/>
          </p:cNvSpPr>
          <p:nvPr/>
        </p:nvSpPr>
        <p:spPr bwMode="auto">
          <a:xfrm>
            <a:off x="5457825" y="3413126"/>
            <a:ext cx="4183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i="1" baseline="-25000" dirty="0">
                <a:solidFill>
                  <a:srgbClr val="000000"/>
                </a:solidFill>
              </a:rPr>
              <a:t>20</a:t>
            </a:r>
            <a:r>
              <a:rPr lang="el-GR" i="1" baseline="-25000" dirty="0">
                <a:solidFill>
                  <a:srgbClr val="000000"/>
                </a:solidFill>
              </a:rPr>
              <a:t>08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14710" name="Rectangle 22"/>
          <p:cNvSpPr>
            <a:spLocks noChangeArrowheads="1"/>
          </p:cNvSpPr>
          <p:nvPr/>
        </p:nvSpPr>
        <p:spPr bwMode="auto">
          <a:xfrm>
            <a:off x="5726112" y="3709988"/>
            <a:ext cx="4183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i="1" baseline="-25000" dirty="0">
                <a:solidFill>
                  <a:srgbClr val="000000"/>
                </a:solidFill>
              </a:rPr>
              <a:t>20</a:t>
            </a:r>
            <a:r>
              <a:rPr lang="el-GR" i="1" baseline="-25000" dirty="0">
                <a:solidFill>
                  <a:srgbClr val="000000"/>
                </a:solidFill>
              </a:rPr>
              <a:t>12</a:t>
            </a:r>
            <a:endParaRPr lang="en-US" i="1" baseline="-25000" dirty="0">
              <a:solidFill>
                <a:srgbClr val="000000"/>
              </a:solidFill>
            </a:endParaRPr>
          </a:p>
        </p:txBody>
      </p:sp>
      <p:sp>
        <p:nvSpPr>
          <p:cNvPr id="114711" name="Rectangle 23"/>
          <p:cNvSpPr>
            <a:spLocks noChangeArrowheads="1"/>
          </p:cNvSpPr>
          <p:nvPr/>
        </p:nvSpPr>
        <p:spPr bwMode="auto">
          <a:xfrm>
            <a:off x="6869112" y="5287963"/>
            <a:ext cx="4568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D</a:t>
            </a:r>
            <a:r>
              <a:rPr lang="en-US" i="1" baseline="-25000" dirty="0">
                <a:solidFill>
                  <a:srgbClr val="000000"/>
                </a:solidFill>
              </a:rPr>
              <a:t>20</a:t>
            </a:r>
            <a:r>
              <a:rPr lang="el-GR" i="1" baseline="-25000" dirty="0">
                <a:solidFill>
                  <a:srgbClr val="000000"/>
                </a:solidFill>
              </a:rPr>
              <a:t>08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14712" name="Rectangle 24"/>
          <p:cNvSpPr>
            <a:spLocks noChangeArrowheads="1"/>
          </p:cNvSpPr>
          <p:nvPr/>
        </p:nvSpPr>
        <p:spPr bwMode="auto">
          <a:xfrm>
            <a:off x="473075" y="4108451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€5</a:t>
            </a:r>
            <a:r>
              <a:rPr lang="el-GR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000000"/>
                </a:solidFill>
              </a:rPr>
              <a:t>00</a:t>
            </a:r>
          </a:p>
        </p:txBody>
      </p:sp>
      <p:sp>
        <p:nvSpPr>
          <p:cNvPr id="114713" name="Rectangle 25"/>
          <p:cNvSpPr>
            <a:spLocks noChangeArrowheads="1"/>
          </p:cNvSpPr>
          <p:nvPr/>
        </p:nvSpPr>
        <p:spPr bwMode="auto">
          <a:xfrm>
            <a:off x="3224212" y="6150789"/>
            <a:ext cx="6428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dirty="0">
                <a:solidFill>
                  <a:srgbClr val="000000"/>
                </a:solidFill>
              </a:rPr>
              <a:t>35.000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4714" name="Rectangle 26"/>
          <p:cNvSpPr>
            <a:spLocks noChangeArrowheads="1"/>
          </p:cNvSpPr>
          <p:nvPr/>
        </p:nvSpPr>
        <p:spPr bwMode="auto">
          <a:xfrm>
            <a:off x="4041735" y="6150366"/>
            <a:ext cx="6428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dirty="0">
                <a:solidFill>
                  <a:srgbClr val="000000"/>
                </a:solidFill>
              </a:rPr>
              <a:t>50.000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4715" name="Freeform 27"/>
          <p:cNvSpPr>
            <a:spLocks/>
          </p:cNvSpPr>
          <p:nvPr/>
        </p:nvSpPr>
        <p:spPr bwMode="auto">
          <a:xfrm>
            <a:off x="2389187" y="3581401"/>
            <a:ext cx="3556000" cy="2178050"/>
          </a:xfrm>
          <a:custGeom>
            <a:avLst/>
            <a:gdLst>
              <a:gd name="T0" fmla="*/ 2240 w 2240"/>
              <a:gd name="T1" fmla="*/ 1372 h 1372"/>
              <a:gd name="T2" fmla="*/ 2240 w 2240"/>
              <a:gd name="T3" fmla="*/ 1372 h 1372"/>
              <a:gd name="T4" fmla="*/ 2059 w 2240"/>
              <a:gd name="T5" fmla="*/ 1332 h 1372"/>
              <a:gd name="T6" fmla="*/ 1891 w 2240"/>
              <a:gd name="T7" fmla="*/ 1288 h 1372"/>
              <a:gd name="T8" fmla="*/ 1726 w 2240"/>
              <a:gd name="T9" fmla="*/ 1239 h 1372"/>
              <a:gd name="T10" fmla="*/ 1569 w 2240"/>
              <a:gd name="T11" fmla="*/ 1188 h 1372"/>
              <a:gd name="T12" fmla="*/ 1419 w 2240"/>
              <a:gd name="T13" fmla="*/ 1133 h 1372"/>
              <a:gd name="T14" fmla="*/ 1346 w 2240"/>
              <a:gd name="T15" fmla="*/ 1104 h 1372"/>
              <a:gd name="T16" fmla="*/ 1277 w 2240"/>
              <a:gd name="T17" fmla="*/ 1072 h 1372"/>
              <a:gd name="T18" fmla="*/ 1204 w 2240"/>
              <a:gd name="T19" fmla="*/ 1041 h 1372"/>
              <a:gd name="T20" fmla="*/ 1135 w 2240"/>
              <a:gd name="T21" fmla="*/ 1006 h 1372"/>
              <a:gd name="T22" fmla="*/ 1070 w 2240"/>
              <a:gd name="T23" fmla="*/ 969 h 1372"/>
              <a:gd name="T24" fmla="*/ 1001 w 2240"/>
              <a:gd name="T25" fmla="*/ 931 h 1372"/>
              <a:gd name="T26" fmla="*/ 936 w 2240"/>
              <a:gd name="T27" fmla="*/ 891 h 1372"/>
              <a:gd name="T28" fmla="*/ 871 w 2240"/>
              <a:gd name="T29" fmla="*/ 850 h 1372"/>
              <a:gd name="T30" fmla="*/ 810 w 2240"/>
              <a:gd name="T31" fmla="*/ 804 h 1372"/>
              <a:gd name="T32" fmla="*/ 744 w 2240"/>
              <a:gd name="T33" fmla="*/ 758 h 1372"/>
              <a:gd name="T34" fmla="*/ 683 w 2240"/>
              <a:gd name="T35" fmla="*/ 709 h 1372"/>
              <a:gd name="T36" fmla="*/ 618 w 2240"/>
              <a:gd name="T37" fmla="*/ 660 h 1372"/>
              <a:gd name="T38" fmla="*/ 556 w 2240"/>
              <a:gd name="T39" fmla="*/ 606 h 1372"/>
              <a:gd name="T40" fmla="*/ 495 w 2240"/>
              <a:gd name="T41" fmla="*/ 551 h 1372"/>
              <a:gd name="T42" fmla="*/ 434 w 2240"/>
              <a:gd name="T43" fmla="*/ 493 h 1372"/>
              <a:gd name="T44" fmla="*/ 372 w 2240"/>
              <a:gd name="T45" fmla="*/ 430 h 1372"/>
              <a:gd name="T46" fmla="*/ 250 w 2240"/>
              <a:gd name="T47" fmla="*/ 300 h 1372"/>
              <a:gd name="T48" fmla="*/ 127 w 2240"/>
              <a:gd name="T49" fmla="*/ 156 h 1372"/>
              <a:gd name="T50" fmla="*/ 0 w 2240"/>
              <a:gd name="T51" fmla="*/ 0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240" h="1372">
                <a:moveTo>
                  <a:pt x="2240" y="1372"/>
                </a:moveTo>
                <a:lnTo>
                  <a:pt x="2240" y="1372"/>
                </a:lnTo>
                <a:lnTo>
                  <a:pt x="2059" y="1332"/>
                </a:lnTo>
                <a:lnTo>
                  <a:pt x="1891" y="1288"/>
                </a:lnTo>
                <a:lnTo>
                  <a:pt x="1726" y="1239"/>
                </a:lnTo>
                <a:lnTo>
                  <a:pt x="1569" y="1188"/>
                </a:lnTo>
                <a:lnTo>
                  <a:pt x="1419" y="1133"/>
                </a:lnTo>
                <a:lnTo>
                  <a:pt x="1346" y="1104"/>
                </a:lnTo>
                <a:lnTo>
                  <a:pt x="1277" y="1072"/>
                </a:lnTo>
                <a:lnTo>
                  <a:pt x="1204" y="1041"/>
                </a:lnTo>
                <a:lnTo>
                  <a:pt x="1135" y="1006"/>
                </a:lnTo>
                <a:lnTo>
                  <a:pt x="1070" y="969"/>
                </a:lnTo>
                <a:lnTo>
                  <a:pt x="1001" y="931"/>
                </a:lnTo>
                <a:lnTo>
                  <a:pt x="936" y="891"/>
                </a:lnTo>
                <a:lnTo>
                  <a:pt x="871" y="850"/>
                </a:lnTo>
                <a:lnTo>
                  <a:pt x="810" y="804"/>
                </a:lnTo>
                <a:lnTo>
                  <a:pt x="744" y="758"/>
                </a:lnTo>
                <a:lnTo>
                  <a:pt x="683" y="709"/>
                </a:lnTo>
                <a:lnTo>
                  <a:pt x="618" y="660"/>
                </a:lnTo>
                <a:lnTo>
                  <a:pt x="556" y="606"/>
                </a:lnTo>
                <a:lnTo>
                  <a:pt x="495" y="551"/>
                </a:lnTo>
                <a:lnTo>
                  <a:pt x="434" y="493"/>
                </a:lnTo>
                <a:lnTo>
                  <a:pt x="372" y="430"/>
                </a:lnTo>
                <a:lnTo>
                  <a:pt x="250" y="300"/>
                </a:lnTo>
                <a:lnTo>
                  <a:pt x="127" y="156"/>
                </a:lnTo>
                <a:lnTo>
                  <a:pt x="0" y="0"/>
                </a:lnTo>
              </a:path>
            </a:pathLst>
          </a:custGeom>
          <a:noFill/>
          <a:ln w="57150" cmpd="sng">
            <a:solidFill>
              <a:srgbClr val="17515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14716" name="Freeform 28"/>
          <p:cNvSpPr>
            <a:spLocks/>
          </p:cNvSpPr>
          <p:nvPr/>
        </p:nvSpPr>
        <p:spPr bwMode="auto">
          <a:xfrm>
            <a:off x="3224212" y="3175001"/>
            <a:ext cx="3560763" cy="2181225"/>
          </a:xfrm>
          <a:custGeom>
            <a:avLst/>
            <a:gdLst>
              <a:gd name="T0" fmla="*/ 2243 w 2243"/>
              <a:gd name="T1" fmla="*/ 1374 h 1374"/>
              <a:gd name="T2" fmla="*/ 2243 w 2243"/>
              <a:gd name="T3" fmla="*/ 1374 h 1374"/>
              <a:gd name="T4" fmla="*/ 2063 w 2243"/>
              <a:gd name="T5" fmla="*/ 1331 h 1374"/>
              <a:gd name="T6" fmla="*/ 1890 w 2243"/>
              <a:gd name="T7" fmla="*/ 1288 h 1374"/>
              <a:gd name="T8" fmla="*/ 1725 w 2243"/>
              <a:gd name="T9" fmla="*/ 1239 h 1374"/>
              <a:gd name="T10" fmla="*/ 1572 w 2243"/>
              <a:gd name="T11" fmla="*/ 1190 h 1374"/>
              <a:gd name="T12" fmla="*/ 1422 w 2243"/>
              <a:gd name="T13" fmla="*/ 1132 h 1374"/>
              <a:gd name="T14" fmla="*/ 1349 w 2243"/>
              <a:gd name="T15" fmla="*/ 1104 h 1374"/>
              <a:gd name="T16" fmla="*/ 1277 w 2243"/>
              <a:gd name="T17" fmla="*/ 1072 h 1374"/>
              <a:gd name="T18" fmla="*/ 1208 w 2243"/>
              <a:gd name="T19" fmla="*/ 1040 h 1374"/>
              <a:gd name="T20" fmla="*/ 1139 w 2243"/>
              <a:gd name="T21" fmla="*/ 1006 h 1374"/>
              <a:gd name="T22" fmla="*/ 1070 w 2243"/>
              <a:gd name="T23" fmla="*/ 968 h 1374"/>
              <a:gd name="T24" fmla="*/ 1004 w 2243"/>
              <a:gd name="T25" fmla="*/ 931 h 1374"/>
              <a:gd name="T26" fmla="*/ 939 w 2243"/>
              <a:gd name="T27" fmla="*/ 890 h 1374"/>
              <a:gd name="T28" fmla="*/ 874 w 2243"/>
              <a:gd name="T29" fmla="*/ 850 h 1374"/>
              <a:gd name="T30" fmla="*/ 809 w 2243"/>
              <a:gd name="T31" fmla="*/ 804 h 1374"/>
              <a:gd name="T32" fmla="*/ 744 w 2243"/>
              <a:gd name="T33" fmla="*/ 758 h 1374"/>
              <a:gd name="T34" fmla="*/ 682 w 2243"/>
              <a:gd name="T35" fmla="*/ 712 h 1374"/>
              <a:gd name="T36" fmla="*/ 621 w 2243"/>
              <a:gd name="T37" fmla="*/ 660 h 1374"/>
              <a:gd name="T38" fmla="*/ 556 w 2243"/>
              <a:gd name="T39" fmla="*/ 608 h 1374"/>
              <a:gd name="T40" fmla="*/ 494 w 2243"/>
              <a:gd name="T41" fmla="*/ 550 h 1374"/>
              <a:gd name="T42" fmla="*/ 433 w 2243"/>
              <a:gd name="T43" fmla="*/ 493 h 1374"/>
              <a:gd name="T44" fmla="*/ 372 w 2243"/>
              <a:gd name="T45" fmla="*/ 432 h 1374"/>
              <a:gd name="T46" fmla="*/ 249 w 2243"/>
              <a:gd name="T47" fmla="*/ 300 h 1374"/>
              <a:gd name="T48" fmla="*/ 126 w 2243"/>
              <a:gd name="T49" fmla="*/ 158 h 1374"/>
              <a:gd name="T50" fmla="*/ 0 w 2243"/>
              <a:gd name="T51" fmla="*/ 0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243" h="1374">
                <a:moveTo>
                  <a:pt x="2243" y="1374"/>
                </a:moveTo>
                <a:lnTo>
                  <a:pt x="2243" y="1374"/>
                </a:lnTo>
                <a:lnTo>
                  <a:pt x="2063" y="1331"/>
                </a:lnTo>
                <a:lnTo>
                  <a:pt x="1890" y="1288"/>
                </a:lnTo>
                <a:lnTo>
                  <a:pt x="1725" y="1239"/>
                </a:lnTo>
                <a:lnTo>
                  <a:pt x="1572" y="1190"/>
                </a:lnTo>
                <a:lnTo>
                  <a:pt x="1422" y="1132"/>
                </a:lnTo>
                <a:lnTo>
                  <a:pt x="1349" y="1104"/>
                </a:lnTo>
                <a:lnTo>
                  <a:pt x="1277" y="1072"/>
                </a:lnTo>
                <a:lnTo>
                  <a:pt x="1208" y="1040"/>
                </a:lnTo>
                <a:lnTo>
                  <a:pt x="1139" y="1006"/>
                </a:lnTo>
                <a:lnTo>
                  <a:pt x="1070" y="968"/>
                </a:lnTo>
                <a:lnTo>
                  <a:pt x="1004" y="931"/>
                </a:lnTo>
                <a:lnTo>
                  <a:pt x="939" y="890"/>
                </a:lnTo>
                <a:lnTo>
                  <a:pt x="874" y="850"/>
                </a:lnTo>
                <a:lnTo>
                  <a:pt x="809" y="804"/>
                </a:lnTo>
                <a:lnTo>
                  <a:pt x="744" y="758"/>
                </a:lnTo>
                <a:lnTo>
                  <a:pt x="682" y="712"/>
                </a:lnTo>
                <a:lnTo>
                  <a:pt x="621" y="660"/>
                </a:lnTo>
                <a:lnTo>
                  <a:pt x="556" y="608"/>
                </a:lnTo>
                <a:lnTo>
                  <a:pt x="494" y="550"/>
                </a:lnTo>
                <a:lnTo>
                  <a:pt x="433" y="493"/>
                </a:lnTo>
                <a:lnTo>
                  <a:pt x="372" y="432"/>
                </a:lnTo>
                <a:lnTo>
                  <a:pt x="249" y="300"/>
                </a:lnTo>
                <a:lnTo>
                  <a:pt x="126" y="158"/>
                </a:lnTo>
                <a:lnTo>
                  <a:pt x="0" y="0"/>
                </a:lnTo>
              </a:path>
            </a:pathLst>
          </a:custGeom>
          <a:noFill/>
          <a:ln w="57150" cmpd="sng">
            <a:solidFill>
              <a:srgbClr val="6F9D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14717" name="Freeform 29"/>
          <p:cNvSpPr>
            <a:spLocks/>
          </p:cNvSpPr>
          <p:nvPr/>
        </p:nvSpPr>
        <p:spPr bwMode="auto">
          <a:xfrm>
            <a:off x="1751012" y="3760788"/>
            <a:ext cx="3876675" cy="1376363"/>
          </a:xfrm>
          <a:custGeom>
            <a:avLst/>
            <a:gdLst>
              <a:gd name="T0" fmla="*/ 0 w 2442"/>
              <a:gd name="T1" fmla="*/ 867 h 867"/>
              <a:gd name="T2" fmla="*/ 0 w 2442"/>
              <a:gd name="T3" fmla="*/ 867 h 867"/>
              <a:gd name="T4" fmla="*/ 203 w 2442"/>
              <a:gd name="T5" fmla="*/ 838 h 867"/>
              <a:gd name="T6" fmla="*/ 399 w 2442"/>
              <a:gd name="T7" fmla="*/ 807 h 867"/>
              <a:gd name="T8" fmla="*/ 583 w 2442"/>
              <a:gd name="T9" fmla="*/ 775 h 867"/>
              <a:gd name="T10" fmla="*/ 759 w 2442"/>
              <a:gd name="T11" fmla="*/ 737 h 867"/>
              <a:gd name="T12" fmla="*/ 924 w 2442"/>
              <a:gd name="T13" fmla="*/ 700 h 867"/>
              <a:gd name="T14" fmla="*/ 1085 w 2442"/>
              <a:gd name="T15" fmla="*/ 660 h 867"/>
              <a:gd name="T16" fmla="*/ 1235 w 2442"/>
              <a:gd name="T17" fmla="*/ 616 h 867"/>
              <a:gd name="T18" fmla="*/ 1384 w 2442"/>
              <a:gd name="T19" fmla="*/ 567 h 867"/>
              <a:gd name="T20" fmla="*/ 1522 w 2442"/>
              <a:gd name="T21" fmla="*/ 516 h 867"/>
              <a:gd name="T22" fmla="*/ 1660 w 2442"/>
              <a:gd name="T23" fmla="*/ 458 h 867"/>
              <a:gd name="T24" fmla="*/ 1794 w 2442"/>
              <a:gd name="T25" fmla="*/ 397 h 867"/>
              <a:gd name="T26" fmla="*/ 1925 w 2442"/>
              <a:gd name="T27" fmla="*/ 331 h 867"/>
              <a:gd name="T28" fmla="*/ 2055 w 2442"/>
              <a:gd name="T29" fmla="*/ 256 h 867"/>
              <a:gd name="T30" fmla="*/ 2185 w 2442"/>
              <a:gd name="T31" fmla="*/ 178 h 867"/>
              <a:gd name="T32" fmla="*/ 2312 w 2442"/>
              <a:gd name="T33" fmla="*/ 92 h 867"/>
              <a:gd name="T34" fmla="*/ 2442 w 2442"/>
              <a:gd name="T35" fmla="*/ 0 h 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42" h="867">
                <a:moveTo>
                  <a:pt x="0" y="867"/>
                </a:moveTo>
                <a:lnTo>
                  <a:pt x="0" y="867"/>
                </a:lnTo>
                <a:lnTo>
                  <a:pt x="203" y="838"/>
                </a:lnTo>
                <a:lnTo>
                  <a:pt x="399" y="807"/>
                </a:lnTo>
                <a:lnTo>
                  <a:pt x="583" y="775"/>
                </a:lnTo>
                <a:lnTo>
                  <a:pt x="759" y="737"/>
                </a:lnTo>
                <a:lnTo>
                  <a:pt x="924" y="700"/>
                </a:lnTo>
                <a:lnTo>
                  <a:pt x="1085" y="660"/>
                </a:lnTo>
                <a:lnTo>
                  <a:pt x="1235" y="616"/>
                </a:lnTo>
                <a:lnTo>
                  <a:pt x="1384" y="567"/>
                </a:lnTo>
                <a:lnTo>
                  <a:pt x="1522" y="516"/>
                </a:lnTo>
                <a:lnTo>
                  <a:pt x="1660" y="458"/>
                </a:lnTo>
                <a:lnTo>
                  <a:pt x="1794" y="397"/>
                </a:lnTo>
                <a:lnTo>
                  <a:pt x="1925" y="331"/>
                </a:lnTo>
                <a:lnTo>
                  <a:pt x="2055" y="256"/>
                </a:lnTo>
                <a:lnTo>
                  <a:pt x="2185" y="178"/>
                </a:lnTo>
                <a:lnTo>
                  <a:pt x="2312" y="92"/>
                </a:lnTo>
                <a:lnTo>
                  <a:pt x="2442" y="0"/>
                </a:lnTo>
              </a:path>
            </a:pathLst>
          </a:custGeom>
          <a:noFill/>
          <a:ln w="57150" cmpd="sng">
            <a:solidFill>
              <a:srgbClr val="87396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14718" name="Freeform 30"/>
          <p:cNvSpPr>
            <a:spLocks/>
          </p:cNvSpPr>
          <p:nvPr/>
        </p:nvSpPr>
        <p:spPr bwMode="auto">
          <a:xfrm>
            <a:off x="1439862" y="3541713"/>
            <a:ext cx="3962400" cy="1362075"/>
          </a:xfrm>
          <a:custGeom>
            <a:avLst/>
            <a:gdLst>
              <a:gd name="T0" fmla="*/ 0 w 2496"/>
              <a:gd name="T1" fmla="*/ 858 h 858"/>
              <a:gd name="T2" fmla="*/ 0 w 2496"/>
              <a:gd name="T3" fmla="*/ 858 h 858"/>
              <a:gd name="T4" fmla="*/ 207 w 2496"/>
              <a:gd name="T5" fmla="*/ 826 h 858"/>
              <a:gd name="T6" fmla="*/ 407 w 2496"/>
              <a:gd name="T7" fmla="*/ 795 h 858"/>
              <a:gd name="T8" fmla="*/ 595 w 2496"/>
              <a:gd name="T9" fmla="*/ 760 h 858"/>
              <a:gd name="T10" fmla="*/ 779 w 2496"/>
              <a:gd name="T11" fmla="*/ 723 h 858"/>
              <a:gd name="T12" fmla="*/ 951 w 2496"/>
              <a:gd name="T13" fmla="*/ 685 h 858"/>
              <a:gd name="T14" fmla="*/ 1120 w 2496"/>
              <a:gd name="T15" fmla="*/ 642 h 858"/>
              <a:gd name="T16" fmla="*/ 1281 w 2496"/>
              <a:gd name="T17" fmla="*/ 596 h 858"/>
              <a:gd name="T18" fmla="*/ 1438 w 2496"/>
              <a:gd name="T19" fmla="*/ 547 h 858"/>
              <a:gd name="T20" fmla="*/ 1584 w 2496"/>
              <a:gd name="T21" fmla="*/ 495 h 858"/>
              <a:gd name="T22" fmla="*/ 1730 w 2496"/>
              <a:gd name="T23" fmla="*/ 437 h 858"/>
              <a:gd name="T24" fmla="*/ 1868 w 2496"/>
              <a:gd name="T25" fmla="*/ 377 h 858"/>
              <a:gd name="T26" fmla="*/ 2002 w 2496"/>
              <a:gd name="T27" fmla="*/ 314 h 858"/>
              <a:gd name="T28" fmla="*/ 2132 w 2496"/>
              <a:gd name="T29" fmla="*/ 242 h 858"/>
              <a:gd name="T30" fmla="*/ 2255 w 2496"/>
              <a:gd name="T31" fmla="*/ 167 h 858"/>
              <a:gd name="T32" fmla="*/ 2378 w 2496"/>
              <a:gd name="T33" fmla="*/ 86 h 858"/>
              <a:gd name="T34" fmla="*/ 2496 w 2496"/>
              <a:gd name="T35" fmla="*/ 0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96" h="858">
                <a:moveTo>
                  <a:pt x="0" y="858"/>
                </a:moveTo>
                <a:lnTo>
                  <a:pt x="0" y="858"/>
                </a:lnTo>
                <a:lnTo>
                  <a:pt x="207" y="826"/>
                </a:lnTo>
                <a:lnTo>
                  <a:pt x="407" y="795"/>
                </a:lnTo>
                <a:lnTo>
                  <a:pt x="595" y="760"/>
                </a:lnTo>
                <a:lnTo>
                  <a:pt x="779" y="723"/>
                </a:lnTo>
                <a:lnTo>
                  <a:pt x="951" y="685"/>
                </a:lnTo>
                <a:lnTo>
                  <a:pt x="1120" y="642"/>
                </a:lnTo>
                <a:lnTo>
                  <a:pt x="1281" y="596"/>
                </a:lnTo>
                <a:lnTo>
                  <a:pt x="1438" y="547"/>
                </a:lnTo>
                <a:lnTo>
                  <a:pt x="1584" y="495"/>
                </a:lnTo>
                <a:lnTo>
                  <a:pt x="1730" y="437"/>
                </a:lnTo>
                <a:lnTo>
                  <a:pt x="1868" y="377"/>
                </a:lnTo>
                <a:lnTo>
                  <a:pt x="2002" y="314"/>
                </a:lnTo>
                <a:lnTo>
                  <a:pt x="2132" y="242"/>
                </a:lnTo>
                <a:lnTo>
                  <a:pt x="2255" y="167"/>
                </a:lnTo>
                <a:lnTo>
                  <a:pt x="2378" y="86"/>
                </a:lnTo>
                <a:lnTo>
                  <a:pt x="2496" y="0"/>
                </a:lnTo>
              </a:path>
            </a:pathLst>
          </a:custGeom>
          <a:noFill/>
          <a:ln w="57150" cmpd="sng">
            <a:solidFill>
              <a:srgbClr val="87396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14719" name="Freeform 31"/>
          <p:cNvSpPr>
            <a:spLocks/>
          </p:cNvSpPr>
          <p:nvPr/>
        </p:nvSpPr>
        <p:spPr bwMode="auto">
          <a:xfrm>
            <a:off x="3490912" y="4735513"/>
            <a:ext cx="136525" cy="136525"/>
          </a:xfrm>
          <a:custGeom>
            <a:avLst/>
            <a:gdLst>
              <a:gd name="T0" fmla="*/ 43 w 81"/>
              <a:gd name="T1" fmla="*/ 60 h 60"/>
              <a:gd name="T2" fmla="*/ 43 w 81"/>
              <a:gd name="T3" fmla="*/ 60 h 60"/>
              <a:gd name="T4" fmla="*/ 58 w 81"/>
              <a:gd name="T5" fmla="*/ 57 h 60"/>
              <a:gd name="T6" fmla="*/ 70 w 81"/>
              <a:gd name="T7" fmla="*/ 51 h 60"/>
              <a:gd name="T8" fmla="*/ 77 w 81"/>
              <a:gd name="T9" fmla="*/ 40 h 60"/>
              <a:gd name="T10" fmla="*/ 81 w 81"/>
              <a:gd name="T11" fmla="*/ 28 h 60"/>
              <a:gd name="T12" fmla="*/ 81 w 81"/>
              <a:gd name="T13" fmla="*/ 28 h 60"/>
              <a:gd name="T14" fmla="*/ 77 w 81"/>
              <a:gd name="T15" fmla="*/ 17 h 60"/>
              <a:gd name="T16" fmla="*/ 70 w 81"/>
              <a:gd name="T17" fmla="*/ 8 h 60"/>
              <a:gd name="T18" fmla="*/ 58 w 81"/>
              <a:gd name="T19" fmla="*/ 0 h 60"/>
              <a:gd name="T20" fmla="*/ 43 w 81"/>
              <a:gd name="T21" fmla="*/ 0 h 60"/>
              <a:gd name="T22" fmla="*/ 43 w 81"/>
              <a:gd name="T23" fmla="*/ 0 h 60"/>
              <a:gd name="T24" fmla="*/ 23 w 81"/>
              <a:gd name="T25" fmla="*/ 0 h 60"/>
              <a:gd name="T26" fmla="*/ 12 w 81"/>
              <a:gd name="T27" fmla="*/ 8 h 60"/>
              <a:gd name="T28" fmla="*/ 4 w 81"/>
              <a:gd name="T29" fmla="*/ 17 h 60"/>
              <a:gd name="T30" fmla="*/ 0 w 81"/>
              <a:gd name="T31" fmla="*/ 28 h 60"/>
              <a:gd name="T32" fmla="*/ 0 w 81"/>
              <a:gd name="T33" fmla="*/ 28 h 60"/>
              <a:gd name="T34" fmla="*/ 4 w 81"/>
              <a:gd name="T35" fmla="*/ 40 h 60"/>
              <a:gd name="T36" fmla="*/ 12 w 81"/>
              <a:gd name="T37" fmla="*/ 51 h 60"/>
              <a:gd name="T38" fmla="*/ 23 w 81"/>
              <a:gd name="T39" fmla="*/ 57 h 60"/>
              <a:gd name="T40" fmla="*/ 43 w 81"/>
              <a:gd name="T41" fmla="*/ 60 h 60"/>
              <a:gd name="T42" fmla="*/ 43 w 81"/>
              <a:gd name="T43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1" h="60">
                <a:moveTo>
                  <a:pt x="43" y="60"/>
                </a:moveTo>
                <a:lnTo>
                  <a:pt x="43" y="60"/>
                </a:lnTo>
                <a:lnTo>
                  <a:pt x="58" y="57"/>
                </a:lnTo>
                <a:lnTo>
                  <a:pt x="70" y="51"/>
                </a:lnTo>
                <a:lnTo>
                  <a:pt x="77" y="40"/>
                </a:lnTo>
                <a:lnTo>
                  <a:pt x="81" y="28"/>
                </a:lnTo>
                <a:lnTo>
                  <a:pt x="81" y="28"/>
                </a:lnTo>
                <a:lnTo>
                  <a:pt x="77" y="17"/>
                </a:lnTo>
                <a:lnTo>
                  <a:pt x="70" y="8"/>
                </a:lnTo>
                <a:lnTo>
                  <a:pt x="58" y="0"/>
                </a:lnTo>
                <a:lnTo>
                  <a:pt x="43" y="0"/>
                </a:lnTo>
                <a:lnTo>
                  <a:pt x="43" y="0"/>
                </a:lnTo>
                <a:lnTo>
                  <a:pt x="23" y="0"/>
                </a:lnTo>
                <a:lnTo>
                  <a:pt x="12" y="8"/>
                </a:lnTo>
                <a:lnTo>
                  <a:pt x="4" y="17"/>
                </a:lnTo>
                <a:lnTo>
                  <a:pt x="0" y="28"/>
                </a:lnTo>
                <a:lnTo>
                  <a:pt x="0" y="28"/>
                </a:lnTo>
                <a:lnTo>
                  <a:pt x="4" y="40"/>
                </a:lnTo>
                <a:lnTo>
                  <a:pt x="12" y="51"/>
                </a:lnTo>
                <a:lnTo>
                  <a:pt x="23" y="57"/>
                </a:lnTo>
                <a:lnTo>
                  <a:pt x="43" y="60"/>
                </a:lnTo>
                <a:lnTo>
                  <a:pt x="43" y="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14720" name="Freeform 32"/>
          <p:cNvSpPr>
            <a:spLocks/>
          </p:cNvSpPr>
          <p:nvPr/>
        </p:nvSpPr>
        <p:spPr bwMode="auto">
          <a:xfrm>
            <a:off x="4137025" y="4171951"/>
            <a:ext cx="136525" cy="136525"/>
          </a:xfrm>
          <a:custGeom>
            <a:avLst/>
            <a:gdLst>
              <a:gd name="T0" fmla="*/ 42 w 80"/>
              <a:gd name="T1" fmla="*/ 61 h 61"/>
              <a:gd name="T2" fmla="*/ 42 w 80"/>
              <a:gd name="T3" fmla="*/ 61 h 61"/>
              <a:gd name="T4" fmla="*/ 57 w 80"/>
              <a:gd name="T5" fmla="*/ 58 h 61"/>
              <a:gd name="T6" fmla="*/ 69 w 80"/>
              <a:gd name="T7" fmla="*/ 52 h 61"/>
              <a:gd name="T8" fmla="*/ 77 w 80"/>
              <a:gd name="T9" fmla="*/ 40 h 61"/>
              <a:gd name="T10" fmla="*/ 80 w 80"/>
              <a:gd name="T11" fmla="*/ 29 h 61"/>
              <a:gd name="T12" fmla="*/ 80 w 80"/>
              <a:gd name="T13" fmla="*/ 29 h 61"/>
              <a:gd name="T14" fmla="*/ 77 w 80"/>
              <a:gd name="T15" fmla="*/ 17 h 61"/>
              <a:gd name="T16" fmla="*/ 69 w 80"/>
              <a:gd name="T17" fmla="*/ 9 h 61"/>
              <a:gd name="T18" fmla="*/ 57 w 80"/>
              <a:gd name="T19" fmla="*/ 0 h 61"/>
              <a:gd name="T20" fmla="*/ 42 w 80"/>
              <a:gd name="T21" fmla="*/ 0 h 61"/>
              <a:gd name="T22" fmla="*/ 42 w 80"/>
              <a:gd name="T23" fmla="*/ 0 h 61"/>
              <a:gd name="T24" fmla="*/ 27 w 80"/>
              <a:gd name="T25" fmla="*/ 0 h 61"/>
              <a:gd name="T26" fmla="*/ 11 w 80"/>
              <a:gd name="T27" fmla="*/ 9 h 61"/>
              <a:gd name="T28" fmla="*/ 4 w 80"/>
              <a:gd name="T29" fmla="*/ 17 h 61"/>
              <a:gd name="T30" fmla="*/ 0 w 80"/>
              <a:gd name="T31" fmla="*/ 29 h 61"/>
              <a:gd name="T32" fmla="*/ 0 w 80"/>
              <a:gd name="T33" fmla="*/ 29 h 61"/>
              <a:gd name="T34" fmla="*/ 4 w 80"/>
              <a:gd name="T35" fmla="*/ 40 h 61"/>
              <a:gd name="T36" fmla="*/ 11 w 80"/>
              <a:gd name="T37" fmla="*/ 52 h 61"/>
              <a:gd name="T38" fmla="*/ 27 w 80"/>
              <a:gd name="T39" fmla="*/ 58 h 61"/>
              <a:gd name="T40" fmla="*/ 42 w 80"/>
              <a:gd name="T41" fmla="*/ 61 h 61"/>
              <a:gd name="T42" fmla="*/ 42 w 80"/>
              <a:gd name="T43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0" h="61">
                <a:moveTo>
                  <a:pt x="42" y="61"/>
                </a:moveTo>
                <a:lnTo>
                  <a:pt x="42" y="61"/>
                </a:lnTo>
                <a:lnTo>
                  <a:pt x="57" y="58"/>
                </a:lnTo>
                <a:lnTo>
                  <a:pt x="69" y="52"/>
                </a:lnTo>
                <a:lnTo>
                  <a:pt x="77" y="40"/>
                </a:lnTo>
                <a:lnTo>
                  <a:pt x="80" y="29"/>
                </a:lnTo>
                <a:lnTo>
                  <a:pt x="80" y="29"/>
                </a:lnTo>
                <a:lnTo>
                  <a:pt x="77" y="17"/>
                </a:lnTo>
                <a:lnTo>
                  <a:pt x="69" y="9"/>
                </a:lnTo>
                <a:lnTo>
                  <a:pt x="57" y="0"/>
                </a:lnTo>
                <a:lnTo>
                  <a:pt x="42" y="0"/>
                </a:lnTo>
                <a:lnTo>
                  <a:pt x="42" y="0"/>
                </a:lnTo>
                <a:lnTo>
                  <a:pt x="27" y="0"/>
                </a:lnTo>
                <a:lnTo>
                  <a:pt x="11" y="9"/>
                </a:lnTo>
                <a:lnTo>
                  <a:pt x="4" y="17"/>
                </a:lnTo>
                <a:lnTo>
                  <a:pt x="0" y="29"/>
                </a:lnTo>
                <a:lnTo>
                  <a:pt x="0" y="29"/>
                </a:lnTo>
                <a:lnTo>
                  <a:pt x="4" y="40"/>
                </a:lnTo>
                <a:lnTo>
                  <a:pt x="11" y="52"/>
                </a:lnTo>
                <a:lnTo>
                  <a:pt x="27" y="58"/>
                </a:lnTo>
                <a:lnTo>
                  <a:pt x="42" y="61"/>
                </a:lnTo>
                <a:lnTo>
                  <a:pt x="42" y="6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14721" name="Line 33"/>
          <p:cNvSpPr>
            <a:spLocks noChangeShapeType="1"/>
          </p:cNvSpPr>
          <p:nvPr/>
        </p:nvSpPr>
        <p:spPr bwMode="auto">
          <a:xfrm>
            <a:off x="2378075" y="2484438"/>
            <a:ext cx="1192212" cy="2251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14722" name="Line 34"/>
          <p:cNvSpPr>
            <a:spLocks noChangeShapeType="1"/>
          </p:cNvSpPr>
          <p:nvPr/>
        </p:nvSpPr>
        <p:spPr bwMode="auto">
          <a:xfrm flipH="1">
            <a:off x="1409700" y="3078163"/>
            <a:ext cx="584200" cy="13541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14723" name="Line 35"/>
          <p:cNvSpPr>
            <a:spLocks noChangeShapeType="1"/>
          </p:cNvSpPr>
          <p:nvPr/>
        </p:nvSpPr>
        <p:spPr bwMode="auto">
          <a:xfrm flipH="1">
            <a:off x="3314700" y="3051176"/>
            <a:ext cx="839787" cy="7604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grpSp>
        <p:nvGrpSpPr>
          <p:cNvPr id="114724" name="Group 36"/>
          <p:cNvGrpSpPr>
            <a:grpSpLocks/>
          </p:cNvGrpSpPr>
          <p:nvPr/>
        </p:nvGrpSpPr>
        <p:grpSpPr bwMode="auto">
          <a:xfrm>
            <a:off x="0" y="1997076"/>
            <a:ext cx="8281987" cy="4359274"/>
            <a:chOff x="273" y="1093"/>
            <a:chExt cx="5217" cy="2746"/>
          </a:xfrm>
        </p:grpSpPr>
        <p:sp>
          <p:nvSpPr>
            <p:cNvPr id="114725" name="Freeform 37"/>
            <p:cNvSpPr>
              <a:spLocks/>
            </p:cNvSpPr>
            <p:nvPr/>
          </p:nvSpPr>
          <p:spPr bwMode="auto">
            <a:xfrm>
              <a:off x="1008" y="1093"/>
              <a:ext cx="4482" cy="2537"/>
            </a:xfrm>
            <a:custGeom>
              <a:avLst/>
              <a:gdLst>
                <a:gd name="T0" fmla="*/ 0 w 4206"/>
                <a:gd name="T1" fmla="*/ 0 h 1743"/>
                <a:gd name="T2" fmla="*/ 0 w 4206"/>
                <a:gd name="T3" fmla="*/ 1743 h 1743"/>
                <a:gd name="T4" fmla="*/ 4206 w 4206"/>
                <a:gd name="T5" fmla="*/ 1743 h 1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6" h="1743">
                  <a:moveTo>
                    <a:pt x="0" y="0"/>
                  </a:moveTo>
                  <a:lnTo>
                    <a:pt x="0" y="1743"/>
                  </a:lnTo>
                  <a:lnTo>
                    <a:pt x="4206" y="1743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14726" name="Rectangle 38"/>
            <p:cNvSpPr>
              <a:spLocks noChangeArrowheads="1"/>
            </p:cNvSpPr>
            <p:nvPr/>
          </p:nvSpPr>
          <p:spPr bwMode="auto">
            <a:xfrm>
              <a:off x="3561" y="3696"/>
              <a:ext cx="189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l-GR" b="1" dirty="0">
                  <a:solidFill>
                    <a:srgbClr val="000000"/>
                  </a:solidFill>
                </a:rPr>
                <a:t>Διελεύσεις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4727" name="Rectangle 39"/>
            <p:cNvSpPr>
              <a:spLocks noChangeArrowheads="1"/>
            </p:cNvSpPr>
            <p:nvPr/>
          </p:nvSpPr>
          <p:spPr bwMode="auto">
            <a:xfrm>
              <a:off x="273" y="1152"/>
              <a:ext cx="660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l-GR" b="1" dirty="0">
                  <a:solidFill>
                    <a:srgbClr val="000000"/>
                  </a:solidFill>
                </a:rPr>
                <a:t>Κόστος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4728" name="Group 40"/>
          <p:cNvGrpSpPr>
            <a:grpSpLocks/>
          </p:cNvGrpSpPr>
          <p:nvPr/>
        </p:nvGrpSpPr>
        <p:grpSpPr bwMode="auto">
          <a:xfrm>
            <a:off x="369887" y="3052763"/>
            <a:ext cx="1831975" cy="622300"/>
            <a:chOff x="461" y="1590"/>
            <a:chExt cx="1154" cy="392"/>
          </a:xfrm>
        </p:grpSpPr>
        <p:sp>
          <p:nvSpPr>
            <p:cNvPr id="114729" name="Rectangle 41"/>
            <p:cNvSpPr>
              <a:spLocks noChangeArrowheads="1"/>
            </p:cNvSpPr>
            <p:nvPr/>
          </p:nvSpPr>
          <p:spPr bwMode="auto">
            <a:xfrm>
              <a:off x="461" y="1590"/>
              <a:ext cx="1154" cy="392"/>
            </a:xfrm>
            <a:prstGeom prst="rect">
              <a:avLst/>
            </a:prstGeom>
            <a:solidFill>
              <a:srgbClr val="EBE0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14730" name="Rectangle 42"/>
            <p:cNvSpPr>
              <a:spLocks noChangeArrowheads="1"/>
            </p:cNvSpPr>
            <p:nvPr/>
          </p:nvSpPr>
          <p:spPr bwMode="auto">
            <a:xfrm>
              <a:off x="482" y="1630"/>
              <a:ext cx="1112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228600" indent="-2286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4.	</a:t>
              </a:r>
              <a:r>
                <a:rPr lang="el-GR" dirty="0">
                  <a:solidFill>
                    <a:srgbClr val="000000"/>
                  </a:solidFill>
                </a:rPr>
                <a:t>σε χαμηλότερο κόστος</a:t>
              </a:r>
              <a:r>
                <a:rPr lang="en-US" dirty="0">
                  <a:solidFill>
                    <a:srgbClr val="000000"/>
                  </a:solidFill>
                </a:rPr>
                <a:t> . . .</a:t>
              </a:r>
            </a:p>
          </p:txBody>
        </p:sp>
      </p:grpSp>
      <p:sp>
        <p:nvSpPr>
          <p:cNvPr id="114731" name="Line 43"/>
          <p:cNvSpPr>
            <a:spLocks noChangeShapeType="1"/>
          </p:cNvSpPr>
          <p:nvPr/>
        </p:nvSpPr>
        <p:spPr bwMode="auto">
          <a:xfrm>
            <a:off x="4210050" y="4224338"/>
            <a:ext cx="0" cy="1778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14732" name="Line 44"/>
          <p:cNvSpPr>
            <a:spLocks noChangeShapeType="1"/>
          </p:cNvSpPr>
          <p:nvPr/>
        </p:nvSpPr>
        <p:spPr bwMode="auto">
          <a:xfrm>
            <a:off x="3562350" y="4783138"/>
            <a:ext cx="0" cy="1244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14733" name="Line 45"/>
          <p:cNvSpPr>
            <a:spLocks noChangeShapeType="1"/>
          </p:cNvSpPr>
          <p:nvPr/>
        </p:nvSpPr>
        <p:spPr bwMode="auto">
          <a:xfrm flipH="1">
            <a:off x="1162050" y="4783138"/>
            <a:ext cx="2387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14734" name="Line 46"/>
          <p:cNvSpPr>
            <a:spLocks noChangeShapeType="1"/>
          </p:cNvSpPr>
          <p:nvPr/>
        </p:nvSpPr>
        <p:spPr bwMode="auto">
          <a:xfrm flipH="1">
            <a:off x="1149350" y="4224338"/>
            <a:ext cx="30607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grpSp>
        <p:nvGrpSpPr>
          <p:cNvPr id="114735" name="Group 47"/>
          <p:cNvGrpSpPr>
            <a:grpSpLocks/>
          </p:cNvGrpSpPr>
          <p:nvPr/>
        </p:nvGrpSpPr>
        <p:grpSpPr bwMode="auto">
          <a:xfrm>
            <a:off x="1554162" y="2065338"/>
            <a:ext cx="2498725" cy="622300"/>
            <a:chOff x="1450" y="1115"/>
            <a:chExt cx="1574" cy="392"/>
          </a:xfrm>
        </p:grpSpPr>
        <p:sp>
          <p:nvSpPr>
            <p:cNvPr id="114736" name="Rectangle 48"/>
            <p:cNvSpPr>
              <a:spLocks noChangeArrowheads="1"/>
            </p:cNvSpPr>
            <p:nvPr/>
          </p:nvSpPr>
          <p:spPr bwMode="auto">
            <a:xfrm>
              <a:off x="1450" y="1115"/>
              <a:ext cx="1574" cy="392"/>
            </a:xfrm>
            <a:prstGeom prst="rect">
              <a:avLst/>
            </a:prstGeom>
            <a:solidFill>
              <a:srgbClr val="EBE0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114737" name="Rectangle 49"/>
            <p:cNvSpPr>
              <a:spLocks noChangeArrowheads="1"/>
            </p:cNvSpPr>
            <p:nvPr/>
          </p:nvSpPr>
          <p:spPr bwMode="auto">
            <a:xfrm>
              <a:off x="1481" y="1155"/>
              <a:ext cx="1513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228600" indent="-2286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3.	</a:t>
              </a:r>
              <a:r>
                <a:rPr lang="el-GR" dirty="0">
                  <a:solidFill>
                    <a:srgbClr val="000000"/>
                  </a:solidFill>
                </a:rPr>
                <a:t>μετατοπίζει το σημείο ισορροπίας. . </a:t>
              </a:r>
              <a:r>
                <a:rPr lang="en-US" dirty="0">
                  <a:solidFill>
                    <a:srgbClr val="000000"/>
                  </a:solidFill>
                </a:rPr>
                <a:t>.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5492749" y="1342232"/>
            <a:ext cx="3875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i="1" dirty="0"/>
              <a:t>Επαναπροσδιορισμός του σημείου ισορροπίας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81020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4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4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4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4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4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14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4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1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14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14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1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animBg="1"/>
      <p:bldP spid="114692" grpId="0" animBg="1"/>
      <p:bldP spid="114693" grpId="0" animBg="1"/>
      <p:bldP spid="114694" grpId="0" animBg="1"/>
      <p:bldP spid="114701" grpId="0" animBg="1"/>
      <p:bldP spid="114705" grpId="0"/>
      <p:bldP spid="114706" grpId="0"/>
      <p:bldP spid="114707" grpId="0"/>
      <p:bldP spid="114708" grpId="0"/>
      <p:bldP spid="114709" grpId="0"/>
      <p:bldP spid="114710" grpId="0"/>
      <p:bldP spid="114711" grpId="0"/>
      <p:bldP spid="114712" grpId="0"/>
      <p:bldP spid="114713" grpId="0"/>
      <p:bldP spid="114714" grpId="0"/>
      <p:bldP spid="114715" grpId="0" animBg="1"/>
      <p:bldP spid="114716" grpId="0" animBg="1"/>
      <p:bldP spid="114717" grpId="0" animBg="1"/>
      <p:bldP spid="114718" grpId="0" animBg="1"/>
      <p:bldP spid="114719" grpId="0" animBg="1"/>
      <p:bldP spid="114720" grpId="0" animBg="1"/>
      <p:bldP spid="114721" grpId="0" animBg="1"/>
      <p:bldP spid="114722" grpId="0" animBg="1"/>
      <p:bldP spid="114723" grpId="0" animBg="1"/>
      <p:bldP spid="114731" grpId="0" animBg="1"/>
      <p:bldP spid="114732" grpId="0" animBg="1"/>
      <p:bldP spid="114733" grpId="0" animBg="1"/>
      <p:bldP spid="11473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89"/>
            <a:ext cx="9144000" cy="1143000"/>
          </a:xfrm>
        </p:spPr>
        <p:txBody>
          <a:bodyPr/>
          <a:lstStyle/>
          <a:p>
            <a:r>
              <a:rPr lang="el-GR" dirty="0"/>
              <a:t>Εφαρμογή (Ι)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694" y="1216130"/>
            <a:ext cx="8229600" cy="48280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400" dirty="0"/>
              <a:t>Η ημερήσια ζήτηση </a:t>
            </a:r>
            <a:r>
              <a:rPr lang="en-US" sz="2400" b="1" dirty="0"/>
              <a:t>Q</a:t>
            </a:r>
            <a:r>
              <a:rPr lang="en-US" sz="2400" dirty="0"/>
              <a:t> </a:t>
            </a:r>
            <a:r>
              <a:rPr lang="el-GR" sz="2400" dirty="0"/>
              <a:t>για χρήση συστήματος αστικών συγκοινωνιών σε σχέση με το κόμιστρο </a:t>
            </a:r>
            <a:r>
              <a:rPr lang="en-US" sz="2400" b="1" dirty="0"/>
              <a:t>P</a:t>
            </a:r>
            <a:r>
              <a:rPr lang="en-US" sz="2400" dirty="0"/>
              <a:t> </a:t>
            </a:r>
            <a:r>
              <a:rPr lang="el-GR" sz="2400" dirty="0"/>
              <a:t>δίνεται από την εξίσωση: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n-US" sz="2400" b="1" dirty="0"/>
              <a:t>Q </a:t>
            </a:r>
            <a:r>
              <a:rPr lang="en-US" sz="2400" dirty="0"/>
              <a:t>= 2125 – 1000</a:t>
            </a:r>
            <a:r>
              <a:rPr lang="el-GR" sz="2400" dirty="0"/>
              <a:t> </a:t>
            </a:r>
            <a:r>
              <a:rPr lang="en-US" sz="2400" dirty="0"/>
              <a:t>x P</a:t>
            </a:r>
            <a:endParaRPr lang="el-GR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l-GR" sz="2400" dirty="0"/>
              <a:t>Για να επιτευχθεί αύξηση των εσόδων, ο διαχειριστής έχει τις εξής επιλογές: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(α) Την προσέλκυση επιπλέον επιβατών μέσω της αναδιοργάνωσης των γραμμών, κάτι που θα σημαίνει την μεταβολή της συνάρτησης ζήτησης σε </a:t>
            </a:r>
            <a:r>
              <a:rPr lang="en-US" sz="2400" dirty="0"/>
              <a:t>Q = 2150 - 1000P 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(β) Την προσέλκυση επιπλέον επιβατών με μείωση του κομίστρου από 1.3 Ευρώ σε 1 Ευρώ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Ποια θα ήταν η καλύτερη επιλογή για τον διαχειριστή;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FECE-F587-46D1-B986-0B84E4D261D9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94401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FECE-F587-46D1-B986-0B84E4D261D9}" type="slidenum">
              <a:rPr lang="el-GR" smtClean="0"/>
              <a:pPr/>
              <a:t>57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/>
              <a:t>Εφαρμογή (ΙΙ)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183600"/>
            <a:ext cx="84969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Πορθμειακή γραμμή μεταξύ Ηγουμενίτσας και Κέρκυρας</a:t>
            </a:r>
          </a:p>
          <a:p>
            <a:endParaRPr lang="el-GR" dirty="0"/>
          </a:p>
          <a:p>
            <a:r>
              <a:rPr lang="el-GR" dirty="0"/>
              <a:t>Ημερήσια ζήτηση </a:t>
            </a:r>
            <a:r>
              <a:rPr lang="en-US" dirty="0"/>
              <a:t>(Z</a:t>
            </a:r>
            <a:r>
              <a:rPr lang="el-GR" dirty="0"/>
              <a:t> </a:t>
            </a:r>
            <a:r>
              <a:rPr lang="en-US" dirty="0"/>
              <a:t>)</a:t>
            </a:r>
            <a:r>
              <a:rPr lang="el-GR" dirty="0"/>
              <a:t>: Ζ=5</a:t>
            </a:r>
            <a:r>
              <a:rPr lang="en-US" dirty="0"/>
              <a:t>0</a:t>
            </a:r>
            <a:r>
              <a:rPr lang="el-GR" dirty="0"/>
              <a:t>00</a:t>
            </a:r>
            <a:r>
              <a:rPr lang="en-US" dirty="0"/>
              <a:t> - </a:t>
            </a:r>
            <a:r>
              <a:rPr lang="el-GR" dirty="0"/>
              <a:t>100 </a:t>
            </a:r>
            <a:r>
              <a:rPr lang="en-US" dirty="0"/>
              <a:t>x F</a:t>
            </a:r>
            <a:r>
              <a:rPr lang="el-GR" dirty="0"/>
              <a:t>, όπου </a:t>
            </a:r>
            <a:r>
              <a:rPr lang="en-US" dirty="0"/>
              <a:t>F</a:t>
            </a:r>
            <a:r>
              <a:rPr lang="el-GR" dirty="0"/>
              <a:t> το κόστος εισιτηρίου (€)</a:t>
            </a:r>
            <a:endParaRPr lang="en-US" dirty="0"/>
          </a:p>
          <a:p>
            <a:endParaRPr lang="en-US" dirty="0"/>
          </a:p>
          <a:p>
            <a:r>
              <a:rPr lang="el-GR" dirty="0"/>
              <a:t>Ημερήσια Προσφορά (</a:t>
            </a:r>
            <a:r>
              <a:rPr lang="en-US" dirty="0"/>
              <a:t>S): C=10+ </a:t>
            </a:r>
            <a:r>
              <a:rPr lang="el-GR" dirty="0"/>
              <a:t>0.01</a:t>
            </a:r>
            <a:r>
              <a:rPr lang="en-US" dirty="0"/>
              <a:t> x S, </a:t>
            </a:r>
            <a:r>
              <a:rPr lang="el-GR" dirty="0"/>
              <a:t>όπου </a:t>
            </a:r>
            <a:r>
              <a:rPr lang="en-US" dirty="0"/>
              <a:t>C </a:t>
            </a:r>
            <a:r>
              <a:rPr lang="el-GR" dirty="0"/>
              <a:t>το κόστος μεταφοράς ανά όχημα (€)</a:t>
            </a:r>
          </a:p>
          <a:p>
            <a:endParaRPr lang="el-GR" dirty="0"/>
          </a:p>
          <a:p>
            <a:r>
              <a:rPr lang="el-GR" dirty="0"/>
              <a:t>Ζητούνται:</a:t>
            </a:r>
          </a:p>
          <a:p>
            <a:endParaRPr lang="el-GR" dirty="0"/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Η φυσική ερμηνεία των παραμέτρων των καμπυλών (Ζ), (</a:t>
            </a:r>
            <a:r>
              <a:rPr lang="en-US" dirty="0"/>
              <a:t>S)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Να βρεθεί γραφικά και αλγεβρικά το σημείο ισορροπίας των καμπυλών (</a:t>
            </a:r>
            <a:r>
              <a:rPr lang="en-US" dirty="0"/>
              <a:t>Z), (S). </a:t>
            </a:r>
            <a:r>
              <a:rPr lang="el-GR" dirty="0"/>
              <a:t>Ποια η επιβατική κίνηση ισορροπίας της γραμμής;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Εξετάζεται η εισαγωγή ταχύτερων πλοίων στη γραμμή, η οποία θα μεταβάλλει την ημερήσια προσφορά σε (</a:t>
            </a:r>
            <a:r>
              <a:rPr lang="en-US" dirty="0"/>
              <a:t>C’), C’=1000+ </a:t>
            </a:r>
            <a:r>
              <a:rPr lang="el-GR" dirty="0"/>
              <a:t>0.005</a:t>
            </a:r>
            <a:r>
              <a:rPr lang="en-US" dirty="0"/>
              <a:t> x S</a:t>
            </a:r>
            <a:r>
              <a:rPr lang="el-GR" dirty="0"/>
              <a:t>. Ποιο το νέο σημείο ισορροπίας; Σχολιάστε.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Η λειτουργία της Ιόνιας οδού θα βελτιώσει την προσβασιμότητα στον Λιμένα της Ηγουμενίτσας και επομένως τις τουριστικές ροές στην Κέρκυρα. Η νέα καμπύλη ημερήσιας ζήτησης εκτιμάται ότι θα είναι (</a:t>
            </a:r>
            <a:r>
              <a:rPr lang="en-US" dirty="0"/>
              <a:t>Z’), Z’=5000-50 x F. </a:t>
            </a:r>
            <a:r>
              <a:rPr lang="el-GR" dirty="0"/>
              <a:t>Βρείτε το νέο σημείο ισορροπίας και σχολιάστε.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6797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246" y="16517"/>
            <a:ext cx="9164246" cy="1143000"/>
          </a:xfrm>
        </p:spPr>
        <p:txBody>
          <a:bodyPr/>
          <a:lstStyle/>
          <a:p>
            <a:r>
              <a:rPr lang="el-GR" dirty="0"/>
              <a:t>Κόστος Συγκοινωνιακού Έργου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80" y="1316715"/>
            <a:ext cx="4427889" cy="4828080"/>
          </a:xfrm>
        </p:spPr>
        <p:txBody>
          <a:bodyPr>
            <a:normAutofit/>
          </a:bodyPr>
          <a:lstStyle/>
          <a:p>
            <a:r>
              <a:rPr lang="el-GR" dirty="0"/>
              <a:t>Κόστος Μελετών</a:t>
            </a:r>
          </a:p>
          <a:p>
            <a:r>
              <a:rPr lang="el-GR" dirty="0"/>
              <a:t>Κόστος Απαλλοτρίωσης</a:t>
            </a:r>
          </a:p>
          <a:p>
            <a:r>
              <a:rPr lang="el-GR" dirty="0"/>
              <a:t>Κόστος Κατασκευής</a:t>
            </a:r>
          </a:p>
          <a:p>
            <a:r>
              <a:rPr lang="el-GR" dirty="0"/>
              <a:t>Κόστος Συντήρησης και Λειτουργίας</a:t>
            </a:r>
          </a:p>
          <a:p>
            <a:r>
              <a:rPr lang="el-GR" dirty="0"/>
              <a:t>Κόστος Όχλησης</a:t>
            </a:r>
          </a:p>
          <a:p>
            <a:r>
              <a:rPr lang="el-GR" dirty="0"/>
              <a:t>Κόστος Χρήσης του Έργου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B6C9-83F6-4903-8DB7-76BE1E5360EE}" type="slidenum">
              <a:rPr lang="el-GR" smtClean="0"/>
              <a:pPr/>
              <a:t>58</a:t>
            </a:fld>
            <a:endParaRPr lang="el-GR"/>
          </a:p>
        </p:txBody>
      </p:sp>
      <p:sp>
        <p:nvSpPr>
          <p:cNvPr id="5" name="AutoShape 2" descr="data:image/jpeg;base64,/9j/4AAQSkZJRgABAQAAAQABAAD/2wCEAAkGBxQTEhUUExQWFhQXGB0aGBgYGR8aIBsgHRwaHB0fHBwdHCggHBwlHBwcJDIiJSorLi4uFyAzODMsNygtLisBCgoKDg0OGxAQGzQkICQsLCwsLC00NCwsLC8sLCwsLSwsLCwsLCwsLCwsLCwsLCwsLCwsLCwsLCwsLCwsLCwsLP/AABEIAKgBLAMBIgACEQEDEQH/xAAcAAACAwEBAQEAAAAAAAAAAAAEBQIDBgABBwj/xABKEAABAwIEAgYGBwUHAQgDAAABAgMRACEEBRIxQVEGEyJhcYEykaGxwdEUI0JSYuHwM3KCktIHFVOiwuLxQxZUc5Oyw+PyFyQ0/8QAGgEAAwEBAQEAAAAAAAAAAAAAAQIDAAQFBv/EADMRAAICAQMCAwYFBAMBAAAAAAABAhEDEiExBEETUWEiMnGBwfAFQpGh4RSx0fEjUnIV/9oADAMBAAIRAxEAPwBVgcjffwqsWlv6pMg9oTbcgcQKQtOjXGxmIq3K+kuIbw68Mh0htZMp4d/eBSYPEqk7zSw1dwyp8GnagHYTVx0kmUA0uwONC7fa9/fRv0lIMGK6IyohJOgxWlSRKQRXiEoAOlIBiopfEcPXXJXOwFU1ojpdiVl5QNk8aZKz1KAApBnagwvTJib0X1KFDtJvvSaijjTR4/iWSokpMkUK1i8MVABJmjHks/aB2oRlOF1CCZ4VQSjzFutlP1aTvep5fgUr7WqL3FQxRaCfqyT2r0xyZI0zIuawstkXjK2yRKlWM1NWXNh3rNZk8KPCU/fFRxDIMdoWNZIXVLyAW8ubDpc1mSdqXdIQkuiTaK0Aw41TqFKc3A60SARG9HsMm290BZf1YTCXdF6YBlC0R1wN9zS5WShaQErTMzeuT0eWG9IKSdU2PfWRmlyEOZChSwetFuFcrLEN61awZ4VBWTu6hAERzqtzKVp1qV6J/Os16BT35C8scQCbjuozFkFRmw0ULluFQATAmr8QiVnhKK5H8DrXxBsI2iEgKvwp7hlhKFdnbfvpJg8DpgiLU+wrg6tWseNVy8EcXvbCfPHioQEWikoKjBTa1P8ANsSm4SDtWfKFjSW7pjtd1LiHy7oc9Gcuef7bigloEg2uYofpQ8rDuQ2dSTBB5eqlmEzh8K0SQm/CmGswJA86umc8qQodzJxQKOBv51W6hUDVEah76PfMtmAJmgniuAFG2oe+o5GWxdxrj9X1Y76qeYXa8DlRGLCg40DtN/VXmOMHeh+Rh/MhDjUabHelbiaMxAJUSaFdF6iVITU07p8R76gqpsIOpHeoe8VqAfU8wP1XkKz3RD9gr/xFfCtJmCfq/L4VmuiA+oP75+FN+YK90yJw6xtV2OWRFvsir3MySvtEG3dFSKJ7waZMWhdgH1IGvcg+/eoY3FqcVqNp4CjlYQJSANqWlqtYSLbpHEx41oejuIgKE7nj4Unw2AUudNo5/On2XMK+j6Cn7erUN9opkKy912PXTdpKeqKzvYAd9KnMEtIBspIvbceVT6yQIMisbkJUUEXTud6XP5XoUSkSkXkcKIaQkhWskGOzHOn+CwCkYQpV6Tpm/BP699NdK2K6M5ly0plKhZXHlRbCQkxuJ3qKsAvVp7IoNwOpOkgCKbV5CuCfJfiGFNqteTIo7LHpXDg9I2PKqctc1KAcVA4GicXlq0mCfAzRujaE9igNKTiVEyUTaqc9QSuVCBwij8FlZNy4fCjMblZjQTI5mp+MroZYWtxZhMp//WWpYKbakKm5/XxqLOBLeHQrrCVrMxOw/wCI9daHMMqU+psTpZQkC368Kbs5BlukAlwkcZVTLJHsxZQrk+dYlp/rEkKOnxp10XyNzF4gtuLUGo1KUDeBwHeSQP8AitwvLcuCeyFAxYyr40gdxTuFQteHQkqiCpd0gSL6QQSr2eNQydVokotc9ymPBqTafBt0dD8Do0JZi3palavHUTPwrC5zkhYxBSbp09kniOFIldI8eSS+8t1syNLZ6kKnl1YCgeRnhTDojlOI6lbjyx2zKNa1KUAJ31Ex4Co5M2z0rcvHE4v2gvAIQ2FqVulNhQeES64kpk6Sa9DwcBCokGJprhc2w7IAWq/hSQ6qWRVw+4/9NCG/IpxuXa08QsD10tyZlSQCAeRHA1qnOlGEKrKi3EUoynPWkBcrATrJSDVfElECxxkDYrAT2gI3tHdVuDyvW2QswQJT31fjulGHMHVO+3hQuY9KcOsNEEgog7VnkyNbOhXhjwJzgnEAEJNlcrG9Rz3DqBQdJTKhaOM8Kaf9oXCE6W1lOqY0G4ngYofpT0l63QktqQpCguCI2plOT5A4xXAcnBrIJVy2i9IsXgF6rzB2rUM9I3FBKksKKVwAqLcqW57n/VuqaU3Ok2PPvFLqnQ6hj7iJ7L54bUvfwChcimv/AGi0kwix3FD43P8ArElGjf38KFyM44+zE+IbqOCaJUkjaR76NxhSUtxvpIUPDaoNYwIjszT2xNKPoONxEtn9cKQ9D1wx/Gr4UInpMFIKVpiOI77CodHHwlmNYHaNjRT3FrYzqm+ZJFVrdUgQk2NFkJ0pOq53HKuZShRhSoBtNOIGZStjqJdcUXCownkNgacYbAYJ0pSFQd1KNj4VhEq0qImYNHoeiDNLQ6lS4Pq+X5cw1hl6USlQlQPG0H2VlsZl0OfVLKUm8DYTwrZZHDmCTqIkovfupewy2tI+r6tenVqmUqiAfCp5MyhS9AyglBut7ozWCdfvKUqgxexNV4lYSSdKmybwbg1p+rQgwpKTbfUAOG3lTQYZh8AQnswFSdu6hHqUy2To5wgptUZ3AHCqb7RHWDma02JcblKZB0i4J2Ec6VDIWRiQUhOkpJKSeUARTzEYNtBUtQTpUBPOnc0+5OCtpJKxOtOG6wk3Eeo91GM4ZpShIBkHSr50vxePwzYUlUTwMUKvpEhSW0MJJVMGLRPGl8St7OqfTTjzFfWq5CMTg2VEMhJDh+0kSPXTBeXNgBC3QSB4mhsSEMYN1TbpW4CNRBBg2t3UmV0jSlCezJUL1LF1UMi77Mph6OeaOvCvTc0g6lAGhSZ5kb0c7gAopKQFJO4n3Vi8D0kZBGtBIm4inDXSRolQUhQAHY5xzFP7MuBs3T5MKSyLfffsaLD4JSVKEHREjurzBvgAyBqm1A4bpaW0NpgkKm8TI5nlXmDzVh9z6tQkXPI+FThNLh/f8HJJa20knXf4f5GGKeSoAGExvVDGFDqFFKStOwG+r11N9LUklQ0ncRtSLH9MPozqGMMwXkjlI3vaAZI743qi9t7k45NC2SL8F0bcCwpI7GoakhJUR57TWxaVhnm1YdSYEeir3gi4I7r18T6U54+7jVvJUplSdKRoUUEQASLH7xM+Vafo/wBJ1vFCnCC8ggLIEa+SrWkjskcxPGBw58GSUda+Xx9fj+zM5LK9/l9/ew7xHRxDGtV9M9m9iOdBYzD4cFAUbKuCePdWmz99JRoIkkSB4b1nyE9kFAIHo22puhfjw8RrcEOo9hJ8goy7Dl0hSATaAKBeawYUGyntlcFPKtHlSm3XimWwpPEm9UYjANjGJbWUKSVSVgQbjnXpqHYXxUt2Zt/DYILWkhXZsBe5q1OQMqSgJbUSu9uApr0oWyl6MMUqTHaO/a8a0fRjT9HIUoJUony8KSUKavuMs6abS4oVNoDaWkKUhJAA0zes70gypp95SziEpIhJGmYjzrT4nLEdYixOiADPAHc1BrI2Osbme2pZXf1VT2b2QiU2t35/2JZVlKiw0lpaFhtIkbEidwKwfS/BuB9aloKRMDw4GvoK8Iht5BRIgQDMWvajkdJ8G8Q24W1OpsUnmOU71tKYjcktz4ioTTHJcACFvODsJBA71V9bzA4UpVGGQTHACaxXVw2pBBGkzAE8ONTl7PBbAlKS1cGIZbUtwBIKlKOwqS2zq0bHYk0+ypKGmlOk6XlfsweAG586qRhFKxBgCBKjPARSOdJtjKKuPqxW9l+hJOtKpjbhXuX5NiFICksPKB2KW1EHwIF61fR7Kg68LJUlJKlJAmYFjHGFRavoSc1WnsqaeURxCSRHD2U2GMpK2N1fhwnUFtXB+dQ4OJ8K8ccT51Z0iYCFpCTI0C4oXLcGXVadrE3qldjmPVrB4XPGtYw3qfX9lKkaSEpGyuAGwsk0gypiXUIIElQHaEjfjzFbw5SesCSoJlO6Ab6Txv8AirnzRm/d++D0ejniim5una9dld/3DMmxLSGFtlRSAqNjxmOG5g159OEFsrteQEiwIiL3mItRTZ6pJSpILYiVmCVQFEW8bUsxGcqSrUlKCVJTJKbzAn215+Vyvw5djvw+DOcmo877u/v6DDMsu0qbIiAhJ0bGuynL1dcqSIVXrjhxGnsEOdWkdYOEiR6zbzpfhHnGSpaysJjSDYwTYEg8Jp8MIRr2W65ohknPw23JKlw+fPbf6WP8cUs4klzSAlISE8wb6vhXr+dMEKCVoUoiyZ2pYysuoCniHFAQbDhuKtGVMfcSJvyrteePBwY8M9pFuXY1lZSMUEISNlgzJ4Ck/SHOmwpSWWwSJAUkcKcrwLJABbQY2tXOYNqfRSCRFrUnjRqmh5Y8spX97iPIGy1hnipOtTgkoNhbaaHLrgSCnCIM8OA8Dpp05k6VAgqUEm29HMs6Gw2CdI2Fp9cUuNx3cnu3Y+PxcKcYcP1FOCDpb1HCoBBmQRHnarcdm6A6hXVpkJE8vDxoz+71EEJcISdxvSfFdGlFIHWpN/u/nV1kxLdMlPx57S/zyFLdS8glEBRBA7gar6PY5GGQGV6dQUYV486bYbKkoQ2BEpjVb0udJs36NqLilNEaTeFGI8KVRxwbafJCMJq2lTHWYYvr0w271JSbqASoK8QrceBFY3pTicTh3mnytsmAApolGoDmiZTYwYJF+FP8tylYgLJnjBGkD42qHTLLBiEpM6CmUojb+K2wjhF6dNNWvP8AUpLHKCSlvfZdvVnzt7MFOuKUq5UST+VafoO1qWpX4kAeJJFvf6qVnoq8D6Tcc5M+rTWwyplDPVgRKIIvMqmSpUDc+wACkztrHpivvsDDC5bujX5+04pxnq06pC9Vpj0I+NBKQtJEiI51UMbiljW3snjsIMC3O8VmMU/iUFUqKlGZEzvtFR/DorHhUHV963IPHKGzYm6QNI+kOuBwAFU2PdVmSqWtl0yo27Mkk7URlWRtJGrEXWeG8eNanLkYZpBAKUgiLjjXf4iuhXB0Z3CkBpJAAhPKLjnS5PSFYtAMcZI3rc/QWXEwHUQd49sUvx/Q3DqQEtJKVD7QXM+RpMsYT3Y2O1sN2+uDjYkaSlOq/des5mGOdDyCY1JCoANbBjL3EnUXAQEiEgSbJjfxpScgUoh1SgFXhMXMn2UXFtL4othnCEm3/wBWvm0Rx7b6sUz2T1aU6lGePVn41jVYAvqSEdlwGZNoIO5r6ZiGXEKUtSIQlO891ZNbfdvVUmczpcBGFyZzdzFCfw0NmWA6qD15XrUlJ8ONVqFCY0WH7wqOaDUG7OvoZJ5oqvP+zGmY5Iyoz1tgIju5CveqQQoNgysAKna1LymiMswpccCZIG5j9c6pKMYpyfBy63t6ASQ6hZDIKAjtlYtpPDtd/Lc0CelWP/7295FI/wBJrX5eC4VtqsIsORFqSYjo01qMpvN4Nc3Ty8Sc4xfD/ZrZnTmzJSSnHhL5+f7g2A6LFwjSw4oROoAAcbalQJ29dQxOShpxSFICSk3AUFcAdxatXjOkaUJR1yFqHNKpvw9I7QOZqTnS3ClJ0dY2tQ9MI1RyJk9oVxY+um8lv3Ttj0viQSjD5rff13+hlG8AmRpACuB5HgaOewykCH1a0rgTqPZjtb95AHnVeYdIHCop1IcTwX1YE23FtSffaqnutVh1qXdJ0wTP4uZ8NqvLqIT3p7fp8y8ehy4FTkkm1/6+XkMWGW19Y2hYCAlJSN4VqOrjyiqVZJ+P2fnSFrhFXknma5o5cdtyhbOvP0uSE6hOl8E79bNNhF9Wh8aj2UtlPiCSfZSB/EF0qQonSoQRTHJsRoSQtJVqMeVqIzR9hxvQltTLg9FYAN+RjhXRhhdytr0POzZvDcoaU/WvRAmVw0nTI08CQZk86LxOIU0e22m+x4HwMVZkOKbbs+nrPBJJH5VFp/64gnWwZ0hQIKO4CKu8cZHDHLOKK287Txb9v5VeM4aO6SPVQ2KwUKBacSUngYBHr3qheEd5i/LTU3jRRZpBzudsixB2mwojDY5lfokyO69Jhgnfu/5Qa8Wl0cx36b+6sscTeNI0hcTElSo8/bapt4YKMhVhyrLs47ENmAStPEGxPwNM2ukCHIE9WoDYiJ8edOuniK+pmOlYW1yYHfVbTaDZKp42VNIfouLVqUl9JBBsmSBysaEZw2MaWlR0KTxGnTqHKZrPp12Zv6l8NDh/NEAFLawpexgzEc+VC/3weqQ2g9Y6pXoFNhzOoi3OwNA4TCYdJK1NlC1EyASePDurS5QlsJWtCRYQArnEm/qqWXFHJUHVL9R54v8Aj8Vp2/kv1v6A+GudK8Kgk8eyPbPwFE/QVpclLICJSYCk7CJ9oNRexgAGneJ23r1WZL0a0gKEc4iN/EfKox6LFFur4a/UjCc48Sf6jB/MVkFGnSDvxNuA5UClvupNmeb6YXKoImQbHyO1K3+kD6oLSkp5yJn5VWHRrFGocD4ssILSkah9oEiQD41S/hW1WU2DHAisw30vW2qHQhZ/DaKKV01RwSQeRTv5g03gzRb+og9mN/o7aI0NgRyEVMsBQ4gdxil5ztenWpsAedVN9IwbhMja0/Kg4ZELrxMbOulsGFLkCwkmqjnD6PvHjG5HiKWY/pBqTCUwrmdvdQeEzFSSpSkIKlCDpUQSKvhTa9ohmcb9lDl3pQ6pJEkHftIkVaMzCgnrEIWeYt6hWddzISRpcb1cNxtHKo4XQTqC0KnYGUmfEbVTTvyTv2eDTB7DmxSpPgai9gsOuPrVJgzccqX4ZaSgiw7gqfaaS4nFuIXpIcCZ9LSI9dNKLarkWEnF6lszXKyxB9F5PnUNP0cFZUDEKkck3Pr+FZr6XqMIUhSoJudO1E5xmCEtBuV6tI1DSdM8YPETNUitSanxROSVbD7COEOlYBKDN4tc2v4xRzzYWZKoNZLo9mCw02l1KlJAhBEnwIA3NOXMCFnUrXJ5nT7CoV8vPNkxZtUXTSq13onmyOcr4F+ZY4PdcAiIG33SBI0kcLVnkU3cwepxSZUD1kzJg3MAgHY2ufbNTTk6hbXH8P512x6WbXsI+j6Pq8OOLU5UKm96cZTiIbfSoiOrEBRtYxxkDf3VJrKCL9YryEfGqcBYvbSEH0r/AGhv+uNF9Pkg4qS5Z3S6rDmwZNDuknx6kcge0Eq0pVsIVHG9tVpt7a0DOYAmfoqSeYS2f9dZnK1JBUFBBH4oix7waZN4XDquGkz+F0p9kVXE0onF+J6nn2fKQ8XmLRjVhP8AIf8ASa9OPwvFiPFLgpYnKmuAcE8sQn4qolvKeRxHktCvcqq3E86p+hecbg5/ZI/nUPeoVILwm4aH8Lh/rqIwBH2n/NE+6atGWDjqPiyf6ayoz1eRxbwh3w7pjkpR+NVrwuDH/ReHgs/EV6rI2zugfylHwFDP5BpEoUoHgAv5qpk/UV/A9X9DHHFAdyv9tVDEYP8AxMYPUf8A265OSYgiz7g7tWr40O9k2LH2goj7zQPtiiviC/QOTjMGN3sUPFH/AMdWHEYI7vvfxNA/6aRP4fEp9JLJjmNPwqCGn1W+joWn8Dv++jTBcfI0TeMwI2xSwRzbH5VJzNMIRH0z1tj+qlnUITAXhMUknbSpJnw7RNVutYcekjGp4iW5HsbNGpIFwYe65gVkFWNbkfgA/wBdNVIQ23pSrUk9rVAEhQEWJPCKzOBGDcNn1nTchbY2G4mB4edOcxxmoQhJANySItzi0erjSpVuPObklG9gGCrTewt6jROCwGtK2lHQFyklMnfjHDvEHmKFy977wISonSY5cj41sMEStMJIJUIJgCO6Rf5U8VZFuhHh8rwvV9WvEtODmbGk2J6ItwerxjIJ2JB+FUoyrBlRbCgVCQRpg+1NRORYUkjSfUL+yhqktitQe/1/gWf/AI5cmRjMMrxKh/pNNsD0F0jtvMKPcs/01Fvo7hZPZPjAqxXRvDJTOm33iLeuaKySX+gaIP8A3/A/ayoBAT1jJgQTq+YoHI+jamVK/Y6VTMOydzFiKzq8lwq16Ur0nuPzNdjcrw7UAuHu7R/ro+NPn6C+FD7ZuMH0YYup5SVyZCdSQR3SImo9IcSMOzpwrFhI1DSsjv0TqVXzHHqab0lLxVcWlRtInZfKtDj8ZgQGzh9euQRC3VX2AVqMbkW7qhLplleqT+XYnOMVzYJibtt6p1iQtSkLbCr9mJETFjzigDhFKjshXIpIV7quxmbOddocWrqolQClGSZgQTAvVWDzdjqy62yENpJ1SkFR8FTPEV0wxLhM2uorYAXhikx2kHx+BohGKdHoud1+Hq7qKw2NZdP1bzoH3VpCx4SoT7atxOEIAJS0R5tfEin0S+INcQFvGKUsdY22oE3MDb1UX0hcSY7atKjexETaRPLlehGnWOsSFGL3hSVjzKTbzFSzfGJLoGk6SoJSTznc8Im3lS+I4+zXJTw1KOu+PqPG31MJCSjU39lQEgjuI58jQCsxCrqTf96PYRSnDlxor0rUgzsD2b39Eyk+YqnE5/ikqjr/AFIR8EVx/wDz5N6kk7721+25F5IX7Ud/0NXma+oc1QlRWSoW07HjE6t97bVV/fZ3i57z/TUulg7Tfgr3ikYNcsOpyxjSZ9F03RYJ41KULfxY4OdK4ADyn4iqmUqUXgjdTZif30q+FL0nvolGM6o65ItAjfgfhTwy5Ms46n3OjL0+LD0+Tw41cSlDSjKZAVz4czReGwKvtOiOVh86DONb1au1fcQeXhV6MWkj9ko/w/l769DDBx1J+Z43X5Y5HCUXfspP4jEYdA+2PNfyTTXozlyXSvtnQkiYUSTuY1H0bco4UnbUCkfVhPcQJHytW16L5aENyoAlV4i3d2dpiKfTvwcdquRg3lTPAKPfrUfjWN6Q5h9Ff09e6lChqCUpCuJBBJExX0MuQOHqFfGv7WXVB5uLDRePE1njh5Cqcr5HOH6VoJ//AKFiOKk/KjMB0mLrnVtvFZCdRUUwny7U3NfIWFqJ7uPhW0y8fQHIUpK+sbQtKkmeyoqEeIUlQPgKyhC6C5SqzUYvpO4lRCklSk+kLgpjiRJMd+1e5T0kcxOrqkE6dwVwe710kzvMnVrQ4hKIQLfePME8PCaXYPGJ6zVpKUg9sFRCik7+Mbz3CjLDFcAjlb5NMrpebpPXJULEDSY7jKa8PSNKhCnHh4tNq/00N0qynqtL7XZQrsuRe+4VebEfDnWe62eKvV/tqdFLo1AzJs/9eD+LCJPtSBXLxGq4xLZ/eZcT7nKzB1c1Afu29tMsnyl19wAlaUC6llEAC0wbiSNvEcKNPzBa8jW9H8v1JUVBjq51S2lQBOxJ1KIPq4GdoNGa4nWShoJMXJUoJ192o8PfHdQ3S3PQEJw2FgN6Rq07kTZM78L86ymKdJgdsaREaQZPG8/qKUPqbbQt4IStlKAjYoeCxEbQVSPIU0ypWklJVAmIChflNgRx4V8tSYIUFLBGx0x8a+idGMUl9AUhJS7sRcao+0m8kTuKK2FkW59iCh0ycSAoBUtpK03sQCGzxHOlqswa/wAfGJ7y2R70ipf2iY11pDOlWlStYUJgx2YI4gz8aX9HM7C0BKluKKR2jqOsd5TPaHeNuVaSfKDHT3LXcxw/HMHknv0j2FQqsPNn0czX5x/XVufYjENobWyeuQVdtfpQnh2eA5qB4cKz6OjwdOpX1Os2lQUCSZJTeYi9x3TW0vk1x4G6w4o6WswC1HZOrSSfGCB41ViujWKdTD7LjwBkEPt28ATWcxGXAPuNMEuFBgK21QkExfnaoIxrqSRrWkjcHh4yKSSkNHSNMR0RfT6OGdHiUq/9Jr3C5DiErTLDggg3SQN+cUAnOn0/9dQ8Yo45xiUEandU7XIHcZmCPCsrM1F9yObYc6zII7I3HK9L8kZAwikq4kE+BKfZanbXSNRstxwfuqBHrImhsU604JU6oqPEpBPv/U00Z03ZnC0eYLEQIQBB4QNh40yOYJcscOC2CE6jFyTFpG3hwpKllCQdLiTNiVJj2zbxFX4VwNpUdQXCkkaZKRf17CuiGVPZkJ42ty7OsHhEo0oa0OEWULbEWgnj7KSLwLvpXI4kbH53+FDodU68dQUdRhPEpHhPh6qaYtt9lH1YUQBpGntETcmBPbO5MWmBTbPcXdbAa8OUKEgp1pmIiDx08x+deOtmdz5XB76pw4ckFwLCuBWFAk+Kv1fvo/EOwdhtzj2VaD8iU0arNEofUlV7JiIHMniDVKMuQOB/XgKWNYx3hpjnFEDEuf4iR5D5V5McnSwjWm/kfRQ6P8QqlOl8f4GjeXt76fafnSzHLS24STA2iw4Dmaocxy+LpP7v5RRKWGnUkKQDqg6lCSVARJ3O1qaOXHkkljjVb9hM2DqOmg5ZZ6tSrluv1BhmzQ3VRzGKSQFCIO0j51FGWtIMBCEkb2PvSR7KZYZoLIQ3Oo8hA81elp7iTXY5PyPIUfUtyfDqfdiIQmCrbyG3H51u224AA2oPKsIlpGlIjnwk0bri9DYDvlleJ2gbmvj/APaGsKfBO2kx3wf166+l51jFISfvK28K+f4/M2SAX8Oh2DAMqTw5hXw3BoSdGgrMU0zEeI/LyH63rb59hwtzAlQK1DBt6dgCdS4mIED3b3qGEzDBOKCfoKJJt9as3HlzrQY/NmipHW4SXEo0IBUqUJTMJIKQAIk8ZpNStFKdMymKbbS4ErxGlSgCDoIRckbhQPCrU5UpLp1KS5zVwIPdwP676E6TYYvJDifskiIiRbbvEU46HZstTXVqYS8UW1KWEaUcAokGRMxV3LzRGvI0mAYGIwZZXxQU8LFPonxCdHqrCthQTpUCFItEcOdxtNazLekASotNYSINw25qAJHMIgWT7KFxecMBxQcwadfGVmZN9tHn51zy5LLgzTiNQi/q/KrcNmb7QgyREBQ3v40/TmmG2+hAeC/9leP5ixF8GoA/iHxbNCjWZzDOJkqiSR6Q4XHqNWaeMqt4U5wmY4YSE4aJJMFQMn/yrbbbVavOsPwww8yjn/4Vag2JCkK2JB5fo04yxtaEdvXoF9OrRPGR2bmJtPKqMxfw7yAAgNKBnshJnuPYTQamglI0vOlI4AqHla0fqK1epr9Bt0oxLbmH6plRCgpK0qc1E24XTAsY3O8c6zGCh1emOpxKZgjsgkcuCfDameBQ2hYWrU7EmDJmeYKINNF5rhVHt4RpR2GpCT4bt2FPF0I0CZPnK0q0rIQsnc2Q54/dX+L171psRjHXWVJw6+qdG4UkFQttOwngq499Z57pDhkpCPoeGF/RKRpv39WAL0a90lDRSVYZtNoSQBsbiCBGk85im3W6BaezM3lbjqcUA4CVlX1hX6Vhwk3JMeXdWhzjCs4hJSpCXHdPZgK1AjgCNxwonA9IW33SlLTSnUjwIHcTAI8DUH8+0LCDh0JUuw1AjVwiQYJv7aaM9qYrh3RiGlMJJCWx3kCSDxF77c/KovpZJ+1H7v51uXAhHaVhsCi0XSmSOV1D1GhG83aPo4TDxzDKSD4dr41NxY6kY5lCBzPfFEKZSkwVLSd40++tU7mqCIOHYAuP2QHq7XZPqpXjAFXaYQgDkLTPeSNoseRraQ6hajFtRspR7wPnTPJGWFkq0qEbJKrK3MxxjlPOhEMLsRA8ED/iKJw7riUmFupiwhRA74FxRjs9wS3QqzrFqZxGhayptYkHaJtpMcPnWgwIcWQEkJSBcgAHyNDKxAVZwhc/fZQsDxMaqkrOHWgEobZKeYCgD7xVFNCOLO6VsFDSDchKuHeD7bVjl4gkyB660uY52XWVIcTCpCkkbWUN78pvWcCQbpNjXRjSktiE7ixnhmlED3k0WhEcZpWFjn76mO7UfBJ+VeQ+iv8AMfSR/GNK9z9/4GCnBTPAukJsBbz99IWU/hc/lj3xTDC2P7Nw+aR8arh6WON3dnJ1f4jPqI6dNIaBZJ4k+s1tejmV9WnUodpW/d3fr5Uo6H4dxWpSkJQkxASdRMTcmAPf89kloj7JrpPMJBNDYt0C2wG9SxDukcZpJnGLARpBur3UONzci3OsdqhRNgJ8ACYFYHMHCQhOmBp1E8STIPheRWqzBYOhExYKP81qweZOEFyLlJMyIsCY9Y9gNI2USH/R1LaHW38R9WwDIUeOkahoG6lEpA7NwDIihM1z36RiVvBJSmYQlR4Akie+44nYUlcwLqmRiCFKkwTwSJASNrEk7DgRzrzAJ1JPOfYAJ99ZchfBsMsxIfSGo0HvIg+dJekYVhV6W16kOI7RFrg3j2evhRWTYIuqKOAG/L86cdK8CAy3Ikgm8bDSZ9ZirP3fgSXvHv8AZi8ktLCUaSFpKjOoqJOkTa0CfXVP9o5DT6VaTLgIlP4dPr3/AFFXf2YNgIdifSb4/i/Xqq7+1FlJCCrVAVuO8Gd+FvYKk+fkUXu/My6MYtZKU6SEi5n2W9VSS44D6SR66ryZlKVQlVlWN7j7Px9lXhkAwoO94BT8TSNDJkFPu/4oHkaqbxDxUfrLAEzpPymilMJ4Id/nR865pISqdLkjaVp9om9AIMvEu2+uJ/gV/TXOYhyP2l/3V/0xRD2FSDaYNxc+rfgbeVQGFTyP8x+dYxQh5zTJci8XSd+8RIt7u6onEH/GRPhHxFGtMxNjB3BJj32PeK9Vh9N76TsZ9h76xhepxahHWNkd4PztV394uts6FJS40DxPoA8rSEk7gyN4HGvXWxySfFQ/prmmwnYJBIMgFNxx8RFFSa4A42XYV7qFgLB6tQCgtNymdloVxHd5GtphcSl4JQ6UlVltrFguNlJMHSsfqQYOKw7iUgIV2mFHsmxLRO43Mp7vdRDbisMdC5UwrtAg3TOy0H9fOjV7oVOtmafEZfp3Klkn0lBII80hOk/u70ErKlq7LbYF5J1kcBwFvXTTLseFhKHCNSh2FjZY+fMcNxSHNGcRhnCsvLU2bDVMJP3VabTayov4zTKSfIri1xwdiGloUQtMTAsJ99j5cqgtviU+cAe0e6lL3TLFARrRB3Ep9yo91anJ2AthDiwoqWkKIFgJ2smOHvpVG+AuVcixTAPO20EifVtVS1kCbgp21GYEXuLztbuonNcRGpKEoRpg6gCSQd4k25X51Uy6Z2kX2IPj3eviBymg9jLcE0FRlSQomLAkg8gOdu7geVelwAzcAciY8IAN/GiQu3GOI58O8SNxvHIV4kmL3HMwO6+xn20AgDzmpKwdJBBvAkHxHxodzKED0nEkwPtgfCmfUhXZKQSdo4nu8uHfQ39yoNw2D3jSfaRNNGbXAHFPkvSamUjhUSqiWMOV2i/63ovYMU5OkitAppkbLrrgSkgNpjUrSmfCSJmpMZJqMahJ5D4zWxyzApZQEJ4cedKmpByQcHT5C8K2EJCU2Aq8LqoCqcS7HxpqsnqaRHErBk8BWUxzsqJUdp8opjjscCdI2BEnzpNmjWsKTMAque6ST67VpPajRW9gDeElYWpQnkLwLaZPOKS45s/SnLX1A/ekkDuvbh5U6weZ4aCHSQrURZwDYwPsn30fkuEwiXAppkrU0QqC7IBBkSI5ifKpSkqKxi7K+nmG+iYNplKe2t1C1J8DYDzHs8KWdFejDg0hadKY1LJIueUfratJm+IYxTmp5tRW2QuA4RERE22pV/fLjThOnrW1btyQR4ECQI50+JWm2LkdOh44GWYSkDuCd/M1kOledOKccaGnqkAakiJJIBuSJHsrUYHNGHRq+imRwK1T4+FB4rE5cVKLjKdRsqXlj/innkVVQkcbuyj+zpWpDqkoCElxAAknYEmJvy9dEdO1hKQVJ1JC0yAdPBVNej2PwiE6cPh7SVQFqVfYm/dVmaY3BuJIfaGmROpahcbCpa/asrpqNHzdDoUoqSQlMnShRTI7rASP130zxCQVXUwCYPbKQbibW2k8uFaMMZaP+ggd+tVTefwJUPqgTtZZ28qzl6ASMj1IPpOYf/zB8EVEaUkfWNeTiz7AmK2+rARIZBn8ZqPW4Diwn+c0NXoGvUyr2JQW0qTFlRPai6Z343BsaH+lDgsAH0om9bFzG4EJ0llOn9/j41D6Rl0fsm/56Os2gyKNH30+omr8O82ToMqKjulPqidjPsmtOX8u/wAFo/xD5Vwdy8X+jNzwuPlQ1m0GPfTpJSVQQb9hR9wocn8RPKEOf8Vt3sXgSZVhmZPEkXjyqPWYD/ujPs/poakw6WjDaxcKBKVCCNK7d47xwnwr1/FFpKGFJSED7aiTY/a8O6tkp3L+OEZ/X8Nc9mGAVCVYVpQHoggmP8tNGdCuJmG1HDrLbk9USLjdB3Cknl861mWYgOgsu6SSmUmBDifA+0cKpXnmCVpQMO0QBpAIJjgBcbVFnP8ADoUEKwyG9KuySDY90bVpO+DLbkzXSDI/o60kKPUqUATA7AJ5hJG0wTFaJLj4SFtIS6giwCxYWjeKbPZ806VNqYQ52bpKSbH2RQf9/sYYEDDpbAMQEqA8r00Z1sCUL3FDuRYh3U71YbV93fV/msfKkqlEGDINrb+yt/hs+Kx9WylSY4f/AGoB5aVHWcCgzuSmSfLVO1Z78IC9THpxH4r+qJ5W8asYfAuVSZkfqB+pvT45vgxY4VsRvKD86qXnWF4Ydv8AkI/1UowpGIAm5M8L/mP1vVL8KMlIV3qSSfM7nzvTh7OWY/YN+o/1VV/erf8AgN/yn+qhYaAAu249d6JwCXHFBLZM902Hyrq6rE7a4N3luCDaQJJPEnjTDVyBrq6gDkg66Ral2a43saAe17q6uphe4jCoIFJc3zUpQt1J9NWlFpFpM+d/VXV1SbKpGby9mVAq3ns+fGO6vrWU4IYTAlJjrHpUqRcCIv5e+urqnIpAyqVFSlngo79w2pzgMKAiSEjxN1V1dXdBUkjkn3Yk6TNOtpS81CQgwYsQPCbprN5tiy+oLCNJVJIExsBPdtXV1Tyc0NDiz6T0TY6phmLKLeo/xkmkPSZBOsie04I8oFdXVBe+y8toIRKWYIMecT7TVzbotf7PLviurq0zRCkK1CxsN7D51S4wYvt4iK6uoVtZj3CugAgnvso8PP8AUVaX5i+1xZR9s11dRMeOYoCCVKB8FD31L6f+L2K/prq6hdGoqW8F+kdjP2tuOwE+HjUA/wAIQe8ifemurqJqKHEztoPhp+VDKA2t3WG/ka9rqzMUYhQVee1N+/8APej8Or6Q0QuOsQLH7w5HvFdXVSAkinLn1JXEw4PRJ+0BwNappSMQ2dSUzspJ3/XI11dST23HhvszG55hXcOSlC1BCvRUkxblE2IqOX4vGrAAccCPvTy599dXVSG7onLZHuYLxE6lErIO6oVPjVzTRWgr0aCIm1j4V7XUzihVIq1WggE78ajpN5jfiY+NeV1QLH//2Q==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24582" name="Picture 6" descr="http://extras.mnginteractive.com/live/media/site569/2012/1025/20121025__light%20rail_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49" y="1316715"/>
            <a:ext cx="3138148" cy="208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http://www.williamcharlesconstruction.com/uploadedImages/Construction/Library/Images/Heavy_Highway/Capabilities/Main/SP-HH-CAP-M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274" y="3831340"/>
            <a:ext cx="3138148" cy="169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6055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4244"/>
            <a:ext cx="9144000" cy="789709"/>
          </a:xfrm>
        </p:spPr>
        <p:txBody>
          <a:bodyPr>
            <a:noAutofit/>
          </a:bodyPr>
          <a:lstStyle/>
          <a:p>
            <a:r>
              <a:rPr lang="el-GR" dirty="0"/>
              <a:t>Κόστος Κατασκευής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696" y="981783"/>
            <a:ext cx="8566068" cy="5238907"/>
          </a:xfrm>
        </p:spPr>
        <p:txBody>
          <a:bodyPr>
            <a:noAutofit/>
          </a:bodyPr>
          <a:lstStyle/>
          <a:p>
            <a:pPr algn="just"/>
            <a:r>
              <a:rPr lang="el-GR" sz="2800" dirty="0"/>
              <a:t>Δαπάνη κατασκευής έργου για κάλυψη ανάγκης</a:t>
            </a:r>
          </a:p>
          <a:p>
            <a:pPr lvl="1" algn="just"/>
            <a:r>
              <a:rPr lang="el-GR" sz="2400" dirty="0"/>
              <a:t>Κόστος κατασκευής</a:t>
            </a:r>
          </a:p>
          <a:p>
            <a:pPr lvl="2" algn="just"/>
            <a:r>
              <a:rPr lang="el-GR" sz="2000" dirty="0"/>
              <a:t>Προσπάθεια και ύλη για έργο</a:t>
            </a:r>
          </a:p>
          <a:p>
            <a:pPr lvl="2" algn="just"/>
            <a:r>
              <a:rPr lang="el-GR" sz="2000" dirty="0"/>
              <a:t>Έξοδα εργοταξίου, επιχείρησης</a:t>
            </a:r>
          </a:p>
          <a:p>
            <a:pPr lvl="1" algn="just"/>
            <a:r>
              <a:rPr lang="el-GR" sz="2400" dirty="0"/>
              <a:t>Προσφορά αναδόχου</a:t>
            </a:r>
          </a:p>
          <a:p>
            <a:pPr algn="just"/>
            <a:r>
              <a:rPr lang="el-GR" sz="2800" dirty="0"/>
              <a:t>Συγκοινωνιακά Έργα</a:t>
            </a:r>
          </a:p>
          <a:p>
            <a:pPr lvl="1" algn="just"/>
            <a:r>
              <a:rPr lang="el-GR" sz="2400" dirty="0"/>
              <a:t>Επανάληψη στοιχείων</a:t>
            </a:r>
          </a:p>
          <a:p>
            <a:pPr lvl="1" algn="just"/>
            <a:r>
              <a:rPr lang="el-GR" sz="2400" dirty="0"/>
              <a:t>Επαρκεί ο υπολογισμός του κόστους ενός τέτοιου τυπικού στοιχείου για την εκτίμηση του κόστους κατασκευής του συστήματος </a:t>
            </a:r>
          </a:p>
          <a:p>
            <a:pPr lvl="1" algn="just"/>
            <a:r>
              <a:rPr lang="el-GR" sz="2400" dirty="0"/>
              <a:t>Το κόστους ενός τμήματος επαναλαμβάνεται σε όλο το έργο.</a:t>
            </a:r>
          </a:p>
          <a:p>
            <a:pPr lvl="1" algn="just"/>
            <a:r>
              <a:rPr lang="el-GR" sz="2400" dirty="0"/>
              <a:t>Προστίθενται τιμές κόστους οι οποίες δεν είναι δυνατόν να ενταχθούν στο κόστος ενός τυπικού τμήματος </a:t>
            </a:r>
          </a:p>
          <a:p>
            <a:pPr lvl="1" algn="just"/>
            <a:endParaRPr lang="el-GR" sz="2400" dirty="0"/>
          </a:p>
          <a:p>
            <a:pPr lvl="2" algn="just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B6C9-83F6-4903-8DB7-76BE1E5360EE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398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l-GR" dirty="0"/>
              <a:t>Ζήτηση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8167"/>
            <a:ext cx="856895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Ζήτηση για Μετακίνηση:</a:t>
            </a:r>
          </a:p>
          <a:p>
            <a:pPr marL="0" indent="0">
              <a:buNone/>
            </a:pPr>
            <a:endParaRPr lang="el-GR" sz="1400" dirty="0"/>
          </a:p>
          <a:p>
            <a:pPr marL="0" indent="0" algn="just">
              <a:buNone/>
            </a:pPr>
            <a:r>
              <a:rPr lang="el-GR" b="1" i="1" dirty="0"/>
              <a:t>«Επιθυμία για προσέγγιση προορισμού με συνδυασμό μέσου και διαδρομής»</a:t>
            </a:r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r>
              <a:rPr lang="el-GR" dirty="0"/>
              <a:t>Η ζήτηση είναι γενόμενη:</a:t>
            </a:r>
          </a:p>
          <a:p>
            <a:pPr marL="0" indent="0">
              <a:buNone/>
            </a:pPr>
            <a:endParaRPr lang="el-GR" b="1" dirty="0"/>
          </a:p>
          <a:p>
            <a:pPr marL="0" indent="0" algn="ctr">
              <a:buNone/>
            </a:pPr>
            <a:r>
              <a:rPr lang="el-GR" b="1" i="1" dirty="0"/>
              <a:t>«Σπάνια μετακινείται κάποιος για να μετακινηθεί»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FECE-F587-46D1-B986-0B84E4D261D9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65498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128"/>
            <a:ext cx="9144000" cy="1143000"/>
          </a:xfrm>
        </p:spPr>
        <p:txBody>
          <a:bodyPr/>
          <a:lstStyle/>
          <a:p>
            <a:r>
              <a:rPr lang="el-GR" dirty="0"/>
              <a:t>Κόστος Κατασκευής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47430" y="1265465"/>
            <a:ext cx="8174083" cy="4968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/>
              <a:t>Παράδειγμα (1):</a:t>
            </a:r>
          </a:p>
          <a:p>
            <a:pPr marL="0" indent="0" algn="just">
              <a:buNone/>
            </a:pPr>
            <a:r>
              <a:rPr lang="el-GR" sz="2400" dirty="0"/>
              <a:t>Ζητείται η εκτίμηση του κόστους υλοποίησης υπόγειας γραμμής Μετρό 10 </a:t>
            </a:r>
            <a:r>
              <a:rPr lang="en-US" sz="2400" dirty="0"/>
              <a:t>km </a:t>
            </a:r>
            <a:r>
              <a:rPr lang="el-GR" sz="2400" dirty="0"/>
              <a:t>με 7 σταθμούς. Για τη λειτουργία της γραμμής θα απαιτηθούν 12 συρμοί.</a:t>
            </a:r>
          </a:p>
          <a:p>
            <a:r>
              <a:rPr lang="el-GR" sz="2400" dirty="0"/>
              <a:t>Το εκτιμώμενο κόστος γραμμής Μετρό σε σήραγγα είναι 80Μ € ανά </a:t>
            </a:r>
            <a:r>
              <a:rPr lang="en-US" sz="2400" dirty="0"/>
              <a:t>km</a:t>
            </a:r>
          </a:p>
          <a:p>
            <a:r>
              <a:rPr lang="en-US" sz="2400" dirty="0"/>
              <a:t>To </a:t>
            </a:r>
            <a:r>
              <a:rPr lang="el-GR" sz="2400" dirty="0"/>
              <a:t>εκτιμώμενο κόστος ανά σταθμό είναι 70Μ €.</a:t>
            </a:r>
          </a:p>
          <a:p>
            <a:r>
              <a:rPr lang="el-GR" sz="2400" dirty="0"/>
              <a:t>Το κόστος αγοράς κάθε συρμού είναι 2Μ €</a:t>
            </a:r>
          </a:p>
          <a:p>
            <a:pPr marL="0" indent="0">
              <a:buNone/>
            </a:pPr>
            <a:r>
              <a:rPr lang="el-GR" sz="2400" dirty="0"/>
              <a:t>Το συνολικό κόστος της γραμμής θα είναι ίσο με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l-GR" sz="2400" b="1" dirty="0"/>
              <a:t>10 </a:t>
            </a:r>
            <a:r>
              <a:rPr lang="en-US" sz="2400" b="1" dirty="0"/>
              <a:t>x 80 M + 7 x 70 M + 12 x 2 M = 1324M </a:t>
            </a:r>
            <a:r>
              <a:rPr lang="el-GR" sz="2400" b="1" dirty="0"/>
              <a:t>€</a:t>
            </a:r>
            <a:r>
              <a:rPr lang="en-US" sz="2400" b="1" dirty="0"/>
              <a:t> </a:t>
            </a:r>
            <a:endParaRPr lang="el-GR" sz="2400" b="1" dirty="0"/>
          </a:p>
          <a:p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265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652" y="-2938"/>
            <a:ext cx="9124347" cy="1143000"/>
          </a:xfrm>
        </p:spPr>
        <p:txBody>
          <a:bodyPr/>
          <a:lstStyle/>
          <a:p>
            <a:r>
              <a:rPr lang="el-GR" dirty="0"/>
              <a:t>Κόστος Κατασκευής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48015" y="1325645"/>
            <a:ext cx="8174083" cy="521326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400" b="1" dirty="0"/>
              <a:t>Παράδειγμα (2)</a:t>
            </a:r>
            <a:endParaRPr lang="en-US" sz="2400" b="1" dirty="0"/>
          </a:p>
          <a:p>
            <a:pPr marL="0" indent="0" algn="just">
              <a:buNone/>
            </a:pPr>
            <a:r>
              <a:rPr lang="el-GR" sz="2400" dirty="0"/>
              <a:t>Πρόκειται να κατασκευαστεί αυτοκινητόδρομος μήκους 20 </a:t>
            </a:r>
            <a:r>
              <a:rPr lang="en-US" sz="2400" dirty="0"/>
              <a:t>km</a:t>
            </a:r>
            <a:r>
              <a:rPr lang="el-GR" sz="2400" dirty="0"/>
              <a:t> και πλάτους 14 </a:t>
            </a:r>
            <a:r>
              <a:rPr lang="en-US" sz="2400" dirty="0"/>
              <a:t>m </a:t>
            </a:r>
            <a:r>
              <a:rPr lang="el-GR" sz="2400" dirty="0"/>
              <a:t>ανά κατεύθυνση</a:t>
            </a:r>
            <a:r>
              <a:rPr lang="en-US" sz="2400" dirty="0"/>
              <a:t>.</a:t>
            </a:r>
            <a:endParaRPr lang="el-GR" sz="2400" dirty="0"/>
          </a:p>
          <a:p>
            <a:pPr marL="0" indent="0" algn="just">
              <a:buNone/>
            </a:pPr>
            <a:r>
              <a:rPr lang="el-GR" sz="2400" dirty="0"/>
              <a:t>Το κόστος κατασκευής αντίστοιχων έργων εκτιμάται στα 10Μ € ανά </a:t>
            </a:r>
            <a:r>
              <a:rPr lang="en-US" sz="2400" dirty="0"/>
              <a:t>km</a:t>
            </a:r>
            <a:r>
              <a:rPr lang="el-GR" sz="2400" dirty="0"/>
              <a:t>.</a:t>
            </a:r>
            <a:r>
              <a:rPr lang="en-US" sz="2400" dirty="0"/>
              <a:t> </a:t>
            </a:r>
            <a:endParaRPr lang="el-GR" sz="2400" dirty="0"/>
          </a:p>
          <a:p>
            <a:pPr marL="0" indent="0" algn="just">
              <a:buNone/>
            </a:pPr>
            <a:r>
              <a:rPr lang="el-GR" sz="2400" dirty="0"/>
              <a:t>Στα πλαίσια της κατασκευής θα απαιτηθούν και τεχνικά έργα</a:t>
            </a:r>
            <a:r>
              <a:rPr lang="en-US" sz="2400" dirty="0"/>
              <a:t> </a:t>
            </a:r>
            <a:r>
              <a:rPr lang="el-GR" sz="2400" dirty="0"/>
              <a:t>(άνω διαβάσεις), συνολικού μήκους 500 </a:t>
            </a:r>
            <a:r>
              <a:rPr lang="en-US" sz="2400" dirty="0"/>
              <a:t>m</a:t>
            </a:r>
            <a:r>
              <a:rPr lang="el-GR" sz="2400" dirty="0"/>
              <a:t> και κόστους 2000 €/</a:t>
            </a:r>
            <a:r>
              <a:rPr lang="en-US" sz="2400" dirty="0"/>
              <a:t>m2.</a:t>
            </a:r>
            <a:endParaRPr lang="el-GR" sz="2400" dirty="0"/>
          </a:p>
          <a:p>
            <a:pPr marL="0" indent="0" algn="just">
              <a:buNone/>
            </a:pPr>
            <a:r>
              <a:rPr lang="el-GR" sz="2400" dirty="0"/>
              <a:t>Το συνολικό κόστος θα είναι</a:t>
            </a:r>
            <a:r>
              <a:rPr lang="en-US" sz="2400" dirty="0"/>
              <a:t>:</a:t>
            </a:r>
          </a:p>
          <a:p>
            <a:pPr marL="0" indent="0" algn="just">
              <a:buNone/>
            </a:pPr>
            <a:r>
              <a:rPr lang="en-US" sz="2400" b="1" dirty="0"/>
              <a:t>20 km x 10 M </a:t>
            </a:r>
            <a:r>
              <a:rPr lang="el-GR" sz="2400" b="1" dirty="0"/>
              <a:t>€ /</a:t>
            </a:r>
            <a:r>
              <a:rPr lang="en-US" sz="2400" b="1" dirty="0"/>
              <a:t> km + 500 m x 2 x 14 m x 2000 </a:t>
            </a:r>
            <a:r>
              <a:rPr lang="el-GR" sz="2400" b="1" dirty="0"/>
              <a:t>€</a:t>
            </a:r>
            <a:r>
              <a:rPr lang="en-US" sz="2400" b="1" dirty="0"/>
              <a:t> /m2=228 M </a:t>
            </a:r>
            <a:r>
              <a:rPr lang="el-GR" sz="2400" b="1" dirty="0"/>
              <a:t>€</a:t>
            </a:r>
            <a:endParaRPr lang="en-US" sz="2400" b="1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681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r>
              <a:rPr lang="el-GR" dirty="0"/>
              <a:t>Κόστος Λειτουργίας και Συντήρησης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996" y="985838"/>
            <a:ext cx="8782050" cy="3942438"/>
          </a:xfrm>
        </p:spPr>
        <p:txBody>
          <a:bodyPr>
            <a:normAutofit/>
          </a:bodyPr>
          <a:lstStyle/>
          <a:p>
            <a:r>
              <a:rPr lang="el-GR" sz="2800" dirty="0"/>
              <a:t>Λειτουργικό Κόστος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/>
              <a:t>Ανάλωση προσπάθειας και ύλης για τη χρησιμοποίηση του έργου και των αναγκών που εξυπηρετεί.</a:t>
            </a:r>
          </a:p>
          <a:p>
            <a:r>
              <a:rPr lang="el-GR" sz="2800" dirty="0"/>
              <a:t>Κόστος Συντήρησης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/>
              <a:t>Ανάλωση προσπάθειας και ύλης για τη διατήρηση του έργου σε αποδεκτό επίπεδο λειτουργίας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B6C9-83F6-4903-8DB7-76BE1E5360EE}" type="slidenum">
              <a:rPr lang="el-GR" smtClean="0"/>
              <a:pPr/>
              <a:t>62</a:t>
            </a:fld>
            <a:endParaRPr lang="el-GR"/>
          </a:p>
        </p:txBody>
      </p:sp>
      <p:pic>
        <p:nvPicPr>
          <p:cNvPr id="25602" name="Picture 2" descr="http://upload.wikimedia.org/wikipedia/commons/a/a9/Ansaldobreda_A6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83" y="3829542"/>
            <a:ext cx="3307225" cy="219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media.philstar.com/images/the-philippine-star/headlines/20140831/mrt-rail-maintenance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63461"/>
            <a:ext cx="3312509" cy="226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4222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r>
              <a:rPr lang="el-GR" dirty="0"/>
              <a:t>Κόστος Λειτουργίας και Συντήρησης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663" y="965105"/>
            <a:ext cx="8370674" cy="46598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400" dirty="0"/>
              <a:t>(α) Συσχετίζονται οι μονάδες παραγωγής του έργου με ένα μέσο κόστος ανά μονάδα μέτρησης της εργασίας.</a:t>
            </a:r>
          </a:p>
          <a:p>
            <a:pPr algn="just"/>
            <a:r>
              <a:rPr lang="el-GR" sz="2000" dirty="0"/>
              <a:t>(Συνολικό Κόστος Λεωφορειακού Συστήματος) = (Αριθμός Λεωφορείων) x (Μοναδιαίο Κόστος Λειτουργίας Λεωφορείου).</a:t>
            </a:r>
          </a:p>
          <a:p>
            <a:pPr algn="just"/>
            <a:r>
              <a:rPr lang="el-GR" sz="2000" dirty="0"/>
              <a:t>(Συνολικό Κόστος Συντήρησης Οδού) = (Μήκος οδού) x (Κόστος συντήρησης ανά </a:t>
            </a:r>
            <a:r>
              <a:rPr lang="el-GR" sz="2000" dirty="0" err="1"/>
              <a:t>χλμ</a:t>
            </a:r>
            <a:r>
              <a:rPr lang="el-GR" sz="2000" dirty="0"/>
              <a:t> οδού)</a:t>
            </a:r>
          </a:p>
          <a:p>
            <a:pPr marL="0" indent="0" algn="just">
              <a:buNone/>
            </a:pPr>
            <a:endParaRPr lang="el-GR" sz="2400" dirty="0"/>
          </a:p>
          <a:p>
            <a:pPr marL="0" indent="0" algn="just">
              <a:buNone/>
            </a:pPr>
            <a:r>
              <a:rPr lang="el-GR" sz="2400" dirty="0"/>
              <a:t>(β) Συσχετίζεται το κόστος λειτουργίας ή συντήρησης με τις παρεχόμενες υπηρεσίες από το έργο</a:t>
            </a:r>
          </a:p>
          <a:p>
            <a:pPr marL="234950" lvl="1" indent="-234950" algn="just"/>
            <a:r>
              <a:rPr lang="el-GR" sz="2000" dirty="0"/>
              <a:t>(Συνολικό Κόστος) = (Προσφορά Έργου ανά μονάδα έργου) x (Μονάδες έργου) x (Κόστος ανά προσφερόμενο έργο από κάθε μονάδα)</a:t>
            </a:r>
            <a:endParaRPr lang="en-US" sz="2000" dirty="0"/>
          </a:p>
          <a:p>
            <a:pPr marL="234950" lvl="1" indent="-234950" algn="just"/>
            <a:r>
              <a:rPr lang="el-GR" sz="2000" dirty="0"/>
              <a:t>(Συνολικό Κόστος) = (Επιβάτες που μεταφέρει ο κάθε συρμός) x (Αριθμός Δρομολογίων Συρμών) x (Κόστος μεταφοράς ανά επιβάτη) </a:t>
            </a:r>
            <a:endParaRPr lang="en-US" sz="2000" dirty="0"/>
          </a:p>
          <a:p>
            <a:pPr algn="just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B6C9-83F6-4903-8DB7-76BE1E5360EE}" type="slidenum">
              <a:rPr lang="el-GR" smtClean="0"/>
              <a:pPr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81535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r>
              <a:rPr lang="el-GR" dirty="0"/>
              <a:t>Κόστος Λειτουργίας και Συντήρησης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851" y="995796"/>
            <a:ext cx="8479972" cy="397941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l-GR" sz="2000" b="1" dirty="0"/>
              <a:t>Παράδειγμα (1)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2000" dirty="0"/>
              <a:t>Το ετήσιο κόστος συντήρησης οδοστρώματος αυτοκινητοδρόμου είναι 100,000 € ανά </a:t>
            </a:r>
            <a:r>
              <a:rPr lang="en-US" sz="2000" dirty="0"/>
              <a:t>km. </a:t>
            </a:r>
            <a:r>
              <a:rPr lang="el-GR" sz="2000" dirty="0"/>
              <a:t>Άρα η ετήσια συντήρηση τμήματος αυτοκινητοδρόμου 15 </a:t>
            </a:r>
            <a:r>
              <a:rPr lang="en-US" sz="2000" dirty="0"/>
              <a:t>km </a:t>
            </a:r>
            <a:r>
              <a:rPr lang="el-GR" sz="2000" dirty="0"/>
              <a:t>είναι 1.5 Μ €</a:t>
            </a:r>
          </a:p>
          <a:p>
            <a:pPr algn="just">
              <a:lnSpc>
                <a:spcPct val="150000"/>
              </a:lnSpc>
              <a:buNone/>
            </a:pPr>
            <a:r>
              <a:rPr lang="el-GR" sz="2000" b="1" dirty="0"/>
              <a:t>Παράδειγμα (2)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000" dirty="0"/>
              <a:t>Το κόστος λειτουργίας ενός αστικού λεωφορείου είναι 2.5 € </a:t>
            </a:r>
            <a:r>
              <a:rPr lang="el-GR" sz="2000" dirty="0" err="1"/>
              <a:t>άνα</a:t>
            </a:r>
            <a:r>
              <a:rPr lang="el-GR" sz="2000" dirty="0"/>
              <a:t> όχημα και </a:t>
            </a:r>
            <a:r>
              <a:rPr lang="en-US" sz="2000" dirty="0"/>
              <a:t>km (</a:t>
            </a:r>
            <a:r>
              <a:rPr lang="el-GR" sz="2000" dirty="0" err="1"/>
              <a:t>οχηματοχλμ</a:t>
            </a:r>
            <a:r>
              <a:rPr lang="el-GR" sz="2000" dirty="0"/>
              <a:t>). Στόλος 100 λεωφορείων με κάθε λεωφορείο να διανύει ημερησίως 200 </a:t>
            </a:r>
            <a:r>
              <a:rPr lang="en-US" sz="2000" dirty="0"/>
              <a:t>km</a:t>
            </a:r>
            <a:r>
              <a:rPr lang="el-GR" sz="2000" dirty="0"/>
              <a:t> έχει κόστος λειτουργίας 100 οχήματα </a:t>
            </a:r>
            <a:r>
              <a:rPr lang="en-US" sz="2000" dirty="0"/>
              <a:t>x 200 km/</a:t>
            </a:r>
            <a:r>
              <a:rPr lang="el-GR" sz="2000" dirty="0"/>
              <a:t>όχημα </a:t>
            </a:r>
            <a:r>
              <a:rPr lang="en-US" sz="2000" dirty="0"/>
              <a:t>x </a:t>
            </a:r>
            <a:r>
              <a:rPr lang="el-GR" sz="2000" dirty="0"/>
              <a:t>2.5 € </a:t>
            </a:r>
            <a:r>
              <a:rPr lang="el-GR" sz="2000" dirty="0" err="1"/>
              <a:t>άνα</a:t>
            </a:r>
            <a:r>
              <a:rPr lang="el-GR" sz="2000" dirty="0"/>
              <a:t> όχημα και </a:t>
            </a:r>
            <a:r>
              <a:rPr lang="en-US" sz="2000" dirty="0"/>
              <a:t>km = 50,000 </a:t>
            </a:r>
            <a:r>
              <a:rPr lang="el-GR" sz="2000" dirty="0"/>
              <a:t>€ ανά ημέρα.</a:t>
            </a:r>
            <a:r>
              <a:rPr lang="en-US" sz="2000" dirty="0"/>
              <a:t> </a:t>
            </a:r>
            <a:endParaRPr lang="el-GR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 </a:t>
            </a:r>
            <a:r>
              <a:rPr lang="el-GR" sz="2000" dirty="0"/>
              <a:t> 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B6C9-83F6-4903-8DB7-76BE1E5360EE}" type="slidenum">
              <a:rPr lang="el-GR" smtClean="0"/>
              <a:pPr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38369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r>
              <a:rPr lang="el-GR" dirty="0"/>
              <a:t>Κόστος Λειτουργίας και Συντήρησης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05" y="857250"/>
            <a:ext cx="8479972" cy="397941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l-GR" sz="2000" b="1" dirty="0"/>
              <a:t>Παράδειγμα (3)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2000" dirty="0"/>
              <a:t>Το κόστος λειτουργίας και συντήρησης στόλου αεροσκαφών εκτιμάται σε </a:t>
            </a:r>
            <a:r>
              <a:rPr lang="en-US" sz="2000" dirty="0"/>
              <a:t>2</a:t>
            </a:r>
            <a:r>
              <a:rPr lang="el-GR" sz="2000" dirty="0"/>
              <a:t>0 € ανά προσφερόμενη θέση και ημέρα. Η αεροπορική εταιρία εκτελεί 10 πτήσεις ανά ημέρα με Α/Φ των 80 θέσεων. Το αντίστοιχο ημερήσιο κόστος είναι 10 πτήσεις </a:t>
            </a:r>
            <a:r>
              <a:rPr lang="en-US" sz="2000" dirty="0"/>
              <a:t>x 80 </a:t>
            </a:r>
            <a:r>
              <a:rPr lang="el-GR" sz="2000" dirty="0"/>
              <a:t>θέσεις ανά πτήση </a:t>
            </a:r>
            <a:r>
              <a:rPr lang="en-US" sz="2000" dirty="0"/>
              <a:t>x 20 </a:t>
            </a:r>
            <a:r>
              <a:rPr lang="el-GR" sz="2000" dirty="0"/>
              <a:t>€ ανά θέση = 16,000 €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000" b="1" dirty="0"/>
              <a:t>Παράδειγμα (4)</a:t>
            </a:r>
            <a:endParaRPr lang="el-GR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l-GR" sz="2000" dirty="0"/>
              <a:t>Το κόστος λειτουργίας γραμμής μετρό έχει υπολογιστεί ότι είναι ίσο με 1.1 €</a:t>
            </a:r>
            <a:r>
              <a:rPr lang="en-US" sz="2000" dirty="0"/>
              <a:t> </a:t>
            </a:r>
            <a:r>
              <a:rPr lang="el-GR" sz="2000" dirty="0"/>
              <a:t>ανά μεταφερόμενο επιβάτη. Αν η ημερήσια επιβατική κίνηση είναι ίση με 200,000 άτομα, το αντίστοιχο συνολικό ημερήσιο κόστος λειτουργίας είναι 200,000 </a:t>
            </a:r>
            <a:r>
              <a:rPr lang="en-US" sz="2000" dirty="0"/>
              <a:t>x 1.1 = 220,000 </a:t>
            </a:r>
            <a:r>
              <a:rPr lang="el-GR" sz="2000" dirty="0"/>
              <a:t>€.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 </a:t>
            </a:r>
            <a:r>
              <a:rPr lang="el-GR" sz="2000" dirty="0"/>
              <a:t> 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B6C9-83F6-4903-8DB7-76BE1E5360EE}" type="slidenum">
              <a:rPr lang="el-GR" smtClean="0"/>
              <a:pPr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63080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endParaRPr lang="en-GB" altLang="en-US" sz="2400">
              <a:latin typeface="Tahoma" panose="020B0604030504040204" pitchFamily="34" charset="0"/>
            </a:endParaRPr>
          </a:p>
        </p:txBody>
      </p:sp>
      <p:sp>
        <p:nvSpPr>
          <p:cNvPr id="1524739" name="Rectangle 3"/>
          <p:cNvSpPr>
            <a:spLocks noChangeArrowheads="1"/>
          </p:cNvSpPr>
          <p:nvPr/>
        </p:nvSpPr>
        <p:spPr bwMode="auto">
          <a:xfrm>
            <a:off x="0" y="88374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l-GR" altLang="en-US" sz="4400" dirty="0">
                <a:latin typeface="+mj-lt"/>
              </a:rPr>
              <a:t>Εξωτερικές Αλληλεπιδράσεις</a:t>
            </a:r>
            <a:endParaRPr lang="en-GB" altLang="en-US" sz="4400" dirty="0">
              <a:latin typeface="+mj-lt"/>
            </a:endParaRPr>
          </a:p>
        </p:txBody>
      </p:sp>
      <p:sp>
        <p:nvSpPr>
          <p:cNvPr id="1524742" name="Text Box 6"/>
          <p:cNvSpPr txBox="1">
            <a:spLocks noChangeArrowheads="1"/>
          </p:cNvSpPr>
          <p:nvPr/>
        </p:nvSpPr>
        <p:spPr bwMode="auto">
          <a:xfrm>
            <a:off x="238991" y="1128807"/>
            <a:ext cx="8666018" cy="22467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just" eaLnBrk="1" hangingPunct="1">
              <a:defRPr/>
            </a:pPr>
            <a:r>
              <a:rPr lang="el-GR" altLang="en-US" sz="2800" dirty="0">
                <a:latin typeface="+mn-lt"/>
              </a:rPr>
              <a:t>Οι εξωτερικές αλληλεπιδράσεις αφορούν στις </a:t>
            </a:r>
            <a:r>
              <a:rPr lang="el-GR" altLang="en-US" sz="2800" b="1" dirty="0">
                <a:latin typeface="+mn-lt"/>
              </a:rPr>
              <a:t>επιπτώσεις</a:t>
            </a:r>
            <a:r>
              <a:rPr lang="el-GR" altLang="en-US" sz="2800" dirty="0">
                <a:latin typeface="+mn-lt"/>
              </a:rPr>
              <a:t> που έχουν οι ενέργειες ενός καταναλωτή ή μιας επιχείρησης </a:t>
            </a:r>
            <a:r>
              <a:rPr lang="el-GR" altLang="en-US" sz="2800" b="1" dirty="0">
                <a:latin typeface="+mn-lt"/>
              </a:rPr>
              <a:t>στην ευημερία </a:t>
            </a:r>
            <a:r>
              <a:rPr lang="el-GR" altLang="en-US" sz="2800" dirty="0">
                <a:latin typeface="+mn-lt"/>
              </a:rPr>
              <a:t>ενός άλλου καταναλωτή ή μιας επιχείρησης, με τον οποίο/την οποία δεν  υπάρχει άμεση σχέση.  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1470" y="3534691"/>
            <a:ext cx="3227918" cy="2738439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75973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739" name="Rectangle 3"/>
          <p:cNvSpPr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l-GR" altLang="en-US" sz="4400" dirty="0">
                <a:latin typeface="+mj-lt"/>
              </a:rPr>
              <a:t>Εξωτερικό Κόστος</a:t>
            </a:r>
            <a:endParaRPr lang="en-GB" altLang="en-US" sz="4400" dirty="0">
              <a:latin typeface="+mj-lt"/>
            </a:endParaRPr>
          </a:p>
        </p:txBody>
      </p:sp>
      <p:sp>
        <p:nvSpPr>
          <p:cNvPr id="1524742" name="Text Box 6"/>
          <p:cNvSpPr txBox="1">
            <a:spLocks noChangeArrowheads="1"/>
          </p:cNvSpPr>
          <p:nvPr/>
        </p:nvSpPr>
        <p:spPr bwMode="auto">
          <a:xfrm>
            <a:off x="238991" y="935511"/>
            <a:ext cx="8666018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just" eaLnBrk="1" hangingPunct="1">
              <a:defRPr/>
            </a:pPr>
            <a:r>
              <a:rPr lang="el-GR" altLang="en-US" sz="2400" dirty="0">
                <a:latin typeface="+mn-lt"/>
              </a:rPr>
              <a:t>‘Όταν το κοινωνικό σύνολο ή μέρος αυτού επιβαρύνεται άμεσα ή έμμεσα με κάποιο κόστος από τη λειτουργία μιας επιχείρησης ή κάποιου μέλους του, χωρίς να αποζημιώνεται τότε το κόστος αυτό χαρακτηρίζεται ως εξωτερικό.  </a:t>
            </a:r>
          </a:p>
        </p:txBody>
      </p:sp>
      <p:sp>
        <p:nvSpPr>
          <p:cNvPr id="1524743" name="Text Box 7"/>
          <p:cNvSpPr txBox="1">
            <a:spLocks noChangeArrowheads="1"/>
          </p:cNvSpPr>
          <p:nvPr/>
        </p:nvSpPr>
        <p:spPr bwMode="auto">
          <a:xfrm>
            <a:off x="238991" y="2983059"/>
            <a:ext cx="5053445" cy="28623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just" eaLnBrk="1" hangingPunct="1">
              <a:defRPr/>
            </a:pPr>
            <a:r>
              <a:rPr lang="el-GR" altLang="en-US" sz="2000" b="1" dirty="0">
                <a:latin typeface="+mn-lt"/>
              </a:rPr>
              <a:t>Παράδειγμα:</a:t>
            </a:r>
          </a:p>
          <a:p>
            <a:pPr algn="just" eaLnBrk="1" hangingPunct="1">
              <a:defRPr/>
            </a:pPr>
            <a:r>
              <a:rPr lang="el-GR" altLang="en-US" sz="2000" dirty="0">
                <a:latin typeface="+mn-lt"/>
              </a:rPr>
              <a:t>Η ατμοσφαιρική ρύπανση που δημιουργείται από την μονάδα παραγωγής των αγαθών μιας επιχείρησης έχει βλαπτικές συνέπειες στους κατοίκους της περιοχής όπου βρίσκεται η μονάδα παραγωγής. </a:t>
            </a:r>
          </a:p>
          <a:p>
            <a:pPr algn="just" eaLnBrk="1" hangingPunct="1">
              <a:defRPr/>
            </a:pPr>
            <a:endParaRPr lang="el-GR" altLang="en-US" sz="2000" dirty="0">
              <a:latin typeface="+mn-lt"/>
            </a:endParaRPr>
          </a:p>
          <a:p>
            <a:pPr algn="just" eaLnBrk="1" hangingPunct="1">
              <a:defRPr/>
            </a:pPr>
            <a:r>
              <a:rPr lang="el-GR" altLang="en-US" sz="2000" dirty="0">
                <a:latin typeface="+mn-lt"/>
              </a:rPr>
              <a:t>Πρόκειται για </a:t>
            </a:r>
            <a:r>
              <a:rPr lang="el-GR" altLang="en-US" sz="2000" b="1" dirty="0">
                <a:latin typeface="+mn-lt"/>
              </a:rPr>
              <a:t>αρνητική εξωτερική αλληλεπίδραση</a:t>
            </a:r>
            <a:r>
              <a:rPr lang="el-GR" altLang="en-US" sz="2000" dirty="0">
                <a:latin typeface="+mn-lt"/>
              </a:rPr>
              <a:t> ή </a:t>
            </a:r>
            <a:r>
              <a:rPr lang="el-GR" altLang="en-US" sz="2000" b="1" dirty="0">
                <a:latin typeface="+mn-lt"/>
              </a:rPr>
              <a:t>εξωτερικό κόστος</a:t>
            </a:r>
            <a:r>
              <a:rPr lang="en-US" altLang="en-US" sz="2000" b="1" dirty="0">
                <a:latin typeface="+mn-lt"/>
              </a:rPr>
              <a:t>.</a:t>
            </a:r>
          </a:p>
        </p:txBody>
      </p:sp>
      <p:pic>
        <p:nvPicPr>
          <p:cNvPr id="10246" name="Picture 11" descr="Air_pol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036" y="2983059"/>
            <a:ext cx="27432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55338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heltenham-house-garden-x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519" y="3026660"/>
            <a:ext cx="2821281" cy="23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4"/>
              </a:buBlip>
            </a:pPr>
            <a:endParaRPr lang="en-GB" altLang="en-US" sz="2400">
              <a:latin typeface="Tahoma" panose="020B0604030504040204" pitchFamily="34" charset="0"/>
            </a:endParaRPr>
          </a:p>
        </p:txBody>
      </p:sp>
      <p:sp>
        <p:nvSpPr>
          <p:cNvPr id="1573891" name="Rectangle 3"/>
          <p:cNvSpPr>
            <a:spLocks noChangeArrowheads="1"/>
          </p:cNvSpPr>
          <p:nvPr/>
        </p:nvSpPr>
        <p:spPr bwMode="auto">
          <a:xfrm>
            <a:off x="0" y="47641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l-GR" altLang="en-US" sz="4400" dirty="0">
                <a:latin typeface="+mj-lt"/>
              </a:rPr>
              <a:t>Εξωτερικό Όφελος</a:t>
            </a:r>
            <a:endParaRPr lang="en-GB" altLang="en-US" sz="4400" dirty="0">
              <a:latin typeface="+mj-lt"/>
            </a:endParaRPr>
          </a:p>
        </p:txBody>
      </p:sp>
      <p:sp>
        <p:nvSpPr>
          <p:cNvPr id="1573895" name="Text Box 7"/>
          <p:cNvSpPr txBox="1">
            <a:spLocks noChangeArrowheads="1"/>
          </p:cNvSpPr>
          <p:nvPr/>
        </p:nvSpPr>
        <p:spPr bwMode="auto">
          <a:xfrm>
            <a:off x="377536" y="2749957"/>
            <a:ext cx="5099729" cy="34163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just" eaLnBrk="1" hangingPunct="1">
              <a:defRPr/>
            </a:pPr>
            <a:r>
              <a:rPr lang="el-GR" altLang="en-US" sz="2400" b="1" dirty="0">
                <a:latin typeface="+mn-lt"/>
              </a:rPr>
              <a:t>Παράδειγμα:</a:t>
            </a:r>
          </a:p>
          <a:p>
            <a:pPr algn="just" eaLnBrk="1" hangingPunct="1">
              <a:defRPr/>
            </a:pPr>
            <a:r>
              <a:rPr lang="el-GR" altLang="en-US" sz="2400" dirty="0">
                <a:latin typeface="+mn-lt"/>
              </a:rPr>
              <a:t>Ο ιδιοκτήτης μιας κατοικίας που διατηρεί ένα ωραίο κήπο δημιουργεί και οφέλη για τους περίοικους που απολαμβάνουν το ωραίο περιβάλλον.   </a:t>
            </a:r>
          </a:p>
          <a:p>
            <a:pPr algn="just" eaLnBrk="1" hangingPunct="1">
              <a:defRPr/>
            </a:pPr>
            <a:endParaRPr lang="el-GR" altLang="en-US" sz="2400" dirty="0">
              <a:latin typeface="+mn-lt"/>
            </a:endParaRPr>
          </a:p>
          <a:p>
            <a:pPr algn="just" eaLnBrk="1" hangingPunct="1">
              <a:defRPr/>
            </a:pPr>
            <a:r>
              <a:rPr lang="el-GR" altLang="en-US" sz="2400" dirty="0">
                <a:latin typeface="+mn-lt"/>
              </a:rPr>
              <a:t>Πρόκειται για </a:t>
            </a:r>
            <a:r>
              <a:rPr lang="el-GR" altLang="en-US" sz="2400" b="1" dirty="0">
                <a:latin typeface="+mn-lt"/>
              </a:rPr>
              <a:t>θετική εξωτερική αλληλεπίδραση ή εξωτερικό όφελος.</a:t>
            </a:r>
          </a:p>
          <a:p>
            <a:pPr algn="just" eaLnBrk="1" hangingPunct="1">
              <a:defRPr/>
            </a:pPr>
            <a:r>
              <a:rPr lang="el-GR" altLang="en-US" sz="2400" b="1" dirty="0">
                <a:latin typeface="+mn-lt"/>
              </a:rPr>
              <a:t>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68</a:t>
            </a:fld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38991" y="935511"/>
            <a:ext cx="8666018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just" eaLnBrk="1" hangingPunct="1">
              <a:defRPr/>
            </a:pPr>
            <a:r>
              <a:rPr lang="el-GR" altLang="en-US" sz="2400" dirty="0">
                <a:latin typeface="+mn-lt"/>
              </a:rPr>
              <a:t>‘Όταν το κοινωνικό σύνολο ή μέρος αυτού επωφελείται από τη λειτουργία μιας επιχείρησης ή κάποιου μέλους του, χωρίς να πληρώνει για αυτό, τότε το όφελος αυτό χαρακτηρίζεται ως εξωτερικό.  </a:t>
            </a:r>
          </a:p>
        </p:txBody>
      </p:sp>
    </p:spTree>
    <p:extLst>
      <p:ext uri="{BB962C8B-B14F-4D97-AF65-F5344CB8AC3E}">
        <p14:creationId xmlns:p14="http://schemas.microsoft.com/office/powerpoint/2010/main" val="383412584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9129724" cy="917284"/>
          </a:xfrm>
        </p:spPr>
        <p:txBody>
          <a:bodyPr/>
          <a:lstStyle/>
          <a:p>
            <a:pPr algn="ctr"/>
            <a:r>
              <a:rPr lang="el-GR" altLang="en-US" dirty="0"/>
              <a:t>Εξωτερικό Όφελος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69</a:t>
            </a:fld>
            <a:endParaRPr lang="en-US"/>
          </a:p>
        </p:txBody>
      </p:sp>
      <p:pic>
        <p:nvPicPr>
          <p:cNvPr id="2050" name="Picture 2" descr="http://images.slideplayer.com/15/4567015/slides/slide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" t="5030" r="3903" b="53469"/>
          <a:stretch/>
        </p:blipFill>
        <p:spPr bwMode="auto">
          <a:xfrm>
            <a:off x="-3985" y="1967345"/>
            <a:ext cx="9133709" cy="30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165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46" y="0"/>
            <a:ext cx="9150846" cy="1143000"/>
          </a:xfrm>
        </p:spPr>
        <p:txBody>
          <a:bodyPr/>
          <a:lstStyle/>
          <a:p>
            <a:r>
              <a:rPr lang="el-GR" dirty="0"/>
              <a:t>Ζήτηση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8167"/>
            <a:ext cx="9036496" cy="4525963"/>
          </a:xfrm>
        </p:spPr>
        <p:txBody>
          <a:bodyPr/>
          <a:lstStyle/>
          <a:p>
            <a:r>
              <a:rPr lang="el-GR" dirty="0"/>
              <a:t>Ζήτηση για μετακίνηση προς κάποιο προορισμό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FECE-F587-46D1-B986-0B84E4D261D9}" type="slidenum">
              <a:rPr lang="el-GR" smtClean="0"/>
              <a:pPr/>
              <a:t>7</a:t>
            </a:fld>
            <a:endParaRPr lang="el-GR"/>
          </a:p>
        </p:txBody>
      </p:sp>
      <p:pic>
        <p:nvPicPr>
          <p:cNvPr id="20482" name="Picture 2" descr="http://indiepress.gr/wp-content/uploads/2014/10/leykos-pyrg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3"/>
            <a:ext cx="4176464" cy="277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s://australianclimatemadness.files.wordpress.com/2014/12/par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318" y="2924944"/>
            <a:ext cx="455429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3719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endParaRPr lang="en-GB" altLang="en-US" sz="2400">
              <a:latin typeface="Tahoma" panose="020B0604030504040204" pitchFamily="34" charset="0"/>
            </a:endParaRPr>
          </a:p>
        </p:txBody>
      </p:sp>
      <p:sp>
        <p:nvSpPr>
          <p:cNvPr id="1815556" name="Rectangle 4"/>
          <p:cNvSpPr>
            <a:spLocks noChangeArrowheads="1"/>
          </p:cNvSpPr>
          <p:nvPr/>
        </p:nvSpPr>
        <p:spPr bwMode="auto">
          <a:xfrm>
            <a:off x="0" y="21431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l-GR" altLang="en-US" sz="4400" dirty="0">
                <a:latin typeface="+mj-lt"/>
              </a:rPr>
              <a:t>Κοινωνικό Κόστος και Όφελος</a:t>
            </a:r>
            <a:endParaRPr lang="en-GB" altLang="en-US" sz="4400" dirty="0">
              <a:latin typeface="+mj-lt"/>
            </a:endParaRP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228600" y="1064722"/>
            <a:ext cx="8686800" cy="547419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987425" indent="-3587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SzPct val="90000"/>
              <a:buFont typeface="Wingdings" panose="05000000000000000000" pitchFamily="2" charset="2"/>
              <a:buChar char="§"/>
            </a:pPr>
            <a:r>
              <a:rPr lang="el-GR" altLang="en-US" sz="2200" dirty="0">
                <a:latin typeface="+mn-lt"/>
              </a:rPr>
              <a:t>Οι καταναλωτές και επιχειρήσεις </a:t>
            </a:r>
            <a:r>
              <a:rPr lang="el-GR" altLang="en-US" sz="2200" b="1" dirty="0">
                <a:solidFill>
                  <a:srgbClr val="3333FF"/>
                </a:solidFill>
                <a:latin typeface="+mn-lt"/>
              </a:rPr>
              <a:t>δεν λαμβάνουν υπόψη το εξωτερικό κόστος</a:t>
            </a:r>
            <a:r>
              <a:rPr lang="el-GR" altLang="en-US" sz="2200" dirty="0">
                <a:latin typeface="+mn-lt"/>
              </a:rPr>
              <a:t> κατά τη λήψη των αποφάσεων </a:t>
            </a:r>
          </a:p>
          <a:p>
            <a:pPr lvl="1" algn="just" eaLnBrk="1" hangingPunct="1">
              <a:spcBef>
                <a:spcPct val="0"/>
              </a:spcBef>
              <a:buSzPct val="90000"/>
              <a:buFont typeface="Arial" panose="020B0604020202020204" pitchFamily="34" charset="0"/>
              <a:buChar char="•"/>
            </a:pPr>
            <a:r>
              <a:rPr lang="el-GR" altLang="en-US" sz="2200" dirty="0">
                <a:latin typeface="+mn-lt"/>
              </a:rPr>
              <a:t>η κατανομή των πόρων όπως ορίζεται από την ισορροπία της αγοράς δεν λαμβάνει υπόψη τα εξωτερικά κόστη και οφέλη</a:t>
            </a:r>
          </a:p>
          <a:p>
            <a:pPr marL="628650" lvl="1" indent="0" algn="just" eaLnBrk="1" hangingPunct="1">
              <a:spcBef>
                <a:spcPct val="0"/>
              </a:spcBef>
              <a:buSzPct val="90000"/>
              <a:buNone/>
            </a:pPr>
            <a:endParaRPr lang="el-GR" altLang="en-US" sz="1000" dirty="0">
              <a:latin typeface="+mn-lt"/>
            </a:endParaRPr>
          </a:p>
          <a:p>
            <a:pPr algn="just" eaLnBrk="1" hangingPunct="1">
              <a:spcBef>
                <a:spcPct val="25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l-GR" altLang="en-US" sz="2200" dirty="0">
                <a:latin typeface="+mn-lt"/>
              </a:rPr>
              <a:t>Το κόστος ή/και το όφελος που λαμβάνουν υπόψη οι καταναλωτές και οι επιχειρήσεις, διότι τα πληρώνουν ή/και απολαμβάνουν τις ωφέλειες, ονομάζεται </a:t>
            </a:r>
            <a:r>
              <a:rPr lang="el-GR" altLang="en-US" sz="2200" b="1" dirty="0">
                <a:latin typeface="+mn-lt"/>
              </a:rPr>
              <a:t>ιδιωτικό</a:t>
            </a:r>
          </a:p>
          <a:p>
            <a:pPr marL="0" indent="0" algn="just" eaLnBrk="1" hangingPunct="1">
              <a:spcBef>
                <a:spcPct val="25000"/>
              </a:spcBef>
              <a:buSzPct val="90000"/>
              <a:buNone/>
            </a:pPr>
            <a:endParaRPr lang="el-GR" altLang="en-US" sz="1000" dirty="0">
              <a:latin typeface="+mn-lt"/>
            </a:endParaRPr>
          </a:p>
          <a:p>
            <a:pPr algn="just" eaLnBrk="1" hangingPunct="1">
              <a:spcBef>
                <a:spcPct val="0"/>
              </a:spcBef>
              <a:buSzPct val="90000"/>
              <a:buFont typeface="Wingdings" panose="05000000000000000000" pitchFamily="2" charset="2"/>
              <a:buChar char="§"/>
            </a:pPr>
            <a:r>
              <a:rPr lang="el-GR" altLang="en-US" sz="2200" dirty="0">
                <a:latin typeface="+mn-lt"/>
              </a:rPr>
              <a:t>Το </a:t>
            </a:r>
            <a:r>
              <a:rPr lang="el-GR" altLang="en-US" sz="2200" b="1" dirty="0">
                <a:latin typeface="+mn-lt"/>
              </a:rPr>
              <a:t>κοινωνικό κόστος </a:t>
            </a:r>
            <a:r>
              <a:rPr lang="el-GR" altLang="en-US" sz="2200" dirty="0">
                <a:latin typeface="+mn-lt"/>
              </a:rPr>
              <a:t>είναι το άθροισμα του </a:t>
            </a:r>
            <a:r>
              <a:rPr lang="el-GR" altLang="en-US" sz="2200" b="1" dirty="0">
                <a:latin typeface="+mn-lt"/>
              </a:rPr>
              <a:t>ιδιωτικού κόστους </a:t>
            </a:r>
            <a:r>
              <a:rPr lang="el-GR" altLang="en-US" sz="2200" dirty="0">
                <a:latin typeface="+mn-lt"/>
              </a:rPr>
              <a:t>και του </a:t>
            </a:r>
            <a:r>
              <a:rPr lang="el-GR" altLang="en-US" sz="2200" b="1" dirty="0">
                <a:latin typeface="+mn-lt"/>
              </a:rPr>
              <a:t>εξωτερικού κόστους</a:t>
            </a:r>
            <a:r>
              <a:rPr lang="el-GR" altLang="en-US" sz="2200" dirty="0">
                <a:latin typeface="+mn-lt"/>
              </a:rPr>
              <a:t>.</a:t>
            </a:r>
            <a:endParaRPr lang="el-GR" altLang="en-US" sz="2200" b="1" dirty="0">
              <a:latin typeface="+mn-lt"/>
            </a:endParaRPr>
          </a:p>
          <a:p>
            <a:pPr algn="just" eaLnBrk="1" hangingPunct="1">
              <a:spcBef>
                <a:spcPct val="35000"/>
              </a:spcBef>
              <a:spcAft>
                <a:spcPct val="35000"/>
              </a:spcAft>
              <a:buSzPct val="90000"/>
              <a:buFont typeface="Wingdings" panose="05000000000000000000" pitchFamily="2" charset="2"/>
              <a:buNone/>
            </a:pPr>
            <a:r>
              <a:rPr lang="el-GR" altLang="en-US" sz="2200" dirty="0">
                <a:latin typeface="+mn-lt"/>
              </a:rPr>
              <a:t>             </a:t>
            </a:r>
            <a:r>
              <a:rPr lang="el-GR" altLang="en-US" sz="2200" b="1" dirty="0">
                <a:solidFill>
                  <a:srgbClr val="FF0000"/>
                </a:solidFill>
                <a:latin typeface="+mn-lt"/>
              </a:rPr>
              <a:t>κοινωνικό κόστος = ιδιωτικό κόστος + εξωτερικό κόστος</a:t>
            </a:r>
          </a:p>
          <a:p>
            <a:pPr algn="just" eaLnBrk="1" hangingPunct="1">
              <a:spcBef>
                <a:spcPct val="0"/>
              </a:spcBef>
              <a:buSzPct val="90000"/>
              <a:buFont typeface="Wingdings" panose="05000000000000000000" pitchFamily="2" charset="2"/>
              <a:buChar char="§"/>
            </a:pPr>
            <a:r>
              <a:rPr lang="el-GR" altLang="en-US" sz="2200" dirty="0">
                <a:latin typeface="+mn-lt"/>
              </a:rPr>
              <a:t>Το </a:t>
            </a:r>
            <a:r>
              <a:rPr lang="el-GR" altLang="en-US" sz="2200" b="1" dirty="0">
                <a:latin typeface="+mn-lt"/>
              </a:rPr>
              <a:t>κοινωνικό όφελος </a:t>
            </a:r>
            <a:r>
              <a:rPr lang="el-GR" altLang="en-US" sz="2200" dirty="0">
                <a:latin typeface="+mn-lt"/>
              </a:rPr>
              <a:t>είναι το άθροισμα του </a:t>
            </a:r>
            <a:r>
              <a:rPr lang="el-GR" altLang="en-US" sz="2200" b="1" dirty="0">
                <a:latin typeface="+mn-lt"/>
              </a:rPr>
              <a:t>ιδιωτικού οφέλους </a:t>
            </a:r>
            <a:r>
              <a:rPr lang="el-GR" altLang="en-US" sz="2200" dirty="0">
                <a:latin typeface="+mn-lt"/>
              </a:rPr>
              <a:t>και του </a:t>
            </a:r>
            <a:r>
              <a:rPr lang="el-GR" altLang="en-US" sz="2200" b="1" dirty="0">
                <a:latin typeface="+mn-lt"/>
              </a:rPr>
              <a:t>εξωτερικού οφέλους.</a:t>
            </a:r>
          </a:p>
          <a:p>
            <a:pPr algn="just" eaLnBrk="1" hangingPunct="1">
              <a:spcBef>
                <a:spcPct val="35000"/>
              </a:spcBef>
              <a:buSzPct val="90000"/>
              <a:buFont typeface="Wingdings" panose="05000000000000000000" pitchFamily="2" charset="2"/>
              <a:buNone/>
            </a:pPr>
            <a:r>
              <a:rPr lang="el-GR" altLang="en-US" sz="2200" dirty="0">
                <a:latin typeface="+mn-lt"/>
              </a:rPr>
              <a:t>           </a:t>
            </a:r>
            <a:r>
              <a:rPr lang="el-GR" altLang="en-US" sz="2200" b="1" dirty="0">
                <a:solidFill>
                  <a:srgbClr val="FF0000"/>
                </a:solidFill>
                <a:latin typeface="+mn-lt"/>
              </a:rPr>
              <a:t>κοινωνικό όφελος = ιδιωτικό όφελος + εξωτερικό όφελος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14356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endParaRPr lang="en-GB" altLang="en-US" sz="2400">
              <a:latin typeface="Tahoma" panose="020B0604030504040204" pitchFamily="34" charset="0"/>
            </a:endParaRPr>
          </a:p>
        </p:txBody>
      </p:sp>
      <p:graphicFrame>
        <p:nvGraphicFramePr>
          <p:cNvPr id="1819702" name="Group 54"/>
          <p:cNvGraphicFramePr>
            <a:graphicFrameLocks noGrp="1"/>
          </p:cNvGraphicFramePr>
          <p:nvPr>
            <p:extLst/>
          </p:nvPr>
        </p:nvGraphicFramePr>
        <p:xfrm>
          <a:off x="457200" y="1244601"/>
          <a:ext cx="8229600" cy="31623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08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Εξωτερικό</a:t>
                      </a:r>
                      <a:endParaRPr kumimoji="0" lang="en-GB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Ιδιωτικό</a:t>
                      </a:r>
                      <a:endParaRPr kumimoji="0" lang="en-GB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Κοινωνικό</a:t>
                      </a:r>
                      <a:endParaRPr kumimoji="0" lang="en-GB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9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Όφελος</a:t>
                      </a:r>
                      <a:endParaRPr kumimoji="0" lang="en-GB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Ο επωφελούμενος δεν πληρώνει</a:t>
                      </a: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Ο επωφελούμενος πληρώνει</a:t>
                      </a: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εξωτερικό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Ιδιωτικό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5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Κόστος</a:t>
                      </a:r>
                      <a:endParaRPr kumimoji="0" lang="en-GB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Αυτός που επιβαρύνεται δεν αποζημιώνεται</a:t>
                      </a: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Αυτός που επιβαρύνεται  αποζημιώνεται </a:t>
                      </a: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εξωτερικό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Ιδιωτικό</a:t>
                      </a: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71</a:t>
            </a:fld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75431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l-GR" altLang="en-US" sz="4400" dirty="0">
                <a:latin typeface="+mj-lt"/>
              </a:rPr>
              <a:t>Κοινωνικό κόστος και όφελος</a:t>
            </a:r>
            <a:endParaRPr lang="en-GB" altLang="en-US" sz="4400" dirty="0">
              <a:latin typeface="+mj-lt"/>
            </a:endParaRPr>
          </a:p>
        </p:txBody>
      </p:sp>
      <p:pic>
        <p:nvPicPr>
          <p:cNvPr id="3074" name="Picture 2" descr="http://img.perezhilton.com/wp-content/uploads/2010/07/nj__oP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018" y="4794683"/>
            <a:ext cx="2402191" cy="180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377487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987" name="Rectangle 3"/>
          <p:cNvSpPr>
            <a:spLocks noChangeArrowheads="1"/>
          </p:cNvSpPr>
          <p:nvPr/>
        </p:nvSpPr>
        <p:spPr bwMode="auto">
          <a:xfrm>
            <a:off x="0" y="10089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l-GR" altLang="en-US" sz="4000" dirty="0">
                <a:latin typeface="+mj-lt"/>
              </a:rPr>
              <a:t>Εξωτερικές Αλληλεπιδράσεις Συγκοινωνιακών Έργων (1)</a:t>
            </a:r>
            <a:endParaRPr lang="en-GB" altLang="en-US" sz="4000" dirty="0">
              <a:latin typeface="+mj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72</a:t>
            </a:fld>
            <a:endParaRPr lang="en-US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602" y="1466087"/>
            <a:ext cx="3456710" cy="17392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0602" y="3327555"/>
            <a:ext cx="3456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Κυκλοφοριακή Συμφόρηση</a:t>
            </a:r>
            <a:endParaRPr lang="en-US" b="1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597" y="1466087"/>
            <a:ext cx="3105882" cy="17392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20598" y="3327555"/>
            <a:ext cx="310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Ατμοσφαιρική Ρύπανση</a:t>
            </a:r>
            <a:endParaRPr lang="en-US" b="1" dirty="0"/>
          </a:p>
        </p:txBody>
      </p:sp>
      <p:pic>
        <p:nvPicPr>
          <p:cNvPr id="4102" name="Picture 6" descr="http://cdn.citylab.com/media/img/citylab/2015/05/shutterstock_253118080/lead_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03" y="3819061"/>
            <a:ext cx="3456710" cy="229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97584" y="6192929"/>
            <a:ext cx="3359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Θόρυβος</a:t>
            </a:r>
            <a:endParaRPr lang="en-US" b="1" dirty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 rotWithShape="1">
          <a:blip r:embed="rId6"/>
          <a:srcRect l="8958" r="9409"/>
          <a:stretch/>
        </p:blipFill>
        <p:spPr>
          <a:xfrm>
            <a:off x="5220597" y="3819060"/>
            <a:ext cx="3294753" cy="226019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155622" y="6142987"/>
            <a:ext cx="3359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Ατυχήματα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0052069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987" name="Rectangle 3"/>
          <p:cNvSpPr>
            <a:spLocks noChangeArrowheads="1"/>
          </p:cNvSpPr>
          <p:nvPr/>
        </p:nvSpPr>
        <p:spPr bwMode="auto">
          <a:xfrm>
            <a:off x="0" y="10089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l-GR" altLang="en-US" sz="4000" dirty="0">
                <a:latin typeface="+mj-lt"/>
              </a:rPr>
              <a:t>Εξωτερικές Αλληλεπιδράσεις Συγκοινωνιακών Έργων (2)</a:t>
            </a:r>
            <a:endParaRPr lang="en-GB" altLang="en-US" sz="4000" dirty="0">
              <a:latin typeface="+mj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73</a:t>
            </a:fld>
            <a:endParaRPr lang="en-US"/>
          </a:p>
        </p:txBody>
      </p:sp>
      <p:pic>
        <p:nvPicPr>
          <p:cNvPr id="5122" name="Picture 2" descr="https://encrypted-tbn0.gstatic.com/images?q=tbn:ANd9GcR60VjaMCDVybdq2W_sl7dC3juUUjhivmDE9i3jO6u3muBnWJ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62" y="1560904"/>
            <a:ext cx="3973079" cy="18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962" y="3519642"/>
            <a:ext cx="3973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Δαπάνες Κατασκευής &amp; Συντήρησης</a:t>
            </a:r>
            <a:endParaRPr lang="en-US" b="1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357" y="1560904"/>
            <a:ext cx="2964613" cy="184766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106361" y="3519642"/>
            <a:ext cx="3051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Θέσεις Εργασίας</a:t>
            </a:r>
            <a:endParaRPr lang="en-US" b="1" dirty="0"/>
          </a:p>
        </p:txBody>
      </p:sp>
      <p:pic>
        <p:nvPicPr>
          <p:cNvPr id="5126" name="Picture 6" descr="http://www.wsdot.wa.gov/NR/rdonlyres/9344848F-5032-4A64-B060-43FB36B61EAE/0/i405TravelTimeSign_VIAsr520i9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61" y="4000048"/>
            <a:ext cx="3973079" cy="22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13534" y="6221516"/>
            <a:ext cx="3973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Χρόνος Ταξιδιού</a:t>
            </a:r>
            <a:endParaRPr lang="en-US" b="1" dirty="0"/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5639" y="4056761"/>
            <a:ext cx="3900047" cy="212963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193357" y="6104923"/>
            <a:ext cx="3432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Δαπάνη λειτουργίας ΙΧ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5119983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987" name="Rectangle 3"/>
          <p:cNvSpPr>
            <a:spLocks noChangeArrowheads="1"/>
          </p:cNvSpPr>
          <p:nvPr/>
        </p:nvSpPr>
        <p:spPr bwMode="auto">
          <a:xfrm>
            <a:off x="0" y="10089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l-GR" altLang="en-US" sz="4000" dirty="0">
                <a:latin typeface="+mj-lt"/>
              </a:rPr>
              <a:t>Εξωτερικές Αλληλεπιδράσεις Συγκοινωνιακών Έργων (3)</a:t>
            </a:r>
            <a:endParaRPr lang="en-GB" altLang="en-US" sz="4000" dirty="0">
              <a:latin typeface="+mj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74</a:t>
            </a:fld>
            <a:endParaRPr lang="en-US"/>
          </a:p>
        </p:txBody>
      </p:sp>
      <p:pic>
        <p:nvPicPr>
          <p:cNvPr id="6146" name="Picture 2" descr="https://encrypted-tbn3.gstatic.com/images?q=tbn:ANd9GcQopFGU91aPhijpWA1DNbrMfuzlSfMCrxEpsPUqTTTwCZyjuLm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9" y="1717530"/>
            <a:ext cx="3280352" cy="187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52557" y="3660273"/>
            <a:ext cx="3973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Οικονομική Ανάπτυξη</a:t>
            </a:r>
            <a:endParaRPr lang="en-US" b="1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821" y="2098638"/>
            <a:ext cx="4319547" cy="14965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98821" y="3660273"/>
            <a:ext cx="4319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Αξίες Γης και Ακινήτων</a:t>
            </a:r>
            <a:endParaRPr lang="en-US" b="1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208" y="4231408"/>
            <a:ext cx="2624283" cy="196567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53208" y="6214224"/>
            <a:ext cx="2624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Προσβασιμότητα</a:t>
            </a:r>
            <a:endParaRPr lang="en-US" b="1" dirty="0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8821" y="4231408"/>
            <a:ext cx="3153971" cy="196567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98821" y="6171684"/>
            <a:ext cx="3153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Δαπάνη Μετακίνησης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7089036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75</a:t>
            </a:fld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089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l-GR" altLang="en-US" sz="4000" dirty="0">
                <a:latin typeface="+mj-lt"/>
              </a:rPr>
              <a:t>Εξωτερικές Αλληλεπιδράσεις Συγκοινωνιακών Έργων</a:t>
            </a:r>
            <a:endParaRPr lang="en-GB" altLang="en-US" sz="4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909" y="1492967"/>
            <a:ext cx="80304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/>
              <a:t>Στην αξιολόγηση συγκοινωνιακών έργων, η εξωτερική αλληλεπίδραση μπορεί κατά περίπτωση να ερμηνεύεται ως κόστος ή όφελος:</a:t>
            </a:r>
          </a:p>
          <a:p>
            <a:endParaRPr lang="el-GR" sz="2000" dirty="0"/>
          </a:p>
          <a:p>
            <a:r>
              <a:rPr lang="el-GR" sz="2000" b="1" dirty="0"/>
              <a:t>Παράδειγμα (1):</a:t>
            </a:r>
            <a:endParaRPr lang="en-US" sz="2000" b="1" dirty="0"/>
          </a:p>
        </p:txBody>
      </p:sp>
      <p:pic>
        <p:nvPicPr>
          <p:cNvPr id="7170" name="Picture 2" descr="http://timesofindia.indiatimes.com/thumb/msid-50516395,width-400,resizemode-4/505163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5" y="2982494"/>
            <a:ext cx="2299854" cy="172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11" y="5033078"/>
            <a:ext cx="2416142" cy="15058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8109" y="3521773"/>
            <a:ext cx="5403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/>
              <a:t>Η κατασκευή ενός νέου οδικού άξονα προκαλεί αύξηση της κυκλοφορίας και επομένως της ατμοσφαιρικής ρύπανσης =&gt; </a:t>
            </a:r>
            <a:r>
              <a:rPr lang="el-GR" b="1" dirty="0"/>
              <a:t>Εξωτερικό κόστος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28109" y="5185830"/>
            <a:ext cx="5403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/>
              <a:t>Η αντικατάσταση ενός οδικού άξονα από μια σιδηροδρομική γραμμή προκαλεί μείωση της κυκλοφορίας και επομένως της ατμοσφαιρικής ρύπανσης =&gt; </a:t>
            </a:r>
            <a:r>
              <a:rPr lang="el-GR" b="1" dirty="0"/>
              <a:t>Εξωτερικό όφελος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252187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76</a:t>
            </a:fld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089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l-GR" altLang="en-US" sz="4000" dirty="0">
                <a:latin typeface="+mj-lt"/>
              </a:rPr>
              <a:t>Εξωτερικές Αλληλεπιδράσεις Συγκοινωνιακών Έργων</a:t>
            </a:r>
            <a:endParaRPr lang="en-GB" altLang="en-US" sz="4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909" y="1492967"/>
            <a:ext cx="8030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Παράδειγμα (2):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06042" y="2181581"/>
            <a:ext cx="5569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/>
              <a:t>Αναβάθμιση ενός οδικού άξονα σε αυτοκινητόδρομο (πχ Κορίνθου – Πατρών)</a:t>
            </a:r>
          </a:p>
        </p:txBody>
      </p:sp>
      <p:pic>
        <p:nvPicPr>
          <p:cNvPr id="8194" name="Picture 2" descr="http://www.csse.monash.edu.au/news/monashfreeway/tinks_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9" y="2331275"/>
            <a:ext cx="2867890" cy="156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19" y="4331908"/>
            <a:ext cx="2867890" cy="1606019"/>
          </a:xfrm>
          <a:prstGeom prst="rect">
            <a:avLst/>
          </a:prstGeom>
        </p:spPr>
      </p:pic>
      <p:graphicFrame>
        <p:nvGraphicFramePr>
          <p:cNvPr id="10" name="Πίνακας 9"/>
          <p:cNvGraphicFramePr>
            <a:graphicFrameLocks noGrp="1"/>
          </p:cNvGraphicFramePr>
          <p:nvPr>
            <p:extLst/>
          </p:nvPr>
        </p:nvGraphicFramePr>
        <p:xfrm>
          <a:off x="3306042" y="2962799"/>
          <a:ext cx="5569526" cy="1193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8404">
                  <a:extLst>
                    <a:ext uri="{9D8B030D-6E8A-4147-A177-3AD203B41FA5}">
                      <a16:colId xmlns:a16="http://schemas.microsoft.com/office/drawing/2014/main" xmlns="" val="364969356"/>
                    </a:ext>
                  </a:extLst>
                </a:gridCol>
                <a:gridCol w="2146443">
                  <a:extLst>
                    <a:ext uri="{9D8B030D-6E8A-4147-A177-3AD203B41FA5}">
                      <a16:colId xmlns:a16="http://schemas.microsoft.com/office/drawing/2014/main" xmlns="" val="231142179"/>
                    </a:ext>
                  </a:extLst>
                </a:gridCol>
                <a:gridCol w="1794679">
                  <a:extLst>
                    <a:ext uri="{9D8B030D-6E8A-4147-A177-3AD203B41FA5}">
                      <a16:colId xmlns:a16="http://schemas.microsoft.com/office/drawing/2014/main" xmlns="" val="2110731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Αλληλεπίδραση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Φάση</a:t>
                      </a:r>
                      <a:r>
                        <a:rPr lang="el-GR" sz="1600" baseline="0" dirty="0"/>
                        <a:t> </a:t>
                      </a:r>
                      <a:r>
                        <a:rPr lang="el-GR" sz="1600" dirty="0"/>
                        <a:t>Κατασκευής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Φάση Λειτουργίας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1361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Χρόνος</a:t>
                      </a:r>
                      <a:r>
                        <a:rPr lang="el-GR" sz="1600" baseline="0" dirty="0"/>
                        <a:t> Ταξιδιού</a:t>
                      </a:r>
                    </a:p>
                    <a:p>
                      <a:pPr algn="ctr"/>
                      <a:endParaRPr lang="el-GR" sz="1600" baseline="0" dirty="0"/>
                    </a:p>
                    <a:p>
                      <a:pPr algn="ctr"/>
                      <a:r>
                        <a:rPr lang="el-GR" sz="1600" baseline="0" dirty="0"/>
                        <a:t>Ατυχήματα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Κόστος (αύξηση)</a:t>
                      </a:r>
                    </a:p>
                    <a:p>
                      <a:pPr algn="ctr"/>
                      <a:endParaRPr lang="el-GR" sz="1600" dirty="0"/>
                    </a:p>
                    <a:p>
                      <a:pPr algn="ctr"/>
                      <a:r>
                        <a:rPr lang="el-GR" sz="1600" dirty="0"/>
                        <a:t>Ατυχήματα (Κίνδυνος)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Όφελος (μείωση)</a:t>
                      </a:r>
                    </a:p>
                    <a:p>
                      <a:pPr algn="ctr"/>
                      <a:endParaRPr lang="el-GR" sz="1600" dirty="0"/>
                    </a:p>
                    <a:p>
                      <a:pPr algn="ctr"/>
                      <a:r>
                        <a:rPr lang="el-GR" sz="1600" dirty="0"/>
                        <a:t>Όφελος (μείωση)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2024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82679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pPr algn="ctr"/>
            <a:r>
              <a:rPr lang="el-GR" dirty="0"/>
              <a:t>Ποσοτικοποίηση Αλληλεπιδράσεων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77</a:t>
            </a:fld>
            <a:endParaRPr lang="en-US"/>
          </a:p>
        </p:txBody>
      </p:sp>
      <p:sp>
        <p:nvSpPr>
          <p:cNvPr id="4" name="AutoShape 2" descr="data:image/jpeg;base64,/9j/4AAQSkZJRgABAQAAAQABAAD/2wCEAAkGBxISERUSEBIWFhUVFRUYFxUYFRUVFRYVFRUXFhUXFRUYHSggGBolHRYVITEhJSkrLi4uFx8zODMsNygtLisBCgoKDg0OFxAQFy4lHyUtLS0tLSstLSstLS0tLS0tLS0tLS0tLS8tLS0tLS0tLS0tLS0tLS0tLS0tLS0tLS8tLf/AABEIAKgBLAMBIgACEQEDEQH/xAAcAAABBQEBAQAAAAAAAAAAAAADAAECBAUGBwj/xABFEAACAQIEAwUDCAcGBgMAAAABAhEAAwQSITEFQVEGEyJhcTKBkSNCUmJyobHBBzNTgpKi4RSywtHw8RYkQ2NzgxU0s//EABkBAQEBAQEBAAAAAAAAAAAAAAABAgMEBf/EAC0RAAICAQMDAgQGAwAAAAAAAAABAhESAyExE0FRMmEicYGxBEKRweHxFDOh/9oADAMBAAIRAxEAPwDtAKfLU4pRX1bPlUDy0ookUoq2KB5aWWiZaWWlgHlpZaJlpZaWAWWllosUstWxQLLTZaNlpstWyAstNlouWllq2KBZabLRstLLSyUBy02WjZaWWrYoBlpZaNkpZaWKA5aWWjZaWWlgBlpZaNlpstLLQHLSy0bLTZaWKA5aWWi5aWWlloDlpstGy02WpYoDlpitGy0xWligJWolaPlpitLFACtNloxWmy0sUBK1HLR8tRK0sGxFKKnFKK4WaoHFKKJFKKWKIRSipxTxVsUDy0stEilFLFA4pRRIpRSxQOKWWiZaWWrYoFlp8tEy0+WrZKBZabLRstLLTIUBy0stGy0stMhQHLTZaNlpstWxQLLSy0XLSy0sUBy02WjZabLSxQHLTZaNlpstLLQHLTZaNlpstLLQLLTZaNlpstSy0By02WjZaYrUyFActNlo2WmimQxAFabLRiKaKZCgOWmK0WKYimRKNOKeKQp64ZG8RopRT09XIURininp6ZCiMU8VKlTIURilFSpUsURilFTilFXIYkYpRU4pRTIYkYpRU4pRTIlEIpopndpgISOsqAfIazSznmp+4/gaZDEUUstRF3fwtoenkD+dOGafZ08yPwFXIYjxSy06knlHTXX3xt8alFMhiDy0xWiRTRTIYg8tMVohFMRTI1QMimipkU1Mi0Qimip01TIUQimipxTVMi0QIqJFENRNMhRAioxUzTGmQogRUSKmaiaZDEGOLH6H3z+VIcWP0B8f6VmKKmqV5rZ3xRo//Kn6I+NSHEm+iPiazL9+3bEuwUeZ19w51znEO0TGRZGUfSPtH8hVWTI1FHWY7tGtr24nko1Y+7l76hwPtTbvtkcd25Ph1kMOQnk3lXnbPJkmSeZ1Jps1dVE5Nns00prhez/awrFvEkldhc3K/a6jz39a7NbwIBBkMVAI1BLaLqOtZexUrDzTzQm0Yqd1CsR0DEqp+Kn4Uwub+VMi4hpp5rlOOdqXw942lsZ4AIOYgmQDEBT1IqrY7aXWVXOGUBjt3pLATlEjJzNap1ZemztppTXCXe3xWc2HEgEgd4dYOg9jfyrssLiM6I+2ZVaJ2zCY86NNckcKLU0poWalmqWZoLNMTQ81DfrA+ApkMQqbt6/4VqU1VQDXQb9PIUTNTIOIaaU1Vv4lUUs5hRufUxRM9MhQWaYmhZ6YvTIuIUmmJoPeedDOIXNlzDNppOuu2lTIuJYJqJNVbWLVgSDopIJ9N6l3oiZ068qZFxDzTZqr276sMykEHYgyKZroEydtT6UyGJYmmmsWx2hsPdNpWOYAHlEEwDoZiSOXOruJxqWxNx1UfWIH41lTT3LjRcJqJNV1xClQwYFSJDAiCOoNLvQdiPjVyJQYmmJqo+MQGC6z6jTYa9NxTpiFacrAwYMEGD0Mc6ZCiwTUSaBcvgbkD1MedcnxHtwtu4yJaLAaZpiTzjTapLUUeS4l8Yl/2nwsD86TYq59NidY+RtjWNNZpgaa6dB9pfvIH51mjdmE2CvXHYQSwmSzAaAxJZjtWRxFjbdFLAAtDEFWEfaEitPiwi6/2j+M1kYlA0TyMj1rtE5MhavSBLsDzhQRvy8NCvXnGoZiNNSsevL1oxA6n4mmIXp8dfxrpRg0HjKpjeJ1HMTXTdluJolhkd1EXrDrmePCt1GfKCeQDGuLFypi9WMG1TEHiem8Y41hrrXVS8flLKIpSQ2cXGaFJ2MMNTpWILSpli7cTmf1YnXmA2+g+Nce5zgpMZtJ6TpNB4hhrqWmCuSANGLSf1lv1MRm+6vLqxwdJnqhK1dHa3cHhLr53cMTvm8RnUkwOWv3Cqd9MMvht5lGYSUkjLMsI+l5RXJJhrlxQWvKIjVAW167gCrVpbQYd5dLxGhZVBykHYSeUb7GvN1Zd39zpkqqjq7VvAu2okkTBFwExpsWk6VtE2jk8f6sAKO8dYC7TO58zXGY3tXHs2lmSutpR7MERpt4xUrGLxt6Yti2I0edAZWdAek/CpKUn3f6m014/wCHXrdt2x8kcgLe1mfKxBBYl+eg3PQjrUOI4jOBmvsoyF/CyrpmKzMTuNAOVcxbzle7N5sQwJJ+bZWRrmYamAW0k71K5cyeEtmY+Ik/WGgVeQgGJ6c967Rg/LM3HwjpksXrqd2mIuAIxVm1LEgicz7xOkiBUCMYAouXYWdG0BYAb5p1EEH31xi4kyoLKj5pMGTG666Ecq6rCZ1tok5EuWgolgwJbwpcyEaEMVIMknWaNSi95EqD4RZTF3oQJiEzMinxgDMQTJDEZRMRqaocUxXEASkMJZR4SAY5ledZ/HbpuNblnWbSyNJzC40g6dVA84qfCuN3La93dQXEBY92+pAJJlGBld5gHeujTa2ZilfBR4rxzFi0LV4mCQIdYMAnUtoTqKD/APN3M+ZHuQFgnM0gwpcjpAn/AEa7S1cwd9Gi6EOrNbxGUoAAZ+UOy/D1qlf7O2Xt5lTKrqQLllg1thI1U+ydo0Jri3Jc2axXY5LCcbZLrsLt46Nq1w+LKhc5ht80ffWvh+1AN1Fa+wR8hdpOgJEgAnw6HlQf+FxbLsGN7wuFUeFyDbYHw7kmTrWNd4PcZ9VygkmGUrAiYaIEzpSm+GKa7HR4ftFhHxDplyBwYvAAXFKwzlmJ02bXWo3O5w99WsXLjMyOSzOp8OTONh6bnSBXJWuH3Gvm0CquGMMzgLEEFsw3PxNbHGcF3F9FWSP7OVVoMEjDQcrQJ1ArEdOUeGRytbo2sVbQEquJuKbillVimU6krOuomdRPPSiPwG5eW2bWJ7y1poXiASVYBMx2B30NcSca73FVdWIygyZCiSxHl7R5867DgYVVsW7ls9+1vvlYgFDaZ4ClWWSZHSPiJzCM0lk7PRpdOTp7fX+yxh+A3LQFsYkKHLeCWJJEB/PSRQ8TgAkd5iQttkARi2ZTzcZZkgeEjkc1E7Rdmg1tbjG4EARldSviLpm8tDmbYdK5rjONcC0qCQlu2FBhYL2kaDOnLf1HKujk/B2lDQhTb29nG/t8jVw+CwyHOcaoPVA66k+KDBjTWOtaD8KtMEm6XF5jlJJM+A3FBOhEgEnSqeGVxhlxV3OFYDa+X1JGhWdN9v8AOqfGeJ/IyCFysiqRGitYuLERpoxFYU/iqifiYaEUulK370/sjeudnWYKFfIo+bBOsAST7jHPahf8IXVsnEC6+nshBLEh8qn00zR0M0HhPFH7tFBcwSXHeATnUsgHh03B56H1FLGrdDEq11VZQqkFgCYiAVfcx05CtNQfxNHk1NNpJqatnPYyw918gFyS0E9zu0wT7VdNwjs3fNg/8zbGYzkbJbuqynKZDn50ddvWuZ4ljIuNcBMsSYzNozMzDLrpuBproKZOKXWEd9cDNnEd44Im2csROxy6wdRUWpDstjzJaydtp/Q3cbwZlumybxkxrCuo0zaMrf51Tudhixk3gf8A1N/nW/2cS4xRnvHu2zyDcB9PCQPnKBMaAmt3iitbYLbIbwyxClwGzMIlTGwU++uuMTMda8s2tnRh8XuWsPbw4ZvlHVy+aVMrl+Ydva230qi2MVl8J5qdjsGB/KuXxeHxd3uy+HRCgbVSozTl1aWMnwj41o4K09sObhABQkCZ1AJ0ArtnHydaG40xNzdFLxAa7bQk7aBmB1IrDvXcsyRoYOoMH3V1GN7SKihAlpwubLcM5hmPTbSd65e9xW2JDCTr80Cff13pH8VFLizMtMHYu5/Y1jp8aN3FwiQI12Jg+6aDc4soiNNNI2HurMXHXGORAXJ+MAf71j/K1ZcRSJ0kbJwrxJZFHmZ59BQGRA0teJA1yhSJ25TtWLiGuglWUqRoZ05SPKlbwV24wVZYnfLJio9TVfMqNqC8G5d4nbQSgEzInUzy393OhJxy5cNzwyTbB+sflEG48ianY7PXYAuABRMsTrqNYiZitzBJaw41UjbxMuSQSP3m25A1wtN1vJnRQr2OfwfB79xszB0nWSYMCeo1Pvras9nbagNduTzJyidPMkx8KLf4uC8WULtERyHmQDHvJA8qVvhjP48RcAXXQGBJ1IzDUnyUfGui05/mdey5KnFelWW8LirFmEw9s3nGskDQnmzHbaOU9aJfVmhsU/mLSaDqJO5HrHvoK4tUGTDplHWNSfIDY+ep9KycXiilxi1wlVZgVNozIkGbhaCQZPurpGCT2/kkpPv/AAX+J8RZUAVcq8lUEiBPIAzr5ctqqWbxukO/eggQASygASFGu8CKHhMfbcSbiZvo5gDMxAHWrZfMfIe7b0rfBOSNvCJnNw5sx+u400G0xyHwrafHPfdnyWkCJoFVyQM65QCz6QY5VlXGjnP9QJ/15Vd4cvyd1vqovvNxWH3I1Ykk9zSL/aLEfL5QBK2FvKCJBBu3EugjmNbZ9FO1c/hTB8RkAzlgKvppr5VqcfcLxHBA+zcsG032bjXFP41jMCp10I3HnzrUOER8mz2h4tbvkCzhxZE+0bz3DBGqhWUqo8hTdmuN3sECiXGe2SSUbKVk76Zf8qyy2YanXQR5RvPlH3jzpW2b2eW/l6mryqJ7nouE4xgsUIZe6c/R1Ukjmh256D41Zv8AAbqrmtkXUjRlh/uOo/dNeWm8hJ7tw0bxOnkRy6Vs8I7S37BlXPpO+2n+8jyFc5aRqMzXxHCLRJLWyDzhmGvPwkg8+bGq2J4FneRcVjkyqjh51thJALQd9YHXXeuowPa3DYnwYq2A+2YaN7oOvuJnpVvFcAW4M2HuBwdMpjTTYkbaDYisfEu5rZnm3EODX0vm8qsjSxBUMSpLSJKkxAJ02rTbtHnAF9Mzhcslcw66BhIE6xWzi8DesQCGQcphk8omQPdFAxDh9LtlX88oJ/hf8mrDbfK/TYuPhlUcbtYi0FuTmy25XPlHyaFFA6iGMzvpXI8btXExAQLK/JhPpMTaRYkfY29a6t+GYZ9E8DfRML7wr7+40DGcKctm5yYBhWgCAdyOQpnGua+ZlxYwwF9LFu26ZVS0ynWZdmZ56TqFJnlXM8ZwpXCjODP9oMDQyFtIBEb+1V/jmFuNHeNcECJIdljpocvXlQLaZcKiuwK97d9lXAAC4ddAZPNvLxUjpV8adtmX4KfZTjVxL3gtq8BmYZZZR84gwfm6azAB2rtcS+Ju2S7AMrN+qNvUAyRqBsPWRpWfwi9w5FKqly2xkMwY+LNvIblGkQdK3+E3cNZUi1cYjcKzaT5LCjlWZZXutjMtCOolfY8sx6srmdPZMEGdOWvqKp2LjS3iGp0OblP4V2Xbjhrue9R1MhgYDKQBBkkyDzjXlXLcLwj3Se7tMVE5mAJ1EQJj0260TWNhxaOl7BcTfviLhcolq6++kqo0+P4V6zwfH2rlpWV9DPziuxI2kV41wrCvZF8xknD3Ak6FrjMkDT31lXHcGBakDSSnx+aec1vScZdzl0VHVWrW9UWrnai42jM3x08tP8qz7PEC1+2M5ILqp88xCn8TTYS0FIzqvKNB10nr/WrtnCjv1Ypr3qtmG3tA7Ciik7Z3xbMnvGc+GdNwNaHiMMxlsvPaRPXb3Vp28O7kRy0MbkA/0rXt8JBh2QKBsTvqPv1NSU4wZY6do5u1wwnWZOm2kSJ51rWeEXGClgEVY8QEEnfTQV0NvDosZgHYA6ga+en51WxOPw4PizNl1UK0a+bbAR0n0rEZ6mo6ijbjGK3YOxwKz7V2bjEgTnMzGmk+lXGuphwBCL1Qy9z4fN35kVg3+LPcbLZSD0SS0fWuH+g8qNg+COxHfHfa2kyfIkan3V2Wgl/slfsY6l+hfUe9xdnOS0Cx6aM3qToq+/brR8Jwe5dOa+x6lQ3Lq9ydB8PWr+azYGUASP8AppH877A/E9Yqjise9zQ6LyRdFHn5nzMmuqdKoqkSu8nZd76zZGWyqk+QhB+bn4D1qsWe4SzGYGpMBVHIDkPID3VVBA3qDXCdqtCw5uxtvQLfC7LMDcQcydJPWAOpP41YsYclS2gC7k7SdlHVjrp5E7VC5djQUANbCLoiKvmAB99WEYAEGdtI6yN/KJ98VDDWSzBREsYkmAOpJ5Ab+6k0SYMiTBIiRyMcvSqQmzVq2NMPP07wj/1IZ/8A2WsZNTW1ivDZw68yly573uFB91pfjWJcGo8mZ+kJit/BsdCLKH0i4aNx6O/cjZ4uD0uqLg/v0L9LQi7ZjYWmE+YafzHxonE2z2cNd+lZKn7Vu43+BrVI8Ij5ZSRqJecAtkkjWJ0YjoYPuqoGg1Zw1suwQESZygmJaNFHmSAB5kVu63JyZeIuuHmxhyup0Z1OhjdpE68o6VdwxuEfKAA+XTzpnYcjT27/AC1++tSk5cmIxSDrd5HUTMbfA8q1OHcbvWfEj6AwAW8QHKCIMactOorLFklCy6x7Q5qJ0bfVdteR0MSJrG4RWGrN3R6pwbt6rjJiFBnQzlB/JH/l9DW0eE4XEgtYfI3MAbT9K02q+6K8VW8WYSyrsCcsAcpIUa/Cav4Djd6yRDBgp09rTX5jAhl9xE86w4GkzvuI9nb1sElc6QdV8Q25qdaxltsBCXGUT7Mys/YNa/A+3YeEvQ22jZVfTaH0R/flPrXUmzhcXMAZxuIyXV9V3/KubiaUjgbeO+a6THO3AJjmUbQ+40S/asXFQEgTnIDDu2mVB0OnIc+lbeO7IXFYtZYONfCfC+o5HY/dWLxDDlVVLiQQD4WHm3X8q59NLjYt2U8VwE7K5U8g4LLWRieBYxPZ7pvMZwf4ZrZtB1/VuyjXwznTafYaijiVwe3bDDraOU+rIZ+6perHh38y4pnIv/allbmUe5xt/Sa0OF8UvWVCDu8qjRQoP4610Ax1m7KZ9/muCp+/T8Khe4PZYSVgHZl0HuI0NXrL88SYNcMrr2mB0uWkJ8x+Rn8azuJdt1sMEW2CCoOigCSSOU9KLiuy9w/qb4A6FQf6Vk3uzWMn2p9EWqpaMu/7EeXgy7eGsZswuECefITNa+FFuQVYwNQQddhvO9cnj7TM821hDtOg/rUsMCnzifL5vw51VoTmrsj1FF7m/Zx5OdbThSJjMIAPIFtB8aBi8d4cueTp7IhBHmdT8B61hPiyTAljroNtfTarOHwDuZuaL9HVfjpNd+jpxdvcx1JvZDXMYznKuZz0An4xVzB8Id9bxyr9EGD760cLgPDmAW3bHzjos9BpLHyAJqT49U0sDX9oyjN+4skJ66noRWsnwthiuWXrOHt2FExbXcCJuN5hfzMD1qnieKMQVtjIp0Osuw+s/MeQgeVZzMWJJYknUkmST5mpBBz/ABNZSLZNRR7WJRBMZn5TGRfOPnHyOg850p3HHIUMGa0QKbk0RTVjh1kCHa01xcwAQSMx55mAMKNJ9R7tS5xS5qo4fbtqZGfKCV0OUwV11itKNmXNLYxjegRrz08zE/gPhTW+pqnisYEI7wiSdd5Uc56nSrGDurdD5GEImZiZGkhQBpqSxAA852BIj2KnYYtNO7UNTUS1Q0WLVdDxVP8AmRa/ZrZte9EVX/nzfGszs7hhdxNm2fZNxM32Acz/AMoNWsJfN3FC4d7l4Of3rmY/jXObNRKv6WYL2j/5B02CVWwYz8MttJJtX49BetAcvPDUf9KrS9r7V3/BVfsgc/D8VbjVba3R5d1fWf5LrfCrD0oy/UzPYD/WtTtnpoaE1MprZktTOp/HWhOtIGi3EIMMCCORBB11Gh8qFII005H3f7UJtKIjzQgM+VEsXwDJUN5GYPwIIpLZYzlBMAsYEwo3J8hQCKoLuBQPdRSYDOoJHJSdT7hJ91eo4j+0cNYXLSpfwYBjQTb3hS0FkblmJIJOsE15JaeDIMEbEaEHqDXWdju2L4MvbvJ3li4xZiNbis/tkhjluKeamOZBk1m6DVnX439LOBttkfD4oOFUkC3aPtKG0PejrWtwDtFhOJ2zkU6Eg2roTPpzAVmH3zWVw27wLGC+7YZAthlzPkuKjK6+F1A9n2WWCARkIo6W+z9vxW+4Rm1zL3gedQDI1DDXzFR4tbBWmWOIdlFMmw2U6+FpK/xbj765jH8KvWj8okD6USv8X+1aNjtraS/3FvEDEJEoXm2xAMFRdYAFh9aJkQTsOqwXFbV6VUw/O04yuP3Tv7q5UdLPNbuHDA5tdOYB5jY7/fQsOj2p7q66TuujIeW0TXonEOzdm5JUd2x+j7PvXb4VzHEOzl+1qBnXqv5qdR7pqUaUjNt8R0HfWM3LvLLEH3odzU/7fhjqMS6fVZWzD13/ABqs9uORkfH+lNc5SeXRTzPM1ylpRfKNWeZPipMLLH/XOp2sFcf2hA6TFbWEsbJaTU7Kokk+7U1buLbtfrWzv+yRhA/8lwSB6LJ81r2vUbOC00uSpw7hY2toCQJLE6KOrM2ijzMVcfEWrXsxdfrqLS+g0Nz3wPJhVHF8Qe4AphUBkIoyoD1jmfrEk+dVhWaNX4LGJxT3DmdiTsOgHRQNFHkNKgoomDwj3GCopZjyHQbknYAcydBV58Tbw+lorcu/tYm3bP8A2gfbb650HIbNVIBxOEa0ql4BbUIZz5eTMseEHlOp3GlUXuVC7eLEliSSSSSSSSdySdzTKKAkoqxh1XMMxIWRJABMc4BIBNBWizFAdnhuOWLNtEt31RcubIxwyupOpWblyWgz4sonoKwO1PaS2yD5cnKZCpcw5kwZz90TI16CsHEIr6MJ9aa3gLQ+YvwFRbB7nOX7xuMWJJ/rvWzwvCsACdBOaObGIGbyAmB5mtAWwNlAHkIqS1qzOJMtTJvQ2aiW6hToOzXh7+7+yw12D0e7Fhff8qT7ql2c/wDsWvtfgpP5UsEMnDrz/tsRat/u2ka633tbonZRZxVr1Y/yNXPU4Z0iUf0qDWyPrXf8Bqn+jU5nu2f2trE2/e9hiv8AMgq5+lGSbR+td/BKx/0bYvu8bbbkL1mfQuVb7mNWPoMP1kCdKhNWuJYbur121+zuOn8DFfyqmTWyBVatK9fW5ZUsQLtqE87lqPAfNkjL9kp9E1khqkDRgM1CmKkDUXFCB7F8qQykhlMgjQg9RR8Ybbr3iwjzD2wIUk/PtxoB1XkTpoYXODRRA00A1OtwikagaAsYbF3LZY2br2y65WyMVDL0YbH37VUa5f2/tFyCI+bt02pyanbulSCCQQZBBggjYg8qUCocFJDG45I2MiR6aaV0XDuPXLYCtDoNladPsMIZP3SKzcXiO8IYqob5xUZc56sBpPoBPOgZutRq+SrY9S4F20JhQ+f/ALd1gH/cvaK370H1rscBxmzeOUEo/O24yuPcd/dXz6GIrXwHH7iAI8XEGytPh+ww8Se4x1BrGPg1Z7VxHg9m9+sQT9IaN8RvWBiOyJzeG4I+sDPxB1rL4D2vOio+cfsrzAOPJL2ze+D0Brpk7T4X/qM1thujqQwPwrL9y79jxXEcUJUpaXu0OhAMu4/7lzdh5CF8qo1EURFrsZEFrRwXDiy95cYW7Q0NwiZP0ba7u/kNuZA1on9lt4cTiRmubjDgwR0N9hqg+oPEfq71m4/iD3WzOdhCqAFRF5KijRV9PxqclLeN4mMptWFNu0d9Ze5GxusN+oUeEeZ1rMLVCamBVISUURRUFFFGlAELDpH+vOgXLk01y5TIKEJ21ojNTTFQJoCYNImoios1APNGSgJR7SEkKupJAA8zoKA6XjAyYTBWuZt3b7f+65lQn920PjRux4nEjyR2/uj/ABUHtqwGMa0vs2EtWV8hatqpH8WarfYpZuuRytx5+JhH92uM+DrEw/0mN+qPU3Z9YWuS4DdK3WgwcpIPmCCK6v8ASTr3Xl30j+GuP4U0X185H8p/yrpH0HJ+s7ft4gGPvMBpcKXR5i7bW5PxY1zrV03bRZGDugyHwdtc2urWWa2TrrsFrmWqrgrGmphqFNINVIywr6RA5a6yI6cv9qcmgg1NWoBnFMrVI0NqELEzUcuhk6jYa660JXokzQEDUTUzUTQDBqlINDNNNAXxgmNvvLZDgCXUTnt+bKd1+sJHWKqZgaazfKkFSVI2IJBHLQioEUooZXIrUw/aPEIoVbhgbAw0DoMwMDyrFD9aepRbLeAwT3Wy21mBLEkBUXmzsdFHmauvj7eH8OGOe7zxBEZeow6n2f8AyHxdAtNSoV7GK9ydeu55zzqNKlVITFXuHYHvJd2yWkjO8TvsiD5znWB6kwATSpVGATRJyyBJgEyY5SRuaE9ylSqggtHUUqVCGlwjDoc9+8Js2QCVkjvbjT3VkEa6kEmNlVj0rMBpUqiKxMaGaVKqQIldB2Iwgu4/DqdhcDt9m0DcM/w09Ko+Cop43Fd7euXT/wBR3f8AjYt+ddL2MYqLrDoo96hiP71KlXGfB0Ry36RTrZ6/K/4K5DAtF5D5j79KVKu0PQcZeo9E40M/C8Hc/ZXsTaP75W6v3TXKk01KpHg1IjTTT0q0QkDUgaVKjCJTUWpUqIjBmpK9KlQBJqJNKlQETUTSpUBE04alSoBzrSSyTtHvZR+Jp6VC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Ορθογώνιο 4"/>
          <p:cNvSpPr/>
          <p:nvPr/>
        </p:nvSpPr>
        <p:spPr>
          <a:xfrm>
            <a:off x="460375" y="1169947"/>
            <a:ext cx="80549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Η αποτίμηση σε χρηματικές μονάδες είναι συνήθης τρόπος για την σύγκριση διαφόρων έργων και έχει καλύτερη αποτελεσματικότητα στη λήψη αποφάσεων.</a:t>
            </a:r>
          </a:p>
          <a:p>
            <a:pPr algn="just"/>
            <a:endParaRPr lang="el-GR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Πολλές επιπτώσεις δεν έχουν συγκεκριμένη τιμή αγοράς, με αποτέλεσμα να παρουσιάζεται δυσκολία στον υπολογισμό τους σε χρηματικές μονάδες.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Σε ορισμένες μόνο περιπτώσεις είναι δυνατόν να δοθούν χρηματικές τιμές, ώστε να υπάρχει συνέπεια στην ανάλυση.</a:t>
            </a:r>
            <a:endParaRPr lang="en-US" sz="2400" dirty="0">
              <a:ea typeface="Times New Roman" panose="02020603050405020304" pitchFamily="18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2"/>
          <a:srcRect b="14170"/>
          <a:stretch/>
        </p:blipFill>
        <p:spPr>
          <a:xfrm>
            <a:off x="1229884" y="5078482"/>
            <a:ext cx="2785774" cy="1471400"/>
          </a:xfrm>
          <a:prstGeom prst="rect">
            <a:avLst/>
          </a:prstGeom>
        </p:spPr>
      </p:pic>
      <p:pic>
        <p:nvPicPr>
          <p:cNvPr id="9222" name="Picture 6" descr="https://upload.wikimedia.org/wikipedia/commons/2/24/Onedolar2009seri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140" y="5078482"/>
            <a:ext cx="3039187" cy="13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68344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pPr algn="ctr"/>
            <a:r>
              <a:rPr lang="el-GR" dirty="0"/>
              <a:t>Ποσοτικοποίηση Αλληλεπιδράσεων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78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0163" y="1145454"/>
            <a:ext cx="860367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/>
              <a:t>Μερικές τιμές μπορούν να υπολογιστούν από παρατηρήσεις των επιλογών που γίνονται σε πραγματικές καταστάσεις ή από έρευνες για υποθετικές καταστάσεις.</a:t>
            </a:r>
            <a:endParaRPr lang="en-US" sz="2000" b="1" dirty="0"/>
          </a:p>
          <a:p>
            <a:pPr algn="just"/>
            <a:r>
              <a:rPr lang="el-GR" sz="2000" dirty="0"/>
              <a:t> </a:t>
            </a: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/>
              <a:t>Έρευνες για μεθόδους καθορισμού των προτιμήσεων του καταναλωτή που αφορούν  αγαθά που δεν υπάρχουν στην αγορά.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/>
              <a:t>Οι μέθοδοι αυτές βασίζοντα…</a:t>
            </a:r>
          </a:p>
          <a:p>
            <a:pPr algn="just"/>
            <a:endParaRPr lang="el-GR" sz="800" dirty="0"/>
          </a:p>
          <a:p>
            <a:pPr marL="290513" indent="-290513" algn="just"/>
            <a:r>
              <a:rPr lang="el-GR" sz="2000" dirty="0"/>
              <a:t>	…στην προθυμία να πληρώσει ο καταναλωτής για τα οφέλη που θα αποκομίσει (ΠΝΠ) </a:t>
            </a:r>
          </a:p>
          <a:p>
            <a:pPr marL="290513" indent="-290513" algn="just"/>
            <a:r>
              <a:rPr lang="el-GR" sz="2000" dirty="0"/>
              <a:t>	…στην προθυμία να δεχτεί (ΠΝΔ) ανταμοιβή για το κόστος που θα υποστεί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/>
              <a:t>Η λογική του ΠΝΠ βασίζεται στη θεώρηση ότι η ατομική επιλογή είναι πρωτευούσης σημασίας. </a:t>
            </a:r>
          </a:p>
          <a:p>
            <a:pPr algn="just"/>
            <a:endParaRPr lang="el-GR" sz="2000" dirty="0"/>
          </a:p>
          <a:p>
            <a:pPr algn="just"/>
            <a:r>
              <a:rPr lang="el-GR" sz="2000" dirty="0"/>
              <a:t>Η έρευνα με τέτοιες μεθόδους στα συγκοινωνιακά έργα έχει επικεντρωθεί στην εξοικονόμηση χρόνου και στη μείωση των ατυχημάτων και των περιβαλλοντικών επιπτώσεων, όπως ο θόρυβος και η οπτική παρενόχληση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306401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pPr algn="ctr"/>
            <a:r>
              <a:rPr lang="el-GR" dirty="0"/>
              <a:t>Ποσοτικοποίηση Αλληλεπιδράσεων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79</a:t>
            </a:fld>
            <a:endParaRPr lang="en-US"/>
          </a:p>
        </p:txBody>
      </p:sp>
      <p:sp>
        <p:nvSpPr>
          <p:cNvPr id="4" name="AutoShape 2" descr="data:image/jpeg;base64,/9j/4AAQSkZJRgABAQAAAQABAAD/2wCEAAkGBxISERUSEBIWFhUVFRUYFxUYFRUVFRYVFRUXFhUXFRUYHSggGBolHRYVITEhJSkrLi4uFx8zODMsNygtLisBCgoKDg0OFxAQFy4lHyUtLS0tLSstLSstLS0tLS0tLS0tLS0tLS8tLS0tLS0tLS0tLS0tLS0tLS0tLS0tLS8tLf/AABEIAKgBLAMBIgACEQEDEQH/xAAcAAABBQEBAQAAAAAAAAAAAAADAAECBAUGBwj/xABFEAACAQIEAwUDCAcGBgMAAAABAhEAAwQSITEFQVEGEyJhcTKBkSNCUmJyobHBBzNTgpKi4RSywtHw8RYkQ2NzgxU0s//EABkBAQEBAQEBAAAAAAAAAAAAAAABAgMEBf/EAC0RAAICAQMDAgQGAwAAAAAAAAABAhESAyExE0FRMmEicYGxBEKRweHxFDOh/9oADAMBAAIRAxEAPwDtAKfLU4pRX1bPlUDy0ookUoq2KB5aWWiZaWWlgHlpZaJlpZaWAWWllosUstWxQLLTZaNlpstWyAstNlouWllq2KBZabLRstLLSyUBy02WjZaWWrYoBlpZaNkpZaWKA5aWWjZaWWlgBlpZaNlpstLLQHLSy0bLTZaWKA5aWWi5aWWlloDlpstGy02WpYoDlpitGy0xWligJWolaPlpitLFACtNloxWmy0sUBK1HLR8tRK0sGxFKKnFKK4WaoHFKKJFKKWKIRSipxTxVsUDy0stEilFLFA4pRRIpRSxQOKWWiZaWWrYoFlp8tEy0+WrZKBZabLRstLLTIUBy0stGy0stMhQHLTZaNlpstWxQLLSy0XLSy0sUBy02WjZabLSxQHLTZaNlpstLLQHLTZaNlpstLLQLLTZaNlpstSy0By02WjZaYrUyFActNlo2WmimQxAFabLRiKaKZCgOWmK0WKYimRKNOKeKQp64ZG8RopRT09XIURininp6ZCiMU8VKlTIURilFSpUsURilFTilFXIYkYpRU4pRTIYkYpRU4pRTIlEIpopndpgISOsqAfIazSznmp+4/gaZDEUUstRF3fwtoenkD+dOGafZ08yPwFXIYjxSy06knlHTXX3xt8alFMhiDy0xWiRTRTIYg8tMVohFMRTI1QMimipkU1Mi0Qimip01TIUQimipxTVMi0QIqJFENRNMhRAioxUzTGmQogRUSKmaiaZDEGOLH6H3z+VIcWP0B8f6VmKKmqV5rZ3xRo//Kn6I+NSHEm+iPiazL9+3bEuwUeZ19w51znEO0TGRZGUfSPtH8hVWTI1FHWY7tGtr24nko1Y+7l76hwPtTbvtkcd25Ph1kMOQnk3lXnbPJkmSeZ1Jps1dVE5Nns00prhez/awrFvEkldhc3K/a6jz39a7NbwIBBkMVAI1BLaLqOtZexUrDzTzQm0Yqd1CsR0DEqp+Kn4Uwub+VMi4hpp5rlOOdqXw942lsZ4AIOYgmQDEBT1IqrY7aXWVXOGUBjt3pLATlEjJzNap1ZemztppTXCXe3xWc2HEgEgd4dYOg9jfyrssLiM6I+2ZVaJ2zCY86NNckcKLU0poWalmqWZoLNMTQ81DfrA+ApkMQqbt6/4VqU1VQDXQb9PIUTNTIOIaaU1Vv4lUUs5hRufUxRM9MhQWaYmhZ6YvTIuIUmmJoPeedDOIXNlzDNppOuu2lTIuJYJqJNVbWLVgSDopIJ9N6l3oiZ068qZFxDzTZqr276sMykEHYgyKZroEydtT6UyGJYmmmsWx2hsPdNpWOYAHlEEwDoZiSOXOruJxqWxNx1UfWIH41lTT3LjRcJqJNV1xClQwYFSJDAiCOoNLvQdiPjVyJQYmmJqo+MQGC6z6jTYa9NxTpiFacrAwYMEGD0Mc6ZCiwTUSaBcvgbkD1MedcnxHtwtu4yJaLAaZpiTzjTapLUUeS4l8Yl/2nwsD86TYq59NidY+RtjWNNZpgaa6dB9pfvIH51mjdmE2CvXHYQSwmSzAaAxJZjtWRxFjbdFLAAtDEFWEfaEitPiwi6/2j+M1kYlA0TyMj1rtE5MhavSBLsDzhQRvy8NCvXnGoZiNNSsevL1oxA6n4mmIXp8dfxrpRg0HjKpjeJ1HMTXTdluJolhkd1EXrDrmePCt1GfKCeQDGuLFypi9WMG1TEHiem8Y41hrrXVS8flLKIpSQ2cXGaFJ2MMNTpWILSpli7cTmf1YnXmA2+g+Nce5zgpMZtJ6TpNB4hhrqWmCuSANGLSf1lv1MRm+6vLqxwdJnqhK1dHa3cHhLr53cMTvm8RnUkwOWv3Cqd9MMvht5lGYSUkjLMsI+l5RXJJhrlxQWvKIjVAW167gCrVpbQYd5dLxGhZVBykHYSeUb7GvN1Zd39zpkqqjq7VvAu2okkTBFwExpsWk6VtE2jk8f6sAKO8dYC7TO58zXGY3tXHs2lmSutpR7MERpt4xUrGLxt6Yti2I0edAZWdAek/CpKUn3f6m014/wCHXrdt2x8kcgLe1mfKxBBYl+eg3PQjrUOI4jOBmvsoyF/CyrpmKzMTuNAOVcxbzle7N5sQwJJ+bZWRrmYamAW0k71K5cyeEtmY+Ik/WGgVeQgGJ6c967Rg/LM3HwjpksXrqd2mIuAIxVm1LEgicz7xOkiBUCMYAouXYWdG0BYAb5p1EEH31xi4kyoLKj5pMGTG666Ecq6rCZ1tok5EuWgolgwJbwpcyEaEMVIMknWaNSi95EqD4RZTF3oQJiEzMinxgDMQTJDEZRMRqaocUxXEASkMJZR4SAY5ledZ/HbpuNblnWbSyNJzC40g6dVA84qfCuN3La93dQXEBY92+pAJJlGBld5gHeujTa2ZilfBR4rxzFi0LV4mCQIdYMAnUtoTqKD/APN3M+ZHuQFgnM0gwpcjpAn/AEa7S1cwd9Gi6EOrNbxGUoAAZ+UOy/D1qlf7O2Xt5lTKrqQLllg1thI1U+ydo0Jri3Jc2axXY5LCcbZLrsLt46Nq1w+LKhc5ht80ffWvh+1AN1Fa+wR8hdpOgJEgAnw6HlQf+FxbLsGN7wuFUeFyDbYHw7kmTrWNd4PcZ9VygkmGUrAiYaIEzpSm+GKa7HR4ftFhHxDplyBwYvAAXFKwzlmJ02bXWo3O5w99WsXLjMyOSzOp8OTONh6bnSBXJWuH3Gvm0CquGMMzgLEEFsw3PxNbHGcF3F9FWSP7OVVoMEjDQcrQJ1ArEdOUeGRytbo2sVbQEquJuKbillVimU6krOuomdRPPSiPwG5eW2bWJ7y1poXiASVYBMx2B30NcSca73FVdWIygyZCiSxHl7R5867DgYVVsW7ls9+1vvlYgFDaZ4ClWWSZHSPiJzCM0lk7PRpdOTp7fX+yxh+A3LQFsYkKHLeCWJJEB/PSRQ8TgAkd5iQttkARi2ZTzcZZkgeEjkc1E7Rdmg1tbjG4EARldSviLpm8tDmbYdK5rjONcC0qCQlu2FBhYL2kaDOnLf1HKujk/B2lDQhTb29nG/t8jVw+CwyHOcaoPVA66k+KDBjTWOtaD8KtMEm6XF5jlJJM+A3FBOhEgEnSqeGVxhlxV3OFYDa+X1JGhWdN9v8AOqfGeJ/IyCFysiqRGitYuLERpoxFYU/iqifiYaEUulK370/sjeudnWYKFfIo+bBOsAST7jHPahf8IXVsnEC6+nshBLEh8qn00zR0M0HhPFH7tFBcwSXHeATnUsgHh03B56H1FLGrdDEq11VZQqkFgCYiAVfcx05CtNQfxNHk1NNpJqatnPYyw918gFyS0E9zu0wT7VdNwjs3fNg/8zbGYzkbJbuqynKZDn50ddvWuZ4ljIuNcBMsSYzNozMzDLrpuBproKZOKXWEd9cDNnEd44Im2csROxy6wdRUWpDstjzJaydtp/Q3cbwZlumybxkxrCuo0zaMrf51Tudhixk3gf8A1N/nW/2cS4xRnvHu2zyDcB9PCQPnKBMaAmt3iitbYLbIbwyxClwGzMIlTGwU++uuMTMda8s2tnRh8XuWsPbw4ZvlHVy+aVMrl+Ydva230qi2MVl8J5qdjsGB/KuXxeHxd3uy+HRCgbVSozTl1aWMnwj41o4K09sObhABQkCZ1AJ0ArtnHydaG40xNzdFLxAa7bQk7aBmB1IrDvXcsyRoYOoMH3V1GN7SKihAlpwubLcM5hmPTbSd65e9xW2JDCTr80Cff13pH8VFLizMtMHYu5/Y1jp8aN3FwiQI12Jg+6aDc4soiNNNI2HurMXHXGORAXJ+MAf71j/K1ZcRSJ0kbJwrxJZFHmZ59BQGRA0teJA1yhSJ25TtWLiGuglWUqRoZ05SPKlbwV24wVZYnfLJio9TVfMqNqC8G5d4nbQSgEzInUzy393OhJxy5cNzwyTbB+sflEG48ianY7PXYAuABRMsTrqNYiZitzBJaw41UjbxMuSQSP3m25A1wtN1vJnRQr2OfwfB79xszB0nWSYMCeo1Pvras9nbagNduTzJyidPMkx8KLf4uC8WULtERyHmQDHvJA8qVvhjP48RcAXXQGBJ1IzDUnyUfGui05/mdey5KnFelWW8LirFmEw9s3nGskDQnmzHbaOU9aJfVmhsU/mLSaDqJO5HrHvoK4tUGTDplHWNSfIDY+ep9KycXiilxi1wlVZgVNozIkGbhaCQZPurpGCT2/kkpPv/AAX+J8RZUAVcq8lUEiBPIAzr5ctqqWbxukO/eggQASygASFGu8CKHhMfbcSbiZvo5gDMxAHWrZfMfIe7b0rfBOSNvCJnNw5sx+u400G0xyHwrafHPfdnyWkCJoFVyQM65QCz6QY5VlXGjnP9QJ/15Vd4cvyd1vqovvNxWH3I1Ykk9zSL/aLEfL5QBK2FvKCJBBu3EugjmNbZ9FO1c/hTB8RkAzlgKvppr5VqcfcLxHBA+zcsG032bjXFP41jMCp10I3HnzrUOER8mz2h4tbvkCzhxZE+0bz3DBGqhWUqo8hTdmuN3sECiXGe2SSUbKVk76Zf8qyy2YanXQR5RvPlH3jzpW2b2eW/l6mryqJ7nouE4xgsUIZe6c/R1Ukjmh256D41Zv8AAbqrmtkXUjRlh/uOo/dNeWm8hJ7tw0bxOnkRy6Vs8I7S37BlXPpO+2n+8jyFc5aRqMzXxHCLRJLWyDzhmGvPwkg8+bGq2J4FneRcVjkyqjh51thJALQd9YHXXeuowPa3DYnwYq2A+2YaN7oOvuJnpVvFcAW4M2HuBwdMpjTTYkbaDYisfEu5rZnm3EODX0vm8qsjSxBUMSpLSJKkxAJ02rTbtHnAF9Mzhcslcw66BhIE6xWzi8DesQCGQcphk8omQPdFAxDh9LtlX88oJ/hf8mrDbfK/TYuPhlUcbtYi0FuTmy25XPlHyaFFA6iGMzvpXI8btXExAQLK/JhPpMTaRYkfY29a6t+GYZ9E8DfRML7wr7+40DGcKctm5yYBhWgCAdyOQpnGua+ZlxYwwF9LFu26ZVS0ynWZdmZ56TqFJnlXM8ZwpXCjODP9oMDQyFtIBEb+1V/jmFuNHeNcECJIdljpocvXlQLaZcKiuwK97d9lXAAC4ddAZPNvLxUjpV8adtmX4KfZTjVxL3gtq8BmYZZZR84gwfm6azAB2rtcS+Ju2S7AMrN+qNvUAyRqBsPWRpWfwi9w5FKqly2xkMwY+LNvIblGkQdK3+E3cNZUi1cYjcKzaT5LCjlWZZXutjMtCOolfY8sx6srmdPZMEGdOWvqKp2LjS3iGp0OblP4V2Xbjhrue9R1MhgYDKQBBkkyDzjXlXLcLwj3Se7tMVE5mAJ1EQJj0260TWNhxaOl7BcTfviLhcolq6++kqo0+P4V6zwfH2rlpWV9DPziuxI2kV41wrCvZF8xknD3Ak6FrjMkDT31lXHcGBakDSSnx+aec1vScZdzl0VHVWrW9UWrnai42jM3x08tP8qz7PEC1+2M5ILqp88xCn8TTYS0FIzqvKNB10nr/WrtnCjv1Ypr3qtmG3tA7Ciik7Z3xbMnvGc+GdNwNaHiMMxlsvPaRPXb3Vp28O7kRy0MbkA/0rXt8JBh2QKBsTvqPv1NSU4wZY6do5u1wwnWZOm2kSJ51rWeEXGClgEVY8QEEnfTQV0NvDosZgHYA6ga+en51WxOPw4PizNl1UK0a+bbAR0n0rEZ6mo6ijbjGK3YOxwKz7V2bjEgTnMzGmk+lXGuphwBCL1Qy9z4fN35kVg3+LPcbLZSD0SS0fWuH+g8qNg+COxHfHfa2kyfIkan3V2Wgl/slfsY6l+hfUe9xdnOS0Cx6aM3qToq+/brR8Jwe5dOa+x6lQ3Lq9ydB8PWr+azYGUASP8AppH877A/E9Yqjise9zQ6LyRdFHn5nzMmuqdKoqkSu8nZd76zZGWyqk+QhB+bn4D1qsWe4SzGYGpMBVHIDkPID3VVBA3qDXCdqtCw5uxtvQLfC7LMDcQcydJPWAOpP41YsYclS2gC7k7SdlHVjrp5E7VC5djQUANbCLoiKvmAB99WEYAEGdtI6yN/KJ98VDDWSzBREsYkmAOpJ5Ab+6k0SYMiTBIiRyMcvSqQmzVq2NMPP07wj/1IZ/8A2WsZNTW1ivDZw68yly573uFB91pfjWJcGo8mZ+kJit/BsdCLKH0i4aNx6O/cjZ4uD0uqLg/v0L9LQi7ZjYWmE+YafzHxonE2z2cNd+lZKn7Vu43+BrVI8Ij5ZSRqJecAtkkjWJ0YjoYPuqoGg1Zw1suwQESZygmJaNFHmSAB5kVu63JyZeIuuHmxhyup0Z1OhjdpE68o6VdwxuEfKAA+XTzpnYcjT27/AC1++tSk5cmIxSDrd5HUTMbfA8q1OHcbvWfEj6AwAW8QHKCIMactOorLFklCy6x7Q5qJ0bfVdteR0MSJrG4RWGrN3R6pwbt6rjJiFBnQzlB/JH/l9DW0eE4XEgtYfI3MAbT9K02q+6K8VW8WYSyrsCcsAcpIUa/Cav4Djd6yRDBgp09rTX5jAhl9xE86w4GkzvuI9nb1sElc6QdV8Q25qdaxltsBCXGUT7Mys/YNa/A+3YeEvQ22jZVfTaH0R/flPrXUmzhcXMAZxuIyXV9V3/KubiaUjgbeO+a6THO3AJjmUbQ+40S/asXFQEgTnIDDu2mVB0OnIc+lbeO7IXFYtZYONfCfC+o5HY/dWLxDDlVVLiQQD4WHm3X8q59NLjYt2U8VwE7K5U8g4LLWRieBYxPZ7pvMZwf4ZrZtB1/VuyjXwznTafYaijiVwe3bDDraOU+rIZ+6perHh38y4pnIv/allbmUe5xt/Sa0OF8UvWVCDu8qjRQoP4610Ax1m7KZ9/muCp+/T8Khe4PZYSVgHZl0HuI0NXrL88SYNcMrr2mB0uWkJ8x+Rn8azuJdt1sMEW2CCoOigCSSOU9KLiuy9w/qb4A6FQf6Vk3uzWMn2p9EWqpaMu/7EeXgy7eGsZswuECefITNa+FFuQVYwNQQddhvO9cnj7TM821hDtOg/rUsMCnzifL5vw51VoTmrsj1FF7m/Zx5OdbThSJjMIAPIFtB8aBi8d4cueTp7IhBHmdT8B61hPiyTAljroNtfTarOHwDuZuaL9HVfjpNd+jpxdvcx1JvZDXMYznKuZz0An4xVzB8Id9bxyr9EGD760cLgPDmAW3bHzjos9BpLHyAJqT49U0sDX9oyjN+4skJ66noRWsnwthiuWXrOHt2FExbXcCJuN5hfzMD1qnieKMQVtjIp0Osuw+s/MeQgeVZzMWJJYknUkmST5mpBBz/ABNZSLZNRR7WJRBMZn5TGRfOPnHyOg850p3HHIUMGa0QKbk0RTVjh1kCHa01xcwAQSMx55mAMKNJ9R7tS5xS5qo4fbtqZGfKCV0OUwV11itKNmXNLYxjegRrz08zE/gPhTW+pqnisYEI7wiSdd5Uc56nSrGDurdD5GEImZiZGkhQBpqSxAA852BIj2KnYYtNO7UNTUS1Q0WLVdDxVP8AmRa/ZrZte9EVX/nzfGszs7hhdxNm2fZNxM32Acz/AMoNWsJfN3FC4d7l4Of3rmY/jXObNRKv6WYL2j/5B02CVWwYz8MttJJtX49BetAcvPDUf9KrS9r7V3/BVfsgc/D8VbjVba3R5d1fWf5LrfCrD0oy/UzPYD/WtTtnpoaE1MprZktTOp/HWhOtIGi3EIMMCCORBB11Gh8qFII005H3f7UJtKIjzQgM+VEsXwDJUN5GYPwIIpLZYzlBMAsYEwo3J8hQCKoLuBQPdRSYDOoJHJSdT7hJ91eo4j+0cNYXLSpfwYBjQTb3hS0FkblmJIJOsE15JaeDIMEbEaEHqDXWdju2L4MvbvJ3li4xZiNbis/tkhjluKeamOZBk1m6DVnX439LOBttkfD4oOFUkC3aPtKG0PejrWtwDtFhOJ2zkU6Eg2roTPpzAVmH3zWVw27wLGC+7YZAthlzPkuKjK6+F1A9n2WWCARkIo6W+z9vxW+4Rm1zL3gedQDI1DDXzFR4tbBWmWOIdlFMmw2U6+FpK/xbj765jH8KvWj8okD6USv8X+1aNjtraS/3FvEDEJEoXm2xAMFRdYAFh9aJkQTsOqwXFbV6VUw/O04yuP3Tv7q5UdLPNbuHDA5tdOYB5jY7/fQsOj2p7q66TuujIeW0TXonEOzdm5JUd2x+j7PvXb4VzHEOzl+1qBnXqv5qdR7pqUaUjNt8R0HfWM3LvLLEH3odzU/7fhjqMS6fVZWzD13/ABqs9uORkfH+lNc5SeXRTzPM1ylpRfKNWeZPipMLLH/XOp2sFcf2hA6TFbWEsbJaTU7Kokk+7U1buLbtfrWzv+yRhA/8lwSB6LJ81r2vUbOC00uSpw7hY2toCQJLE6KOrM2ijzMVcfEWrXsxdfrqLS+g0Nz3wPJhVHF8Qe4AphUBkIoyoD1jmfrEk+dVhWaNX4LGJxT3DmdiTsOgHRQNFHkNKgoomDwj3GCopZjyHQbknYAcydBV58Tbw+lorcu/tYm3bP8A2gfbb650HIbNVIBxOEa0ql4BbUIZz5eTMseEHlOp3GlUXuVC7eLEliSSSSSSSSdySdzTKKAkoqxh1XMMxIWRJABMc4BIBNBWizFAdnhuOWLNtEt31RcubIxwyupOpWblyWgz4sonoKwO1PaS2yD5cnKZCpcw5kwZz90TI16CsHEIr6MJ9aa3gLQ+YvwFRbB7nOX7xuMWJJ/rvWzwvCsACdBOaObGIGbyAmB5mtAWwNlAHkIqS1qzOJMtTJvQ2aiW6hToOzXh7+7+yw12D0e7Fhff8qT7ql2c/wDsWvtfgpP5UsEMnDrz/tsRat/u2ka633tbonZRZxVr1Y/yNXPU4Z0iUf0qDWyPrXf8Bqn+jU5nu2f2trE2/e9hiv8AMgq5+lGSbR+td/BKx/0bYvu8bbbkL1mfQuVb7mNWPoMP1kCdKhNWuJYbur121+zuOn8DFfyqmTWyBVatK9fW5ZUsQLtqE87lqPAfNkjL9kp9E1khqkDRgM1CmKkDUXFCB7F8qQykhlMgjQg9RR8Ybbr3iwjzD2wIUk/PtxoB1XkTpoYXODRRA00A1OtwikagaAsYbF3LZY2br2y65WyMVDL0YbH37VUa5f2/tFyCI+bt02pyanbulSCCQQZBBggjYg8qUCocFJDG45I2MiR6aaV0XDuPXLYCtDoNladPsMIZP3SKzcXiO8IYqob5xUZc56sBpPoBPOgZutRq+SrY9S4F20JhQ+f/ALd1gH/cvaK370H1rscBxmzeOUEo/O24yuPcd/dXz6GIrXwHH7iAI8XEGytPh+ww8Se4x1BrGPg1Z7VxHg9m9+sQT9IaN8RvWBiOyJzeG4I+sDPxB1rL4D2vOio+cfsrzAOPJL2ze+D0Brpk7T4X/qM1thujqQwPwrL9y79jxXEcUJUpaXu0OhAMu4/7lzdh5CF8qo1EURFrsZEFrRwXDiy95cYW7Q0NwiZP0ba7u/kNuZA1on9lt4cTiRmubjDgwR0N9hqg+oPEfq71m4/iD3WzOdhCqAFRF5KijRV9PxqclLeN4mMptWFNu0d9Ze5GxusN+oUeEeZ1rMLVCamBVISUURRUFFFGlAELDpH+vOgXLk01y5TIKEJ21ojNTTFQJoCYNImoios1APNGSgJR7SEkKupJAA8zoKA6XjAyYTBWuZt3b7f+65lQn920PjRux4nEjyR2/uj/ABUHtqwGMa0vs2EtWV8hatqpH8WarfYpZuuRytx5+JhH92uM+DrEw/0mN+qPU3Z9YWuS4DdK3WgwcpIPmCCK6v8ASTr3Xl30j+GuP4U0X185H8p/yrpH0HJ+s7ft4gGPvMBpcKXR5i7bW5PxY1zrV03bRZGDugyHwdtc2urWWa2TrrsFrmWqrgrGmphqFNINVIywr6RA5a6yI6cv9qcmgg1NWoBnFMrVI0NqELEzUcuhk6jYa660JXokzQEDUTUzUTQDBqlINDNNNAXxgmNvvLZDgCXUTnt+bKd1+sJHWKqZgaazfKkFSVI2IJBHLQioEUooZXIrUw/aPEIoVbhgbAw0DoMwMDyrFD9aepRbLeAwT3Wy21mBLEkBUXmzsdFHmauvj7eH8OGOe7zxBEZeow6n2f8AyHxdAtNSoV7GK9ydeu55zzqNKlVITFXuHYHvJd2yWkjO8TvsiD5znWB6kwATSpVGATRJyyBJgEyY5SRuaE9ylSqggtHUUqVCGlwjDoc9+8Js2QCVkjvbjT3VkEa6kEmNlVj0rMBpUqiKxMaGaVKqQIldB2Iwgu4/DqdhcDt9m0DcM/w09Ko+Cop43Fd7euXT/wBR3f8AjYt+ddL2MYqLrDoo96hiP71KlXGfB0Ry36RTrZ6/K/4K5DAtF5D5j79KVKu0PQcZeo9E40M/C8Hc/ZXsTaP75W6v3TXKk01KpHg1IjTTT0q0QkDUgaVKjCJTUWpUqIjBmpK9KlQBJqJNKlQETUTSpUBE04alSoBzrSSyTtHvZR+Jp6VC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Ορθογώνιο 4"/>
          <p:cNvSpPr/>
          <p:nvPr/>
        </p:nvSpPr>
        <p:spPr>
          <a:xfrm>
            <a:off x="460375" y="1169947"/>
            <a:ext cx="805497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>
                <a:ea typeface="Times New Roman" panose="02020603050405020304" pitchFamily="18" charset="0"/>
              </a:rPr>
              <a:t>Για παράδειγμα:</a:t>
            </a:r>
          </a:p>
          <a:p>
            <a:pPr algn="just"/>
            <a:endParaRPr lang="el-GR" sz="2400" dirty="0"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dirty="0">
                <a:ea typeface="Times New Roman" panose="02020603050405020304" pitchFamily="18" charset="0"/>
              </a:rPr>
              <a:t>Το κόστος χρόνου μπορεί να εκτιμηθεί σε σχέση με το τυπικό ημερομίσθιο ή μέσω ερευνών προθυμίας για πληρωμή (</a:t>
            </a:r>
            <a:r>
              <a:rPr lang="en-US" sz="2400" dirty="0">
                <a:ea typeface="Times New Roman" panose="02020603050405020304" pitchFamily="18" charset="0"/>
              </a:rPr>
              <a:t>Willingness to pay surveys)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ea typeface="Times New Roman" panose="02020603050405020304" pitchFamily="18" charset="0"/>
            </a:endParaRPr>
          </a:p>
          <a:p>
            <a:pPr algn="just"/>
            <a:r>
              <a:rPr lang="el-GR" sz="2000" i="1" dirty="0">
                <a:ea typeface="Times New Roman" panose="02020603050405020304" pitchFamily="18" charset="0"/>
              </a:rPr>
              <a:t>Στην Ελλάδα εκτιμάται σε 8-10 €/ώρα ανάλογα με το σκοπό μετακίνησης, το εισόδημα και το μέσο μετακίνησης.</a:t>
            </a:r>
          </a:p>
          <a:p>
            <a:pPr algn="just"/>
            <a:endParaRPr lang="el-GR" sz="2000" i="1" dirty="0"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dirty="0">
                <a:ea typeface="Times New Roman" panose="02020603050405020304" pitchFamily="18" charset="0"/>
              </a:rPr>
              <a:t>Το κόστος ενός τροχαίου ατυχήματος μπορεί να εκτιμηθεί αξιοποιώντας τα στοιχεία αποζημιώσεων των ασφαλιστικών εταιριών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400" dirty="0">
              <a:ea typeface="Times New Roman" panose="02020603050405020304" pitchFamily="18" charset="0"/>
            </a:endParaRPr>
          </a:p>
          <a:p>
            <a:pPr algn="just"/>
            <a:r>
              <a:rPr lang="el-GR" sz="2000" i="1" dirty="0">
                <a:ea typeface="Times New Roman" panose="02020603050405020304" pitchFamily="18" charset="0"/>
              </a:rPr>
              <a:t>Υπάρχουν πολλές συνιστώσες κόστους ατυχημάτων που δεν μπορούν να αποτιμηθούν όπως οι ψυχολογικές.</a:t>
            </a:r>
            <a:endParaRPr lang="en-US" sz="2000" i="1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969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l-GR" dirty="0"/>
              <a:t>Γενικά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664" y="1143515"/>
            <a:ext cx="9036496" cy="4525963"/>
          </a:xfrm>
        </p:spPr>
        <p:txBody>
          <a:bodyPr/>
          <a:lstStyle/>
          <a:p>
            <a:r>
              <a:rPr lang="el-GR" dirty="0"/>
              <a:t>Ζήτηση για μετακίνηση με κάποιο μέσο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FECE-F587-46D1-B986-0B84E4D261D9}" type="slidenum">
              <a:rPr lang="el-GR" smtClean="0"/>
              <a:pPr/>
              <a:t>8</a:t>
            </a:fld>
            <a:endParaRPr lang="el-G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280" y="1893907"/>
            <a:ext cx="6696744" cy="478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9403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pPr algn="ctr"/>
            <a:r>
              <a:rPr lang="el-GR" dirty="0"/>
              <a:t>Ποσοτικοποίηση Αλληλεπιδράσεων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80</a:t>
            </a:fld>
            <a:endParaRPr lang="en-US"/>
          </a:p>
        </p:txBody>
      </p:sp>
      <p:sp>
        <p:nvSpPr>
          <p:cNvPr id="4" name="AutoShape 2" descr="data:image/jpeg;base64,/9j/4AAQSkZJRgABAQAAAQABAAD/2wCEAAkGBxISERUSEBIWFhUVFRUYFxUYFRUVFRYVFRUXFhUXFRUYHSggGBolHRYVITEhJSkrLi4uFx8zODMsNygtLisBCgoKDg0OFxAQFy4lHyUtLS0tLSstLSstLS0tLS0tLS0tLS0tLS8tLS0tLS0tLS0tLS0tLS0tLS0tLS0tLS8tLf/AABEIAKgBLAMBIgACEQEDEQH/xAAcAAABBQEBAQAAAAAAAAAAAAADAAECBAUGBwj/xABFEAACAQIEAwUDCAcGBgMAAAABAhEAAwQSITEFQVEGEyJhcTKBkSNCUmJyobHBBzNTgpKi4RSywtHw8RYkQ2NzgxU0s//EABkBAQEBAQEBAAAAAAAAAAAAAAABAgMEBf/EAC0RAAICAQMDAgQGAwAAAAAAAAABAhESAyExE0FRMmEicYGxBEKRweHxFDOh/9oADAMBAAIRAxEAPwDtAKfLU4pRX1bPlUDy0ookUoq2KB5aWWiZaWWlgHlpZaJlpZaWAWWllosUstWxQLLTZaNlpstWyAstNlouWllq2KBZabLRstLLSyUBy02WjZaWWrYoBlpZaNkpZaWKA5aWWjZaWWlgBlpZaNlpstLLQHLSy0bLTZaWKA5aWWi5aWWlloDlpstGy02WpYoDlpitGy0xWligJWolaPlpitLFACtNloxWmy0sUBK1HLR8tRK0sGxFKKnFKK4WaoHFKKJFKKWKIRSipxTxVsUDy0stEilFLFA4pRRIpRSxQOKWWiZaWWrYoFlp8tEy0+WrZKBZabLRstLLTIUBy0stGy0stMhQHLTZaNlpstWxQLLSy0XLSy0sUBy02WjZabLSxQHLTZaNlpstLLQHLTZaNlpstLLQLLTZaNlpstSy0By02WjZaYrUyFActNlo2WmimQxAFabLRiKaKZCgOWmK0WKYimRKNOKeKQp64ZG8RopRT09XIURininp6ZCiMU8VKlTIURilFSpUsURilFTilFXIYkYpRU4pRTIYkYpRU4pRTIlEIpopndpgISOsqAfIazSznmp+4/gaZDEUUstRF3fwtoenkD+dOGafZ08yPwFXIYjxSy06knlHTXX3xt8alFMhiDy0xWiRTRTIYg8tMVohFMRTI1QMimipkU1Mi0Qimip01TIUQimipxTVMi0QIqJFENRNMhRAioxUzTGmQogRUSKmaiaZDEGOLH6H3z+VIcWP0B8f6VmKKmqV5rZ3xRo//Kn6I+NSHEm+iPiazL9+3bEuwUeZ19w51znEO0TGRZGUfSPtH8hVWTI1FHWY7tGtr24nko1Y+7l76hwPtTbvtkcd25Ph1kMOQnk3lXnbPJkmSeZ1Jps1dVE5Nns00prhez/awrFvEkldhc3K/a6jz39a7NbwIBBkMVAI1BLaLqOtZexUrDzTzQm0Yqd1CsR0DEqp+Kn4Uwub+VMi4hpp5rlOOdqXw942lsZ4AIOYgmQDEBT1IqrY7aXWVXOGUBjt3pLATlEjJzNap1ZemztppTXCXe3xWc2HEgEgd4dYOg9jfyrssLiM6I+2ZVaJ2zCY86NNckcKLU0poWalmqWZoLNMTQ81DfrA+ApkMQqbt6/4VqU1VQDXQb9PIUTNTIOIaaU1Vv4lUUs5hRufUxRM9MhQWaYmhZ6YvTIuIUmmJoPeedDOIXNlzDNppOuu2lTIuJYJqJNVbWLVgSDopIJ9N6l3oiZ068qZFxDzTZqr276sMykEHYgyKZroEydtT6UyGJYmmmsWx2hsPdNpWOYAHlEEwDoZiSOXOruJxqWxNx1UfWIH41lTT3LjRcJqJNV1xClQwYFSJDAiCOoNLvQdiPjVyJQYmmJqo+MQGC6z6jTYa9NxTpiFacrAwYMEGD0Mc6ZCiwTUSaBcvgbkD1MedcnxHtwtu4yJaLAaZpiTzjTapLUUeS4l8Yl/2nwsD86TYq59NidY+RtjWNNZpgaa6dB9pfvIH51mjdmE2CvXHYQSwmSzAaAxJZjtWRxFjbdFLAAtDEFWEfaEitPiwi6/2j+M1kYlA0TyMj1rtE5MhavSBLsDzhQRvy8NCvXnGoZiNNSsevL1oxA6n4mmIXp8dfxrpRg0HjKpjeJ1HMTXTdluJolhkd1EXrDrmePCt1GfKCeQDGuLFypi9WMG1TEHiem8Y41hrrXVS8flLKIpSQ2cXGaFJ2MMNTpWILSpli7cTmf1YnXmA2+g+Nce5zgpMZtJ6TpNB4hhrqWmCuSANGLSf1lv1MRm+6vLqxwdJnqhK1dHa3cHhLr53cMTvm8RnUkwOWv3Cqd9MMvht5lGYSUkjLMsI+l5RXJJhrlxQWvKIjVAW167gCrVpbQYd5dLxGhZVBykHYSeUb7GvN1Zd39zpkqqjq7VvAu2okkTBFwExpsWk6VtE2jk8f6sAKO8dYC7TO58zXGY3tXHs2lmSutpR7MERpt4xUrGLxt6Yti2I0edAZWdAek/CpKUn3f6m014/wCHXrdt2x8kcgLe1mfKxBBYl+eg3PQjrUOI4jOBmvsoyF/CyrpmKzMTuNAOVcxbzle7N5sQwJJ+bZWRrmYamAW0k71K5cyeEtmY+Ik/WGgVeQgGJ6c967Rg/LM3HwjpksXrqd2mIuAIxVm1LEgicz7xOkiBUCMYAouXYWdG0BYAb5p1EEH31xi4kyoLKj5pMGTG666Ecq6rCZ1tok5EuWgolgwJbwpcyEaEMVIMknWaNSi95EqD4RZTF3oQJiEzMinxgDMQTJDEZRMRqaocUxXEASkMJZR4SAY5ledZ/HbpuNblnWbSyNJzC40g6dVA84qfCuN3La93dQXEBY92+pAJJlGBld5gHeujTa2ZilfBR4rxzFi0LV4mCQIdYMAnUtoTqKD/APN3M+ZHuQFgnM0gwpcjpAn/AEa7S1cwd9Gi6EOrNbxGUoAAZ+UOy/D1qlf7O2Xt5lTKrqQLllg1thI1U+ydo0Jri3Jc2axXY5LCcbZLrsLt46Nq1w+LKhc5ht80ffWvh+1AN1Fa+wR8hdpOgJEgAnw6HlQf+FxbLsGN7wuFUeFyDbYHw7kmTrWNd4PcZ9VygkmGUrAiYaIEzpSm+GKa7HR4ftFhHxDplyBwYvAAXFKwzlmJ02bXWo3O5w99WsXLjMyOSzOp8OTONh6bnSBXJWuH3Gvm0CquGMMzgLEEFsw3PxNbHGcF3F9FWSP7OVVoMEjDQcrQJ1ArEdOUeGRytbo2sVbQEquJuKbillVimU6krOuomdRPPSiPwG5eW2bWJ7y1poXiASVYBMx2B30NcSca73FVdWIygyZCiSxHl7R5867DgYVVsW7ls9+1vvlYgFDaZ4ClWWSZHSPiJzCM0lk7PRpdOTp7fX+yxh+A3LQFsYkKHLeCWJJEB/PSRQ8TgAkd5iQttkARi2ZTzcZZkgeEjkc1E7Rdmg1tbjG4EARldSviLpm8tDmbYdK5rjONcC0qCQlu2FBhYL2kaDOnLf1HKujk/B2lDQhTb29nG/t8jVw+CwyHOcaoPVA66k+KDBjTWOtaD8KtMEm6XF5jlJJM+A3FBOhEgEnSqeGVxhlxV3OFYDa+X1JGhWdN9v8AOqfGeJ/IyCFysiqRGitYuLERpoxFYU/iqifiYaEUulK370/sjeudnWYKFfIo+bBOsAST7jHPahf8IXVsnEC6+nshBLEh8qn00zR0M0HhPFH7tFBcwSXHeATnUsgHh03B56H1FLGrdDEq11VZQqkFgCYiAVfcx05CtNQfxNHk1NNpJqatnPYyw918gFyS0E9zu0wT7VdNwjs3fNg/8zbGYzkbJbuqynKZDn50ddvWuZ4ljIuNcBMsSYzNozMzDLrpuBproKZOKXWEd9cDNnEd44Im2csROxy6wdRUWpDstjzJaydtp/Q3cbwZlumybxkxrCuo0zaMrf51Tudhixk3gf8A1N/nW/2cS4xRnvHu2zyDcB9PCQPnKBMaAmt3iitbYLbIbwyxClwGzMIlTGwU++uuMTMda8s2tnRh8XuWsPbw4ZvlHVy+aVMrl+Ydva230qi2MVl8J5qdjsGB/KuXxeHxd3uy+HRCgbVSozTl1aWMnwj41o4K09sObhABQkCZ1AJ0ArtnHydaG40xNzdFLxAa7bQk7aBmB1IrDvXcsyRoYOoMH3V1GN7SKihAlpwubLcM5hmPTbSd65e9xW2JDCTr80Cff13pH8VFLizMtMHYu5/Y1jp8aN3FwiQI12Jg+6aDc4soiNNNI2HurMXHXGORAXJ+MAf71j/K1ZcRSJ0kbJwrxJZFHmZ59BQGRA0teJA1yhSJ25TtWLiGuglWUqRoZ05SPKlbwV24wVZYnfLJio9TVfMqNqC8G5d4nbQSgEzInUzy393OhJxy5cNzwyTbB+sflEG48ianY7PXYAuABRMsTrqNYiZitzBJaw41UjbxMuSQSP3m25A1wtN1vJnRQr2OfwfB79xszB0nWSYMCeo1Pvras9nbagNduTzJyidPMkx8KLf4uC8WULtERyHmQDHvJA8qVvhjP48RcAXXQGBJ1IzDUnyUfGui05/mdey5KnFelWW8LirFmEw9s3nGskDQnmzHbaOU9aJfVmhsU/mLSaDqJO5HrHvoK4tUGTDplHWNSfIDY+ep9KycXiilxi1wlVZgVNozIkGbhaCQZPurpGCT2/kkpPv/AAX+J8RZUAVcq8lUEiBPIAzr5ctqqWbxukO/eggQASygASFGu8CKHhMfbcSbiZvo5gDMxAHWrZfMfIe7b0rfBOSNvCJnNw5sx+u400G0xyHwrafHPfdnyWkCJoFVyQM65QCz6QY5VlXGjnP9QJ/15Vd4cvyd1vqovvNxWH3I1Ykk9zSL/aLEfL5QBK2FvKCJBBu3EugjmNbZ9FO1c/hTB8RkAzlgKvppr5VqcfcLxHBA+zcsG032bjXFP41jMCp10I3HnzrUOER8mz2h4tbvkCzhxZE+0bz3DBGqhWUqo8hTdmuN3sECiXGe2SSUbKVk76Zf8qyy2YanXQR5RvPlH3jzpW2b2eW/l6mryqJ7nouE4xgsUIZe6c/R1Ukjmh256D41Zv8AAbqrmtkXUjRlh/uOo/dNeWm8hJ7tw0bxOnkRy6Vs8I7S37BlXPpO+2n+8jyFc5aRqMzXxHCLRJLWyDzhmGvPwkg8+bGq2J4FneRcVjkyqjh51thJALQd9YHXXeuowPa3DYnwYq2A+2YaN7oOvuJnpVvFcAW4M2HuBwdMpjTTYkbaDYisfEu5rZnm3EODX0vm8qsjSxBUMSpLSJKkxAJ02rTbtHnAF9Mzhcslcw66BhIE6xWzi8DesQCGQcphk8omQPdFAxDh9LtlX88oJ/hf8mrDbfK/TYuPhlUcbtYi0FuTmy25XPlHyaFFA6iGMzvpXI8btXExAQLK/JhPpMTaRYkfY29a6t+GYZ9E8DfRML7wr7+40DGcKctm5yYBhWgCAdyOQpnGua+ZlxYwwF9LFu26ZVS0ynWZdmZ56TqFJnlXM8ZwpXCjODP9oMDQyFtIBEb+1V/jmFuNHeNcECJIdljpocvXlQLaZcKiuwK97d9lXAAC4ddAZPNvLxUjpV8adtmX4KfZTjVxL3gtq8BmYZZZR84gwfm6azAB2rtcS+Ju2S7AMrN+qNvUAyRqBsPWRpWfwi9w5FKqly2xkMwY+LNvIblGkQdK3+E3cNZUi1cYjcKzaT5LCjlWZZXutjMtCOolfY8sx6srmdPZMEGdOWvqKp2LjS3iGp0OblP4V2Xbjhrue9R1MhgYDKQBBkkyDzjXlXLcLwj3Se7tMVE5mAJ1EQJj0260TWNhxaOl7BcTfviLhcolq6++kqo0+P4V6zwfH2rlpWV9DPziuxI2kV41wrCvZF8xknD3Ak6FrjMkDT31lXHcGBakDSSnx+aec1vScZdzl0VHVWrW9UWrnai42jM3x08tP8qz7PEC1+2M5ILqp88xCn8TTYS0FIzqvKNB10nr/WrtnCjv1Ypr3qtmG3tA7Ciik7Z3xbMnvGc+GdNwNaHiMMxlsvPaRPXb3Vp28O7kRy0MbkA/0rXt8JBh2QKBsTvqPv1NSU4wZY6do5u1wwnWZOm2kSJ51rWeEXGClgEVY8QEEnfTQV0NvDosZgHYA6ga+en51WxOPw4PizNl1UK0a+bbAR0n0rEZ6mo6ijbjGK3YOxwKz7V2bjEgTnMzGmk+lXGuphwBCL1Qy9z4fN35kVg3+LPcbLZSD0SS0fWuH+g8qNg+COxHfHfa2kyfIkan3V2Wgl/slfsY6l+hfUe9xdnOS0Cx6aM3qToq+/brR8Jwe5dOa+x6lQ3Lq9ydB8PWr+azYGUASP8AppH877A/E9Yqjise9zQ6LyRdFHn5nzMmuqdKoqkSu8nZd76zZGWyqk+QhB+bn4D1qsWe4SzGYGpMBVHIDkPID3VVBA3qDXCdqtCw5uxtvQLfC7LMDcQcydJPWAOpP41YsYclS2gC7k7SdlHVjrp5E7VC5djQUANbCLoiKvmAB99WEYAEGdtI6yN/KJ98VDDWSzBREsYkmAOpJ5Ab+6k0SYMiTBIiRyMcvSqQmzVq2NMPP07wj/1IZ/8A2WsZNTW1ivDZw68yly573uFB91pfjWJcGo8mZ+kJit/BsdCLKH0i4aNx6O/cjZ4uD0uqLg/v0L9LQi7ZjYWmE+YafzHxonE2z2cNd+lZKn7Vu43+BrVI8Ij5ZSRqJecAtkkjWJ0YjoYPuqoGg1Zw1suwQESZygmJaNFHmSAB5kVu63JyZeIuuHmxhyup0Z1OhjdpE68o6VdwxuEfKAA+XTzpnYcjT27/AC1++tSk5cmIxSDrd5HUTMbfA8q1OHcbvWfEj6AwAW8QHKCIMactOorLFklCy6x7Q5qJ0bfVdteR0MSJrG4RWGrN3R6pwbt6rjJiFBnQzlB/JH/l9DW0eE4XEgtYfI3MAbT9K02q+6K8VW8WYSyrsCcsAcpIUa/Cav4Djd6yRDBgp09rTX5jAhl9xE86w4GkzvuI9nb1sElc6QdV8Q25qdaxltsBCXGUT7Mys/YNa/A+3YeEvQ22jZVfTaH0R/flPrXUmzhcXMAZxuIyXV9V3/KubiaUjgbeO+a6THO3AJjmUbQ+40S/asXFQEgTnIDDu2mVB0OnIc+lbeO7IXFYtZYONfCfC+o5HY/dWLxDDlVVLiQQD4WHm3X8q59NLjYt2U8VwE7K5U8g4LLWRieBYxPZ7pvMZwf4ZrZtB1/VuyjXwznTafYaijiVwe3bDDraOU+rIZ+6perHh38y4pnIv/allbmUe5xt/Sa0OF8UvWVCDu8qjRQoP4610Ax1m7KZ9/muCp+/T8Khe4PZYSVgHZl0HuI0NXrL88SYNcMrr2mB0uWkJ8x+Rn8azuJdt1sMEW2CCoOigCSSOU9KLiuy9w/qb4A6FQf6Vk3uzWMn2p9EWqpaMu/7EeXgy7eGsZswuECefITNa+FFuQVYwNQQddhvO9cnj7TM821hDtOg/rUsMCnzifL5vw51VoTmrsj1FF7m/Zx5OdbThSJjMIAPIFtB8aBi8d4cueTp7IhBHmdT8B61hPiyTAljroNtfTarOHwDuZuaL9HVfjpNd+jpxdvcx1JvZDXMYznKuZz0An4xVzB8Id9bxyr9EGD760cLgPDmAW3bHzjos9BpLHyAJqT49U0sDX9oyjN+4skJ66noRWsnwthiuWXrOHt2FExbXcCJuN5hfzMD1qnieKMQVtjIp0Osuw+s/MeQgeVZzMWJJYknUkmST5mpBBz/ABNZSLZNRR7WJRBMZn5TGRfOPnHyOg850p3HHIUMGa0QKbk0RTVjh1kCHa01xcwAQSMx55mAMKNJ9R7tS5xS5qo4fbtqZGfKCV0OUwV11itKNmXNLYxjegRrz08zE/gPhTW+pqnisYEI7wiSdd5Uc56nSrGDurdD5GEImZiZGkhQBpqSxAA852BIj2KnYYtNO7UNTUS1Q0WLVdDxVP8AmRa/ZrZte9EVX/nzfGszs7hhdxNm2fZNxM32Acz/AMoNWsJfN3FC4d7l4Of3rmY/jXObNRKv6WYL2j/5B02CVWwYz8MttJJtX49BetAcvPDUf9KrS9r7V3/BVfsgc/D8VbjVba3R5d1fWf5LrfCrD0oy/UzPYD/WtTtnpoaE1MprZktTOp/HWhOtIGi3EIMMCCORBB11Gh8qFII005H3f7UJtKIjzQgM+VEsXwDJUN5GYPwIIpLZYzlBMAsYEwo3J8hQCKoLuBQPdRSYDOoJHJSdT7hJ91eo4j+0cNYXLSpfwYBjQTb3hS0FkblmJIJOsE15JaeDIMEbEaEHqDXWdju2L4MvbvJ3li4xZiNbis/tkhjluKeamOZBk1m6DVnX439LOBttkfD4oOFUkC3aPtKG0PejrWtwDtFhOJ2zkU6Eg2roTPpzAVmH3zWVw27wLGC+7YZAthlzPkuKjK6+F1A9n2WWCARkIo6W+z9vxW+4Rm1zL3gedQDI1DDXzFR4tbBWmWOIdlFMmw2U6+FpK/xbj765jH8KvWj8okD6USv8X+1aNjtraS/3FvEDEJEoXm2xAMFRdYAFh9aJkQTsOqwXFbV6VUw/O04yuP3Tv7q5UdLPNbuHDA5tdOYB5jY7/fQsOj2p7q66TuujIeW0TXonEOzdm5JUd2x+j7PvXb4VzHEOzl+1qBnXqv5qdR7pqUaUjNt8R0HfWM3LvLLEH3odzU/7fhjqMS6fVZWzD13/ABqs9uORkfH+lNc5SeXRTzPM1ylpRfKNWeZPipMLLH/XOp2sFcf2hA6TFbWEsbJaTU7Kokk+7U1buLbtfrWzv+yRhA/8lwSB6LJ81r2vUbOC00uSpw7hY2toCQJLE6KOrM2ijzMVcfEWrXsxdfrqLS+g0Nz3wPJhVHF8Qe4AphUBkIoyoD1jmfrEk+dVhWaNX4LGJxT3DmdiTsOgHRQNFHkNKgoomDwj3GCopZjyHQbknYAcydBV58Tbw+lorcu/tYm3bP8A2gfbb650HIbNVIBxOEa0ql4BbUIZz5eTMseEHlOp3GlUXuVC7eLEliSSSSSSSSdySdzTKKAkoqxh1XMMxIWRJABMc4BIBNBWizFAdnhuOWLNtEt31RcubIxwyupOpWblyWgz4sonoKwO1PaS2yD5cnKZCpcw5kwZz90TI16CsHEIr6MJ9aa3gLQ+YvwFRbB7nOX7xuMWJJ/rvWzwvCsACdBOaObGIGbyAmB5mtAWwNlAHkIqS1qzOJMtTJvQ2aiW6hToOzXh7+7+yw12D0e7Fhff8qT7ql2c/wDsWvtfgpP5UsEMnDrz/tsRat/u2ka633tbonZRZxVr1Y/yNXPU4Z0iUf0qDWyPrXf8Bqn+jU5nu2f2trE2/e9hiv8AMgq5+lGSbR+td/BKx/0bYvu8bbbkL1mfQuVb7mNWPoMP1kCdKhNWuJYbur121+zuOn8DFfyqmTWyBVatK9fW5ZUsQLtqE87lqPAfNkjL9kp9E1khqkDRgM1CmKkDUXFCB7F8qQykhlMgjQg9RR8Ybbr3iwjzD2wIUk/PtxoB1XkTpoYXODRRA00A1OtwikagaAsYbF3LZY2br2y65WyMVDL0YbH37VUa5f2/tFyCI+bt02pyanbulSCCQQZBBggjYg8qUCocFJDG45I2MiR6aaV0XDuPXLYCtDoNladPsMIZP3SKzcXiO8IYqob5xUZc56sBpPoBPOgZutRq+SrY9S4F20JhQ+f/ALd1gH/cvaK370H1rscBxmzeOUEo/O24yuPcd/dXz6GIrXwHH7iAI8XEGytPh+ww8Se4x1BrGPg1Z7VxHg9m9+sQT9IaN8RvWBiOyJzeG4I+sDPxB1rL4D2vOio+cfsrzAOPJL2ze+D0Brpk7T4X/qM1thujqQwPwrL9y79jxXEcUJUpaXu0OhAMu4/7lzdh5CF8qo1EURFrsZEFrRwXDiy95cYW7Q0NwiZP0ba7u/kNuZA1on9lt4cTiRmubjDgwR0N9hqg+oPEfq71m4/iD3WzOdhCqAFRF5KijRV9PxqclLeN4mMptWFNu0d9Ze5GxusN+oUeEeZ1rMLVCamBVISUURRUFFFGlAELDpH+vOgXLk01y5TIKEJ21ojNTTFQJoCYNImoios1APNGSgJR7SEkKupJAA8zoKA6XjAyYTBWuZt3b7f+65lQn920PjRux4nEjyR2/uj/ABUHtqwGMa0vs2EtWV8hatqpH8WarfYpZuuRytx5+JhH92uM+DrEw/0mN+qPU3Z9YWuS4DdK3WgwcpIPmCCK6v8ASTr3Xl30j+GuP4U0X185H8p/yrpH0HJ+s7ft4gGPvMBpcKXR5i7bW5PxY1zrV03bRZGDugyHwdtc2urWWa2TrrsFrmWqrgrGmphqFNINVIywr6RA5a6yI6cv9qcmgg1NWoBnFMrVI0NqELEzUcuhk6jYa660JXokzQEDUTUzUTQDBqlINDNNNAXxgmNvvLZDgCXUTnt+bKd1+sJHWKqZgaazfKkFSVI2IJBHLQioEUooZXIrUw/aPEIoVbhgbAw0DoMwMDyrFD9aepRbLeAwT3Wy21mBLEkBUXmzsdFHmauvj7eH8OGOe7zxBEZeow6n2f8AyHxdAtNSoV7GK9ydeu55zzqNKlVITFXuHYHvJd2yWkjO8TvsiD5znWB6kwATSpVGATRJyyBJgEyY5SRuaE9ylSqggtHUUqVCGlwjDoc9+8Js2QCVkjvbjT3VkEa6kEmNlVj0rMBpUqiKxMaGaVKqQIldB2Iwgu4/DqdhcDt9m0DcM/w09Ko+Cop43Fd7euXT/wBR3f8AjYt+ddL2MYqLrDoo96hiP71KlXGfB0Ry36RTrZ6/K/4K5DAtF5D5j79KVKu0PQcZeo9E40M/C8Hc/ZXsTaP75W6v3TXKk01KpHg1IjTTT0q0QkDUgaVKjCJTUWpUqIjBmpK9KlQBJqJNKlQETUTSpUBE04alSoBzrSSyTtHvZR+Jp6VC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Ορθογώνιο 4"/>
          <p:cNvSpPr/>
          <p:nvPr/>
        </p:nvSpPr>
        <p:spPr>
          <a:xfrm>
            <a:off x="460375" y="1169947"/>
            <a:ext cx="805497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>
                <a:ea typeface="Times New Roman" panose="02020603050405020304" pitchFamily="18" charset="0"/>
              </a:rPr>
              <a:t>Για παράδειγμα:</a:t>
            </a:r>
          </a:p>
          <a:p>
            <a:pPr algn="just"/>
            <a:endParaRPr lang="el-GR" sz="2400" dirty="0"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dirty="0">
                <a:ea typeface="Times New Roman" panose="02020603050405020304" pitchFamily="18" charset="0"/>
              </a:rPr>
              <a:t>Το κόστος της ατμοσφαιρικής ρύπανσης είναι σύνθετο και δύσκολο να εκτιμηθεί αφού αφορά και σε πολύπλευρες επιπτώσεις στην ανθρώπινη υγεία</a:t>
            </a:r>
          </a:p>
          <a:p>
            <a:pPr algn="just"/>
            <a:endParaRPr lang="el-GR" sz="2400" dirty="0">
              <a:ea typeface="Times New Roman" panose="02020603050405020304" pitchFamily="18" charset="0"/>
            </a:endParaRPr>
          </a:p>
          <a:p>
            <a:pPr algn="just"/>
            <a:r>
              <a:rPr lang="el-GR" sz="2000" i="1" dirty="0">
                <a:ea typeface="Times New Roman" panose="02020603050405020304" pitchFamily="18" charset="0"/>
              </a:rPr>
              <a:t>Μπορεί να προσεγγιστεί χονδρικά από την μεταβολή στην κατανάλωση καυσίμων.</a:t>
            </a:r>
          </a:p>
          <a:p>
            <a:pPr algn="just"/>
            <a:endParaRPr lang="el-GR" sz="2000" i="1" dirty="0"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>
                <a:ea typeface="Times New Roman" panose="02020603050405020304" pitchFamily="18" charset="0"/>
              </a:rPr>
              <a:t>Το κόστος του θορύβου δεν μπορεί να εκτιμηθεί άμεσα αφού οι αντίστοιχες επιπτώσεις είναι ψυχοσωματικές και ξεχωριστές για τον καθένα.</a:t>
            </a:r>
            <a:endParaRPr lang="en-US" sz="24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7907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endParaRPr lang="en-GB" altLang="en-US" sz="2400">
              <a:latin typeface="Tahoma" panose="020B0604030504040204" pitchFamily="34" charset="0"/>
            </a:endParaRPr>
          </a:p>
        </p:txBody>
      </p:sp>
      <p:sp>
        <p:nvSpPr>
          <p:cNvPr id="2026499" name="Rectangle 3"/>
          <p:cNvSpPr>
            <a:spLocks noChangeArrowheads="1"/>
          </p:cNvSpPr>
          <p:nvPr/>
        </p:nvSpPr>
        <p:spPr bwMode="auto">
          <a:xfrm>
            <a:off x="0" y="7620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l-GR" altLang="en-US" sz="4400" dirty="0">
                <a:latin typeface="+mj-lt"/>
              </a:rPr>
              <a:t>Διορθωτικές παρεμβάσεις</a:t>
            </a:r>
            <a:endParaRPr lang="en-GB" altLang="en-US" sz="4400" dirty="0">
              <a:latin typeface="+mj-lt"/>
            </a:endParaRPr>
          </a:p>
        </p:txBody>
      </p:sp>
      <p:graphicFrame>
        <p:nvGraphicFramePr>
          <p:cNvPr id="2026560" name="Group 64"/>
          <p:cNvGraphicFramePr>
            <a:graphicFrameLocks noGrp="1"/>
          </p:cNvGraphicFramePr>
          <p:nvPr>
            <p:extLst/>
          </p:nvPr>
        </p:nvGraphicFramePr>
        <p:xfrm>
          <a:off x="304800" y="1066800"/>
          <a:ext cx="8610600" cy="5734050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38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Εξωτερική αλληλεπίδραση</a:t>
                      </a:r>
                      <a:endParaRPr kumimoji="0" lang="en-GB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Διορθωτική παρέμβαση</a:t>
                      </a:r>
                      <a:endParaRPr kumimoji="0" lang="en-GB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00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2000" b="1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2000" b="1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Αρνητική:</a:t>
                      </a:r>
                      <a:r>
                        <a:rPr kumimoji="0" lang="el-G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 Εξωτερικό κόστος</a:t>
                      </a: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Αύξηση της τιμής</a:t>
                      </a:r>
                      <a:r>
                        <a:rPr kumimoji="0" lang="el-G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για να αντιπροσωπεύει το κοινωνικό κόστος: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Φόρος</a:t>
                      </a:r>
                      <a:r>
                        <a:rPr kumimoji="0" lang="el-G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για κατανάλωση/παραγωγή (π.χ. οδική χρέωση) έχει ως αποτέλεσμα μείωση της κυκλοφορίας στο επίπεδο εκείνο που συνεπάγεται οικονομική αποδοτικότητα του συστήματος</a:t>
                      </a:r>
                      <a:endParaRPr kumimoji="0" lang="en-GB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95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2000" b="1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2000" b="1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Θετική:</a:t>
                      </a:r>
                      <a:r>
                        <a:rPr kumimoji="0" lang="el-G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Εξωτερικό όφελος</a:t>
                      </a: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Μείωση της τιμής</a:t>
                      </a:r>
                      <a:r>
                        <a:rPr kumimoji="0" lang="el-G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για να αντιπροσωπεύει και τα κοινωνικά οφέλη: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Επιδότηση</a:t>
                      </a:r>
                      <a:r>
                        <a:rPr kumimoji="0" lang="el-G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π.χ. χαμηλότερο κόμιστρο στα ΜΜΜ, έχει ως αποτέλεσμα αύξηση της ζήτησης για χρήση των ΜΜΜ με όλες τις ωφέλειες για το περιβάλλον. </a:t>
                      </a:r>
                      <a:endParaRPr kumimoji="0" lang="en-GB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56A4-0B1A-4AA1-BF7E-6AD14223F3DC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4833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4" y="0"/>
            <a:ext cx="9116566" cy="1143000"/>
          </a:xfrm>
        </p:spPr>
        <p:txBody>
          <a:bodyPr/>
          <a:lstStyle/>
          <a:p>
            <a:r>
              <a:rPr lang="el-GR" dirty="0"/>
              <a:t>Ζήτηση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901" y="914375"/>
            <a:ext cx="9036496" cy="4525963"/>
          </a:xfrm>
        </p:spPr>
        <p:txBody>
          <a:bodyPr/>
          <a:lstStyle/>
          <a:p>
            <a:r>
              <a:rPr lang="el-GR" dirty="0"/>
              <a:t>Ζήτηση για μετακίνηση σε συγκεκριμένη διαδρομή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FECE-F587-46D1-B986-0B84E4D261D9}" type="slidenum">
              <a:rPr lang="el-GR" smtClean="0"/>
              <a:pPr/>
              <a:t>9</a:t>
            </a:fld>
            <a:endParaRPr lang="el-G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13" y="1691488"/>
            <a:ext cx="7272808" cy="484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66738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4053</Words>
  <Application>Microsoft Office PowerPoint</Application>
  <PresentationFormat>On-screen Show (4:3)</PresentationFormat>
  <Paragraphs>892</Paragraphs>
  <Slides>81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81</vt:i4>
      </vt:variant>
    </vt:vector>
  </HeadingPairs>
  <TitlesOfParts>
    <vt:vector size="84" baseType="lpstr">
      <vt:lpstr>Θέμα του Office</vt:lpstr>
      <vt:lpstr>Chart</vt:lpstr>
      <vt:lpstr>Equation</vt:lpstr>
      <vt:lpstr>Μεταφορική Ζήτηση – Προσφορά – Κόστος</vt:lpstr>
      <vt:lpstr>Οικονομική των Μεταφορών</vt:lpstr>
      <vt:lpstr>Με τι θα ασχοληθούμε…</vt:lpstr>
      <vt:lpstr>PowerPoint Presentation</vt:lpstr>
      <vt:lpstr>Ζήτηση</vt:lpstr>
      <vt:lpstr>Ζήτηση</vt:lpstr>
      <vt:lpstr>Ζήτηση</vt:lpstr>
      <vt:lpstr>Γενικά</vt:lpstr>
      <vt:lpstr>Ζήτηση</vt:lpstr>
      <vt:lpstr>Ζήτηση</vt:lpstr>
      <vt:lpstr>H Έννοια της Ζήτησης</vt:lpstr>
      <vt:lpstr>Καμπύλη Ζήτησης</vt:lpstr>
      <vt:lpstr>Η Ζήτηση στο Σχεδιασμό</vt:lpstr>
      <vt:lpstr>Η Ζήτηση στο Σχεδιασμό</vt:lpstr>
      <vt:lpstr>Η Ζήτηση στο Σχεδιασμό</vt:lpstr>
      <vt:lpstr>Ελαστικότητα της Ζήτησης</vt:lpstr>
      <vt:lpstr>PowerPoint Presentation</vt:lpstr>
      <vt:lpstr>PowerPoint Presentation</vt:lpstr>
      <vt:lpstr>Ελαστικότητα της Ζήτησης</vt:lpstr>
      <vt:lpstr>Ελαστικότητα της Ζήτησης</vt:lpstr>
      <vt:lpstr>Μεταβολή της Ελαστικότητας</vt:lpstr>
      <vt:lpstr>Ελαστικότητα και Συνολικά Έσοδα</vt:lpstr>
      <vt:lpstr>Ελαστικότητα και συνολικά έσοδα (ΣΕ)</vt:lpstr>
      <vt:lpstr>PowerPoint Presentation</vt:lpstr>
      <vt:lpstr>Καμπύλη Ζήτησης και Συνολικά Έσοδα</vt:lpstr>
      <vt:lpstr>Εφαρμογή (1)</vt:lpstr>
      <vt:lpstr>Εφαρμογή (2)</vt:lpstr>
      <vt:lpstr>Σταυροειδής Ελαστικότητα</vt:lpstr>
      <vt:lpstr>Σταυροειδής  Ελαστικότητα</vt:lpstr>
      <vt:lpstr>Σταυροειδής Ελαστικότητα</vt:lpstr>
      <vt:lpstr>Σταυροειδής Ελαστικότητα</vt:lpstr>
      <vt:lpstr>Σταυροειδής  Ελαστικότητα</vt:lpstr>
      <vt:lpstr>Προσφορά </vt:lpstr>
      <vt:lpstr>Καμπύλη Προσφοράς</vt:lpstr>
      <vt:lpstr>Προσφορά στις Μεταφορές</vt:lpstr>
      <vt:lpstr>Προσφορά στις Μεταφορές</vt:lpstr>
      <vt:lpstr>Προσφορά στις Μεταφορές</vt:lpstr>
      <vt:lpstr>Προσφορά στις Μεταφορές</vt:lpstr>
      <vt:lpstr>Ζήτηση &amp; Προσφορά</vt:lpstr>
      <vt:lpstr>Ζήτηση &amp; Προσφορά</vt:lpstr>
      <vt:lpstr>Ζήτηση &amp; Προσφορά</vt:lpstr>
      <vt:lpstr>Ένα απλό παράδειγμα</vt:lpstr>
      <vt:lpstr>Καμπύλη Ζήτησης</vt:lpstr>
      <vt:lpstr>Καμπύλη Ζήτησης</vt:lpstr>
      <vt:lpstr>Καμπύλη Ζήτησης</vt:lpstr>
      <vt:lpstr>Καμπύλη Ζήτησης</vt:lpstr>
      <vt:lpstr>Καμπύλη Ζήτησης</vt:lpstr>
      <vt:lpstr>Καμπύλη Προσφοράς</vt:lpstr>
      <vt:lpstr>Καμπύλη Προσφοράς</vt:lpstr>
      <vt:lpstr>Καμπύλη Προσφοράς</vt:lpstr>
      <vt:lpstr>Καμπύλη Προσφοράς</vt:lpstr>
      <vt:lpstr>Εξισορρόπηση Προσφοράς – Ζήτησης</vt:lpstr>
      <vt:lpstr>Εξισορρόπηση Προσφοράς – Ζήτησης</vt:lpstr>
      <vt:lpstr>Εξισορρόπηση Προσφοράς – Ζήτησης</vt:lpstr>
      <vt:lpstr>Εξισορρόπηση Προσφοράς Ζήτησης</vt:lpstr>
      <vt:lpstr>Εφαρμογή (Ι)</vt:lpstr>
      <vt:lpstr>PowerPoint Presentation</vt:lpstr>
      <vt:lpstr>Κόστος Συγκοινωνιακού Έργου</vt:lpstr>
      <vt:lpstr>Κόστος Κατασκευής</vt:lpstr>
      <vt:lpstr>Κόστος Κατασκευής</vt:lpstr>
      <vt:lpstr>Κόστος Κατασκευής</vt:lpstr>
      <vt:lpstr>Κόστος Λειτουργίας και Συντήρησης</vt:lpstr>
      <vt:lpstr>Κόστος Λειτουργίας και Συντήρησης</vt:lpstr>
      <vt:lpstr>Κόστος Λειτουργίας και Συντήρησης</vt:lpstr>
      <vt:lpstr>Κόστος Λειτουργίας και Συντήρησης</vt:lpstr>
      <vt:lpstr>PowerPoint Presentation</vt:lpstr>
      <vt:lpstr>PowerPoint Presentation</vt:lpstr>
      <vt:lpstr>PowerPoint Presentation</vt:lpstr>
      <vt:lpstr>Εξωτερικό Όφελος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Ποσοτικοποίηση Αλληλεπιδράσεων</vt:lpstr>
      <vt:lpstr>Ποσοτικοποίηση Αλληλεπιδράσεων</vt:lpstr>
      <vt:lpstr>Ποσοτικοποίηση Αλληλεπιδράσεων</vt:lpstr>
      <vt:lpstr>Ποσοτικοποίηση Αλληλεπιδράσεων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Dimitra Typa</cp:lastModifiedBy>
  <cp:revision>153</cp:revision>
  <cp:lastPrinted>2013-04-09T17:57:34Z</cp:lastPrinted>
  <dcterms:created xsi:type="dcterms:W3CDTF">2012-05-02T14:04:41Z</dcterms:created>
  <dcterms:modified xsi:type="dcterms:W3CDTF">2017-05-09T19:06:30Z</dcterms:modified>
</cp:coreProperties>
</file>